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6"/>
  </p:handoutMasterIdLst>
  <p:sldIdLst>
    <p:sldId id="256" r:id="rId2"/>
    <p:sldId id="281" r:id="rId3"/>
    <p:sldId id="257" r:id="rId4"/>
    <p:sldId id="271" r:id="rId5"/>
    <p:sldId id="258" r:id="rId6"/>
    <p:sldId id="259" r:id="rId7"/>
    <p:sldId id="272" r:id="rId8"/>
    <p:sldId id="260" r:id="rId9"/>
    <p:sldId id="261" r:id="rId10"/>
    <p:sldId id="283" r:id="rId11"/>
    <p:sldId id="273" r:id="rId12"/>
    <p:sldId id="262" r:id="rId13"/>
    <p:sldId id="284" r:id="rId14"/>
    <p:sldId id="285" r:id="rId15"/>
    <p:sldId id="286" r:id="rId16"/>
    <p:sldId id="287" r:id="rId17"/>
    <p:sldId id="288" r:id="rId18"/>
    <p:sldId id="263" r:id="rId19"/>
    <p:sldId id="299" r:id="rId20"/>
    <p:sldId id="264" r:id="rId21"/>
    <p:sldId id="300" r:id="rId22"/>
    <p:sldId id="265" r:id="rId23"/>
    <p:sldId id="291" r:id="rId24"/>
    <p:sldId id="266" r:id="rId25"/>
    <p:sldId id="290" r:id="rId26"/>
    <p:sldId id="292" r:id="rId27"/>
    <p:sldId id="296" r:id="rId28"/>
    <p:sldId id="293" r:id="rId29"/>
    <p:sldId id="275" r:id="rId30"/>
    <p:sldId id="297" r:id="rId31"/>
    <p:sldId id="294" r:id="rId32"/>
    <p:sldId id="295" r:id="rId33"/>
    <p:sldId id="298" r:id="rId34"/>
    <p:sldId id="267" r:id="rId35"/>
    <p:sldId id="268" r:id="rId36"/>
    <p:sldId id="269" r:id="rId37"/>
    <p:sldId id="276" r:id="rId38"/>
    <p:sldId id="277" r:id="rId39"/>
    <p:sldId id="278" r:id="rId40"/>
    <p:sldId id="282" r:id="rId41"/>
    <p:sldId id="270" r:id="rId42"/>
    <p:sldId id="279" r:id="rId43"/>
    <p:sldId id="280" r:id="rId44"/>
    <p:sldId id="289" r:id="rId45"/>
  </p:sldIdLst>
  <p:sldSz cx="9144000" cy="6858000" type="screen4x3"/>
  <p:notesSz cx="6858000" cy="9180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996633"/>
    <a:srgbClr val="00FF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0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9026"/>
          </a:xfrm>
          <a:prstGeom prst="rect">
            <a:avLst/>
          </a:prstGeom>
        </p:spPr>
        <p:txBody>
          <a:bodyPr vert="horz" lIns="91440" tIns="45720" rIns="91440" bIns="45720" rtlCol="0"/>
          <a:lstStyle>
            <a:lvl1pPr algn="r">
              <a:defRPr sz="1200"/>
            </a:lvl1pPr>
          </a:lstStyle>
          <a:p>
            <a:fld id="{6FFE09D5-6221-4C2C-B223-F6F7F756FBF1}" type="datetimeFigureOut">
              <a:rPr lang="en-US" smtClean="0"/>
              <a:t>10/28/2014</a:t>
            </a:fld>
            <a:endParaRPr lang="en-US"/>
          </a:p>
        </p:txBody>
      </p:sp>
      <p:sp>
        <p:nvSpPr>
          <p:cNvPr id="4" name="Footer Placeholder 3"/>
          <p:cNvSpPr>
            <a:spLocks noGrp="1"/>
          </p:cNvSpPr>
          <p:nvPr>
            <p:ph type="ftr" sz="quarter" idx="2"/>
          </p:nvPr>
        </p:nvSpPr>
        <p:spPr>
          <a:xfrm>
            <a:off x="0" y="8719894"/>
            <a:ext cx="2971800" cy="4590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19894"/>
            <a:ext cx="2971800" cy="459026"/>
          </a:xfrm>
          <a:prstGeom prst="rect">
            <a:avLst/>
          </a:prstGeom>
        </p:spPr>
        <p:txBody>
          <a:bodyPr vert="horz" lIns="91440" tIns="45720" rIns="91440" bIns="45720" rtlCol="0" anchor="b"/>
          <a:lstStyle>
            <a:lvl1pPr algn="r">
              <a:defRPr sz="1200"/>
            </a:lvl1pPr>
          </a:lstStyle>
          <a:p>
            <a:fld id="{22A0918F-88F4-404D-81F1-5A0955380726}" type="slidenum">
              <a:rPr lang="en-US" smtClean="0"/>
              <a:t>‹#›</a:t>
            </a:fld>
            <a:endParaRPr lang="en-US"/>
          </a:p>
        </p:txBody>
      </p:sp>
    </p:spTree>
    <p:extLst>
      <p:ext uri="{BB962C8B-B14F-4D97-AF65-F5344CB8AC3E}">
        <p14:creationId xmlns:p14="http://schemas.microsoft.com/office/powerpoint/2010/main" val="9842049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673FA-8C41-449B-86CE-16BC3544C928}"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173361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673FA-8C41-449B-86CE-16BC3544C928}"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22971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673FA-8C41-449B-86CE-16BC3544C928}"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207220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673FA-8C41-449B-86CE-16BC3544C928}"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274756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673FA-8C41-449B-86CE-16BC3544C928}"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412637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D673FA-8C41-449B-86CE-16BC3544C928}"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229253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D673FA-8C41-449B-86CE-16BC3544C928}"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350304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673FA-8C41-449B-86CE-16BC3544C928}"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1611037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673FA-8C41-449B-86CE-16BC3544C928}"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100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673FA-8C41-449B-86CE-16BC3544C928}"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360374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673FA-8C41-449B-86CE-16BC3544C928}"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37518-B506-4D23-89B5-FD17F7A94A07}" type="slidenum">
              <a:rPr lang="en-US" smtClean="0"/>
              <a:t>‹#›</a:t>
            </a:fld>
            <a:endParaRPr lang="en-US"/>
          </a:p>
        </p:txBody>
      </p:sp>
    </p:spTree>
    <p:extLst>
      <p:ext uri="{BB962C8B-B14F-4D97-AF65-F5344CB8AC3E}">
        <p14:creationId xmlns:p14="http://schemas.microsoft.com/office/powerpoint/2010/main" val="223290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63338">
              <a:schemeClr val="accent3">
                <a:lumMod val="60000"/>
                <a:lumOff val="40000"/>
              </a:schemeClr>
            </a:gs>
            <a:gs pos="77000">
              <a:srgbClr val="D2DDF1"/>
            </a:gs>
            <a:gs pos="54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673FA-8C41-449B-86CE-16BC3544C928}" type="datetimeFigureOut">
              <a:rPr lang="en-US" smtClean="0"/>
              <a:t>10/28/2014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37518-B506-4D23-89B5-FD17F7A94A07}" type="slidenum">
              <a:rPr lang="en-US" smtClean="0"/>
              <a:t>‹#›</a:t>
            </a:fld>
            <a:endParaRPr lang="en-US"/>
          </a:p>
        </p:txBody>
      </p:sp>
    </p:spTree>
    <p:extLst>
      <p:ext uri="{BB962C8B-B14F-4D97-AF65-F5344CB8AC3E}">
        <p14:creationId xmlns:p14="http://schemas.microsoft.com/office/powerpoint/2010/main" val="402914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Area of Knowledge:	</a:t>
            </a:r>
            <a:endParaRPr lang="en-US" dirty="0"/>
          </a:p>
        </p:txBody>
      </p:sp>
      <p:sp>
        <p:nvSpPr>
          <p:cNvPr id="3" name="Subtitle 2"/>
          <p:cNvSpPr>
            <a:spLocks noGrp="1"/>
          </p:cNvSpPr>
          <p:nvPr>
            <p:ph type="subTitle" idx="1"/>
          </p:nvPr>
        </p:nvSpPr>
        <p:spPr/>
        <p:txBody>
          <a:bodyPr>
            <a:normAutofit/>
          </a:bodyPr>
          <a:lstStyle/>
          <a:p>
            <a:r>
              <a:rPr lang="en-US" sz="9600" dirty="0" smtClean="0">
                <a:solidFill>
                  <a:srgbClr val="FF0000"/>
                </a:solidFill>
              </a:rPr>
              <a:t>HISTORY </a:t>
            </a:r>
            <a:endParaRPr lang="en-US" sz="9600" dirty="0">
              <a:solidFill>
                <a:srgbClr val="FF0000"/>
              </a:solidFill>
            </a:endParaRPr>
          </a:p>
        </p:txBody>
      </p:sp>
    </p:spTree>
    <p:extLst>
      <p:ext uri="{BB962C8B-B14F-4D97-AF65-F5344CB8AC3E}">
        <p14:creationId xmlns:p14="http://schemas.microsoft.com/office/powerpoint/2010/main" val="136493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Trotsky or No Trotsky? That is the question!</a:t>
            </a:r>
            <a:endParaRPr lang="en-US" dirty="0"/>
          </a:p>
        </p:txBody>
      </p:sp>
      <p:sp>
        <p:nvSpPr>
          <p:cNvPr id="5" name="Text Placeholder 4"/>
          <p:cNvSpPr>
            <a:spLocks noGrp="1"/>
          </p:cNvSpPr>
          <p:nvPr>
            <p:ph type="body" idx="1"/>
          </p:nvPr>
        </p:nvSpPr>
        <p:spPr/>
        <p:txBody>
          <a:bodyPr/>
          <a:lstStyle/>
          <a:p>
            <a:endParaRPr lang="en-US"/>
          </a:p>
        </p:txBody>
      </p:sp>
      <p:sp>
        <p:nvSpPr>
          <p:cNvPr id="6" name="Content Placeholder 5"/>
          <p:cNvSpPr>
            <a:spLocks noGrp="1"/>
          </p:cNvSpPr>
          <p:nvPr>
            <p:ph sz="half" idx="2"/>
          </p:nvPr>
        </p:nvSpPr>
        <p:spPr/>
        <p:txBody>
          <a:bodyPr/>
          <a:lstStyle/>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5" y="2209800"/>
            <a:ext cx="408916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209800"/>
            <a:ext cx="408916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377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important do you think it is for our political leaders to have a good knowledge of history?</a:t>
            </a:r>
            <a:endParaRPr lang="en-US" dirty="0"/>
          </a:p>
        </p:txBody>
      </p:sp>
    </p:spTree>
    <p:extLst>
      <p:ext uri="{BB962C8B-B14F-4D97-AF65-F5344CB8AC3E}">
        <p14:creationId xmlns:p14="http://schemas.microsoft.com/office/powerpoint/2010/main" val="274731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How can the past be known?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problem is whether historical knowledge can be considered objective</a:t>
            </a:r>
          </a:p>
          <a:p>
            <a:r>
              <a:rPr lang="en-US" dirty="0" smtClean="0"/>
              <a:t>We can know the past only by reconstructing it on the basis of evidence that exists in the present. However, </a:t>
            </a:r>
            <a:r>
              <a:rPr lang="en-US" dirty="0" smtClean="0">
                <a:solidFill>
                  <a:srgbClr val="FF0000"/>
                </a:solidFill>
              </a:rPr>
              <a:t>memory is fallible, evidence is ambiguous, and prejudice common</a:t>
            </a:r>
          </a:p>
          <a:p>
            <a:r>
              <a:rPr lang="en-US" b="1" dirty="0" smtClean="0">
                <a:solidFill>
                  <a:srgbClr val="FF0000"/>
                </a:solidFill>
              </a:rPr>
              <a:t>To what extent can a trained historian approach the ideal of objectivity?</a:t>
            </a:r>
            <a:endParaRPr lang="en-US" b="1" dirty="0">
              <a:solidFill>
                <a:srgbClr val="FF0000"/>
              </a:solidFill>
            </a:endParaRPr>
          </a:p>
        </p:txBody>
      </p:sp>
    </p:spTree>
    <p:extLst>
      <p:ext uri="{BB962C8B-B14F-4D97-AF65-F5344CB8AC3E}">
        <p14:creationId xmlns:p14="http://schemas.microsoft.com/office/powerpoint/2010/main" val="65234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solidFill>
                  <a:srgbClr val="FF0000"/>
                </a:solidFill>
              </a:rPr>
              <a:t>WoK</a:t>
            </a:r>
            <a:r>
              <a:rPr lang="en-US" b="1" dirty="0" smtClean="0">
                <a:solidFill>
                  <a:srgbClr val="FF0000"/>
                </a:solidFill>
              </a:rPr>
              <a:t> and Methods in History </a:t>
            </a:r>
            <a:endParaRPr lang="en-US" b="1" dirty="0">
              <a:solidFill>
                <a:srgbClr val="FF0000"/>
              </a:solidFill>
            </a:endParaRPr>
          </a:p>
        </p:txBody>
      </p:sp>
      <p:sp>
        <p:nvSpPr>
          <p:cNvPr id="3" name="Content Placeholder 2"/>
          <p:cNvSpPr>
            <a:spLocks noGrp="1"/>
          </p:cNvSpPr>
          <p:nvPr>
            <p:ph idx="1"/>
          </p:nvPr>
        </p:nvSpPr>
        <p:spPr>
          <a:xfrm>
            <a:off x="457200" y="990600"/>
            <a:ext cx="8229600" cy="5715000"/>
          </a:xfrm>
        </p:spPr>
        <p:txBody>
          <a:bodyPr>
            <a:noAutofit/>
          </a:bodyPr>
          <a:lstStyle/>
          <a:p>
            <a:pPr marL="514350" indent="-514350">
              <a:buAutoNum type="arabicPeriod"/>
            </a:pPr>
            <a:r>
              <a:rPr lang="en-US" sz="2400" b="1" dirty="0" smtClean="0">
                <a:solidFill>
                  <a:srgbClr val="FF0000"/>
                </a:solidFill>
              </a:rPr>
              <a:t>The events of the past – sense perception and memory </a:t>
            </a:r>
          </a:p>
          <a:p>
            <a:pPr marL="857250" lvl="1" indent="-457200">
              <a:buFontTx/>
              <a:buChar char="-"/>
            </a:pPr>
            <a:r>
              <a:rPr lang="en-US" sz="2000" dirty="0" smtClean="0"/>
              <a:t>Only very recent history deals with living people’s sense perceptions and memories</a:t>
            </a:r>
          </a:p>
          <a:p>
            <a:pPr marL="857250" lvl="1" indent="-457200">
              <a:buFontTx/>
              <a:buChar char="-"/>
            </a:pPr>
            <a:r>
              <a:rPr lang="en-US" sz="2000" dirty="0" smtClean="0"/>
              <a:t>Despite the uncertainties that surround observation and memory, we do gain first hand information from eyewitnesses and a chance to ask questions</a:t>
            </a:r>
          </a:p>
          <a:p>
            <a:pPr marL="857250" lvl="1" indent="-457200">
              <a:buFontTx/>
              <a:buChar char="-"/>
            </a:pPr>
            <a:r>
              <a:rPr lang="en-US" sz="2000" dirty="0" smtClean="0"/>
              <a:t>The historians cannot rerun the past (No experiments) in order to take better notes – they are trying to find out what happened from the echoes that remain </a:t>
            </a:r>
          </a:p>
          <a:p>
            <a:pPr marL="0" indent="0">
              <a:buNone/>
            </a:pPr>
            <a:r>
              <a:rPr lang="en-US" sz="2400" dirty="0" smtClean="0">
                <a:solidFill>
                  <a:srgbClr val="FF0000"/>
                </a:solidFill>
              </a:rPr>
              <a:t>2. </a:t>
            </a:r>
            <a:r>
              <a:rPr lang="en-US" sz="2400" b="1" dirty="0" smtClean="0">
                <a:solidFill>
                  <a:srgbClr val="FF0000"/>
                </a:solidFill>
              </a:rPr>
              <a:t>Evaluating sources – Language </a:t>
            </a:r>
            <a:endParaRPr lang="en-US" sz="2400" b="1" dirty="0">
              <a:solidFill>
                <a:srgbClr val="FF0000"/>
              </a:solidFill>
            </a:endParaRPr>
          </a:p>
          <a:p>
            <a:pPr marL="0" indent="0">
              <a:buNone/>
            </a:pPr>
            <a:r>
              <a:rPr lang="en-US" sz="2400" dirty="0"/>
              <a:t> </a:t>
            </a:r>
            <a:r>
              <a:rPr lang="en-US" sz="2400" dirty="0" smtClean="0"/>
              <a:t>    - 	</a:t>
            </a:r>
            <a:r>
              <a:rPr lang="en-US" sz="2000" dirty="0" smtClean="0"/>
              <a:t>Language is a major means for eyewitnesses to give us  their 	personal knowledge – through records </a:t>
            </a:r>
          </a:p>
          <a:p>
            <a:pPr marL="0" indent="0">
              <a:buNone/>
            </a:pPr>
            <a:r>
              <a:rPr lang="en-US" sz="2000" dirty="0"/>
              <a:t> </a:t>
            </a:r>
            <a:r>
              <a:rPr lang="en-US" sz="2000" dirty="0" smtClean="0"/>
              <a:t>    - 	The information is skimpy for distant past but vast for recent past; 	records that are left require interpretation </a:t>
            </a:r>
          </a:p>
        </p:txBody>
      </p:sp>
    </p:spTree>
    <p:extLst>
      <p:ext uri="{BB962C8B-B14F-4D97-AF65-F5344CB8AC3E}">
        <p14:creationId xmlns:p14="http://schemas.microsoft.com/office/powerpoint/2010/main" val="326130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52400"/>
            <a:ext cx="8229600" cy="5973763"/>
          </a:xfrm>
        </p:spPr>
        <p:txBody>
          <a:bodyPr>
            <a:normAutofit fontScale="77500" lnSpcReduction="20000"/>
          </a:bodyPr>
          <a:lstStyle/>
          <a:p>
            <a:pPr marL="0" indent="0">
              <a:buNone/>
            </a:pPr>
            <a:r>
              <a:rPr lang="en-US" dirty="0" smtClean="0">
                <a:solidFill>
                  <a:srgbClr val="FF0000"/>
                </a:solidFill>
              </a:rPr>
              <a:t>3. Historical Event – language and reasoning </a:t>
            </a:r>
          </a:p>
          <a:p>
            <a:pPr marL="0" indent="0">
              <a:buNone/>
            </a:pPr>
            <a:r>
              <a:rPr lang="en-US" dirty="0" smtClean="0"/>
              <a:t>     - 	</a:t>
            </a:r>
            <a:r>
              <a:rPr lang="en-US" sz="2400" dirty="0" smtClean="0"/>
              <a:t>What counts as historical event – decision has 	implications for the direction of research and conclusion 	that are drawn from the documents </a:t>
            </a:r>
          </a:p>
          <a:p>
            <a:pPr marL="0" indent="0">
              <a:buNone/>
            </a:pPr>
            <a:r>
              <a:rPr lang="en-US" sz="2400" dirty="0" smtClean="0"/>
              <a:t>       - 	historians cannot describe everything – they must select 	information relevant to the stories they want to tell in 	response to the question they want to ask</a:t>
            </a:r>
          </a:p>
          <a:p>
            <a:pPr marL="0" indent="0">
              <a:buNone/>
            </a:pPr>
            <a:r>
              <a:rPr lang="en-US" sz="2400" dirty="0" smtClean="0">
                <a:solidFill>
                  <a:srgbClr val="FF0000"/>
                </a:solidFill>
              </a:rPr>
              <a:t>4. </a:t>
            </a:r>
            <a:r>
              <a:rPr lang="en-US" sz="2400" b="1" dirty="0" smtClean="0">
                <a:solidFill>
                  <a:srgbClr val="FF0000"/>
                </a:solidFill>
              </a:rPr>
              <a:t>Conjectures about the past – imagination </a:t>
            </a:r>
          </a:p>
          <a:p>
            <a:pPr marL="0" indent="0">
              <a:buNone/>
            </a:pPr>
            <a:r>
              <a:rPr lang="en-US" sz="2400" dirty="0"/>
              <a:t> </a:t>
            </a:r>
            <a:r>
              <a:rPr lang="en-US" sz="2400" dirty="0" smtClean="0"/>
              <a:t>      - 	“creative friction” of the historians between fact and 	interpretation – historians have to use their imagination 	to understand what happened in the past – to connect 	the dots of evidence  </a:t>
            </a:r>
          </a:p>
          <a:p>
            <a:pPr marL="0" indent="0">
              <a:buNone/>
            </a:pPr>
            <a:r>
              <a:rPr lang="en-US" sz="2400" b="1" dirty="0" smtClean="0">
                <a:solidFill>
                  <a:srgbClr val="FF0000"/>
                </a:solidFill>
              </a:rPr>
              <a:t>5. Neutrality of history – emotion and imagination </a:t>
            </a:r>
          </a:p>
          <a:p>
            <a:pPr marL="0" indent="0">
              <a:buNone/>
            </a:pPr>
            <a:r>
              <a:rPr lang="en-US" sz="2400" dirty="0"/>
              <a:t> </a:t>
            </a:r>
            <a:r>
              <a:rPr lang="en-US" sz="2400" dirty="0" smtClean="0"/>
              <a:t>       - 	Is the historical writing necessarily neutral – denotative rather than connotative and free of emotion? </a:t>
            </a:r>
          </a:p>
          <a:p>
            <a:pPr marL="0" indent="0">
              <a:buNone/>
            </a:pPr>
            <a:r>
              <a:rPr lang="en-US" sz="2400" dirty="0" smtClean="0"/>
              <a:t>        -	facts place constrains on the exercise of imagination ; emotion is almost inevitably part of the subject matter of human experience (Historical sources contain emotion, the historian has emotions, and readers interpret with emotions); </a:t>
            </a:r>
          </a:p>
          <a:p>
            <a:pPr marL="0" indent="0">
              <a:buNone/>
            </a:pPr>
            <a:r>
              <a:rPr lang="en-US" sz="2400" dirty="0" smtClean="0"/>
              <a:t>       - real question is whether the historian should attempt not to let his emotions affect his writing – it could be argued that an effective presentation of the facts should be enough to convey the significance of the past events, but it could also be argued that to write </a:t>
            </a:r>
            <a:r>
              <a:rPr lang="en-US" sz="2400" dirty="0" err="1" smtClean="0"/>
              <a:t>unemotially</a:t>
            </a:r>
            <a:r>
              <a:rPr lang="en-US" sz="2400" dirty="0" smtClean="0"/>
              <a:t> about genocides would be to miss the point of communicating about the topic </a:t>
            </a:r>
            <a:endParaRPr lang="en-US" sz="2400" dirty="0"/>
          </a:p>
        </p:txBody>
      </p:sp>
    </p:spTree>
    <p:extLst>
      <p:ext uri="{BB962C8B-B14F-4D97-AF65-F5344CB8AC3E}">
        <p14:creationId xmlns:p14="http://schemas.microsoft.com/office/powerpoint/2010/main" val="3761465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763000" cy="6553200"/>
          </a:xfrm>
        </p:spPr>
        <p:txBody>
          <a:bodyPr>
            <a:normAutofit/>
          </a:bodyPr>
          <a:lstStyle/>
          <a:p>
            <a:pPr marL="0" indent="0">
              <a:buNone/>
            </a:pPr>
            <a:r>
              <a:rPr lang="en-US" dirty="0" smtClean="0">
                <a:solidFill>
                  <a:srgbClr val="FF0000"/>
                </a:solidFill>
              </a:rPr>
              <a:t>6. </a:t>
            </a:r>
            <a:r>
              <a:rPr lang="en-US" b="1" dirty="0" smtClean="0">
                <a:solidFill>
                  <a:srgbClr val="FF0000"/>
                </a:solidFill>
              </a:rPr>
              <a:t>Causal connections – reason and intuition </a:t>
            </a:r>
          </a:p>
          <a:p>
            <a:pPr lvl="1"/>
            <a:r>
              <a:rPr lang="en-US" dirty="0" smtClean="0"/>
              <a:t>We do not observe cause, </a:t>
            </a:r>
            <a:r>
              <a:rPr lang="en-US" dirty="0" smtClean="0">
                <a:solidFill>
                  <a:srgbClr val="FF0000"/>
                </a:solidFill>
              </a:rPr>
              <a:t>we infer cause </a:t>
            </a:r>
            <a:r>
              <a:rPr lang="en-US" dirty="0" smtClean="0"/>
              <a:t>through reasoning as we make connections between variables. Historian has to make choices – how far back and out should he go to capture enough detail to explain the cause </a:t>
            </a:r>
          </a:p>
          <a:p>
            <a:pPr lvl="1"/>
            <a:r>
              <a:rPr lang="en-US" dirty="0" smtClean="0"/>
              <a:t>Possible fallacy – </a:t>
            </a:r>
            <a:r>
              <a:rPr lang="en-US" dirty="0" smtClean="0">
                <a:solidFill>
                  <a:srgbClr val="FF0000"/>
                </a:solidFill>
              </a:rPr>
              <a:t>post hoc ergo propter hoc </a:t>
            </a:r>
          </a:p>
          <a:p>
            <a:pPr lvl="1"/>
            <a:r>
              <a:rPr lang="en-US" dirty="0" smtClean="0"/>
              <a:t>Historians sometimes contradict each other</a:t>
            </a:r>
          </a:p>
          <a:p>
            <a:pPr lvl="1"/>
            <a:r>
              <a:rPr lang="en-US" dirty="0" smtClean="0"/>
              <a:t>Historians might have an </a:t>
            </a:r>
            <a:r>
              <a:rPr lang="en-US" dirty="0" smtClean="0">
                <a:solidFill>
                  <a:srgbClr val="FF0000"/>
                </a:solidFill>
              </a:rPr>
              <a:t>intuitive grasp of patterns </a:t>
            </a:r>
            <a:r>
              <a:rPr lang="en-US" dirty="0" smtClean="0"/>
              <a:t>– it can happen that historians may grasp relationship not though conscious reasoning  but by intuition. </a:t>
            </a:r>
            <a:endParaRPr lang="en-US" dirty="0"/>
          </a:p>
        </p:txBody>
      </p:sp>
    </p:spTree>
    <p:extLst>
      <p:ext uri="{BB962C8B-B14F-4D97-AF65-F5344CB8AC3E}">
        <p14:creationId xmlns:p14="http://schemas.microsoft.com/office/powerpoint/2010/main" val="1912901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intuition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FF0000"/>
                </a:solidFill>
              </a:rPr>
              <a:t>Sir Isaiah Berlin:</a:t>
            </a:r>
          </a:p>
          <a:p>
            <a:pPr marL="0" indent="0">
              <a:buNone/>
            </a:pPr>
            <a:r>
              <a:rPr lang="en-US" dirty="0" smtClean="0"/>
              <a:t>“ If someone tells us  “x forgave Y because he loved him”, or “x killed Y because he hated him”, we accept these propositions easily, because they, and the propositions into which they can be generalized, fit in with our experience, because we claim to know what men are like, because we claim to know (not always justifiably) what – in essentials – a human being is, in particular a human being who belongs to a cyclization not too unlike our own, and consequently one who thinks, wills, feels, accts in a manner which (rightly or wrongly) we assume to be intelligible to us because it sufficiently resembles our own or those of other human beings whose lives are intertwined with our own. This sort of “because” is the “because” neither of induction nor of deduction, but he “because” of understanding – </a:t>
            </a:r>
            <a:r>
              <a:rPr lang="en-US" i="1" dirty="0" err="1" smtClean="0"/>
              <a:t>Verstehe</a:t>
            </a:r>
            <a:r>
              <a:rPr lang="en-US" dirty="0" err="1" smtClean="0"/>
              <a:t>n</a:t>
            </a:r>
            <a:r>
              <a:rPr lang="en-US" dirty="0" smtClean="0"/>
              <a:t> - of recognition” </a:t>
            </a:r>
            <a:endParaRPr lang="en-US" dirty="0"/>
          </a:p>
        </p:txBody>
      </p:sp>
    </p:spTree>
    <p:extLst>
      <p:ext uri="{BB962C8B-B14F-4D97-AF65-F5344CB8AC3E}">
        <p14:creationId xmlns:p14="http://schemas.microsoft.com/office/powerpoint/2010/main" val="206338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52400"/>
            <a:ext cx="8229600" cy="6477000"/>
          </a:xfrm>
        </p:spPr>
        <p:txBody>
          <a:bodyPr/>
          <a:lstStyle/>
          <a:p>
            <a:pPr marL="0" indent="0">
              <a:buNone/>
            </a:pPr>
            <a:r>
              <a:rPr lang="en-US" dirty="0" smtClean="0"/>
              <a:t>7. </a:t>
            </a:r>
            <a:r>
              <a:rPr lang="en-US" b="1" dirty="0" smtClean="0">
                <a:solidFill>
                  <a:srgbClr val="FF0000"/>
                </a:solidFill>
              </a:rPr>
              <a:t>The balance of particular and general: reason and language </a:t>
            </a:r>
          </a:p>
          <a:p>
            <a:pPr marL="0" indent="0">
              <a:buNone/>
            </a:pPr>
            <a:r>
              <a:rPr lang="en-US" dirty="0"/>
              <a:t>	</a:t>
            </a:r>
            <a:r>
              <a:rPr lang="en-US" dirty="0" smtClean="0"/>
              <a:t>- we are forced to generalize between specific events, even though they will never repeat again – we group all armed conflicts as “war”, etc. </a:t>
            </a:r>
          </a:p>
          <a:p>
            <a:pPr marL="0" indent="0">
              <a:buNone/>
            </a:pPr>
            <a:r>
              <a:rPr lang="en-US" dirty="0" smtClean="0"/>
              <a:t>	- The very process of identifying similarities is interpretative as historians choose between “civil unrest” and “revolution”. </a:t>
            </a:r>
          </a:p>
          <a:p>
            <a:pPr marL="0" indent="0">
              <a:buNone/>
            </a:pPr>
            <a:r>
              <a:rPr lang="en-US" dirty="0"/>
              <a:t>	</a:t>
            </a:r>
          </a:p>
        </p:txBody>
      </p:sp>
    </p:spTree>
    <p:extLst>
      <p:ext uri="{BB962C8B-B14F-4D97-AF65-F5344CB8AC3E}">
        <p14:creationId xmlns:p14="http://schemas.microsoft.com/office/powerpoint/2010/main" val="2962689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Nature of Historical Evidence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Primary Sources</a:t>
            </a:r>
            <a:r>
              <a:rPr lang="en-US" dirty="0" smtClean="0"/>
              <a:t>: sources written by someone who was there at the time; very important for history </a:t>
            </a:r>
          </a:p>
          <a:p>
            <a:r>
              <a:rPr lang="en-US" dirty="0" smtClean="0">
                <a:solidFill>
                  <a:srgbClr val="FF0000"/>
                </a:solidFill>
              </a:rPr>
              <a:t>Secondary Sources</a:t>
            </a:r>
            <a:r>
              <a:rPr lang="en-US" dirty="0" smtClean="0"/>
              <a:t>: later, second-hand account of what happened. </a:t>
            </a:r>
            <a:endParaRPr lang="en-US" dirty="0"/>
          </a:p>
        </p:txBody>
      </p:sp>
    </p:spTree>
    <p:extLst>
      <p:ext uri="{BB962C8B-B14F-4D97-AF65-F5344CB8AC3E}">
        <p14:creationId xmlns:p14="http://schemas.microsoft.com/office/powerpoint/2010/main" val="71288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some limitations of primary sources? </a:t>
            </a:r>
            <a:endParaRPr lang="en-US" dirty="0"/>
          </a:p>
        </p:txBody>
      </p:sp>
    </p:spTree>
    <p:extLst>
      <p:ext uri="{BB962C8B-B14F-4D97-AF65-F5344CB8AC3E}">
        <p14:creationId xmlns:p14="http://schemas.microsoft.com/office/powerpoint/2010/main" val="260293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History? </a:t>
            </a:r>
          </a:p>
          <a:p>
            <a:r>
              <a:rPr lang="en-US" dirty="0" smtClean="0"/>
              <a:t>How certain is our knowledge of the past?</a:t>
            </a:r>
          </a:p>
          <a:p>
            <a:r>
              <a:rPr lang="en-US" dirty="0" smtClean="0"/>
              <a:t>Do historians have more in common with scientists or with artists? Is their work evidence based or intuition based?</a:t>
            </a:r>
          </a:p>
          <a:p>
            <a:r>
              <a:rPr lang="en-US" dirty="0" smtClean="0"/>
              <a:t>What constitutes acceptable evidence to a historian? </a:t>
            </a:r>
            <a:endParaRPr lang="en-US" dirty="0"/>
          </a:p>
        </p:txBody>
      </p:sp>
    </p:spTree>
    <p:extLst>
      <p:ext uri="{BB962C8B-B14F-4D97-AF65-F5344CB8AC3E}">
        <p14:creationId xmlns:p14="http://schemas.microsoft.com/office/powerpoint/2010/main" val="353734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Problems of Primary Sources</a:t>
            </a:r>
            <a:endParaRPr lang="en-US"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smtClean="0"/>
              <a:t>Due to knowledge we have about different WOK, we can say that even primary sources </a:t>
            </a:r>
            <a:r>
              <a:rPr lang="en-US" dirty="0" smtClean="0">
                <a:solidFill>
                  <a:srgbClr val="FF0000"/>
                </a:solidFill>
              </a:rPr>
              <a:t>are already contaminated </a:t>
            </a:r>
          </a:p>
          <a:p>
            <a:r>
              <a:rPr lang="en-US" b="1" dirty="0" smtClean="0">
                <a:solidFill>
                  <a:srgbClr val="FF0000"/>
                </a:solidFill>
              </a:rPr>
              <a:t>Fallible eye-witness</a:t>
            </a:r>
            <a:r>
              <a:rPr lang="en-US" dirty="0" smtClean="0"/>
              <a:t>: perception and emotion  of the witness will alter the account</a:t>
            </a:r>
          </a:p>
          <a:p>
            <a:r>
              <a:rPr lang="en-US" b="1" dirty="0" smtClean="0">
                <a:solidFill>
                  <a:srgbClr val="FF0000"/>
                </a:solidFill>
              </a:rPr>
              <a:t>Social Bias</a:t>
            </a:r>
            <a:r>
              <a:rPr lang="en-US" dirty="0" smtClean="0"/>
              <a:t>: primary sources often reflect  the interests of one social group rather than society as a whole – gives us distorted picture; example: medieval Europe was very religious place; however all evidence comes from religious personnel, because they were the ones who were literate </a:t>
            </a:r>
          </a:p>
          <a:p>
            <a:r>
              <a:rPr lang="en-US" b="1" dirty="0" smtClean="0">
                <a:solidFill>
                  <a:srgbClr val="FF0000"/>
                </a:solidFill>
              </a:rPr>
              <a:t>Deliberate manipulation</a:t>
            </a:r>
            <a:r>
              <a:rPr lang="en-US" dirty="0" smtClean="0"/>
              <a:t>: governments often manipulate facts to give a different view of history</a:t>
            </a:r>
            <a:endParaRPr lang="en-US" dirty="0"/>
          </a:p>
        </p:txBody>
      </p:sp>
    </p:spTree>
    <p:extLst>
      <p:ext uri="{BB962C8B-B14F-4D97-AF65-F5344CB8AC3E}">
        <p14:creationId xmlns:p14="http://schemas.microsoft.com/office/powerpoint/2010/main" val="739500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dirty="0" smtClean="0"/>
              <a:t>Despite the issues, can primary documents still be reliable and valuable sources of historical knowledge? </a:t>
            </a:r>
          </a:p>
          <a:p>
            <a:pPr marL="0" indent="0">
              <a:buNone/>
            </a:pPr>
            <a:endParaRPr lang="en-US" dirty="0" smtClean="0"/>
          </a:p>
          <a:p>
            <a:pPr marL="0" indent="0">
              <a:buNone/>
            </a:pPr>
            <a:r>
              <a:rPr lang="en-US" dirty="0" smtClean="0"/>
              <a:t>How can we reduce/overcome these </a:t>
            </a:r>
            <a:r>
              <a:rPr lang="en-US" dirty="0" smtClean="0"/>
              <a:t>limitations? Basically, how can be distinguish between a reliable and a less </a:t>
            </a:r>
            <a:r>
              <a:rPr lang="en-US" smtClean="0"/>
              <a:t>reliable primary source? </a:t>
            </a:r>
            <a:endParaRPr lang="en-US" dirty="0"/>
          </a:p>
        </p:txBody>
      </p:sp>
    </p:spTree>
    <p:extLst>
      <p:ext uri="{BB962C8B-B14F-4D97-AF65-F5344CB8AC3E}">
        <p14:creationId xmlns:p14="http://schemas.microsoft.com/office/powerpoint/2010/main" val="337828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Despite their limitations, if properly used primary sources are very valuable </a:t>
            </a:r>
          </a:p>
          <a:p>
            <a:r>
              <a:rPr lang="en-US" dirty="0" smtClean="0"/>
              <a:t>We need to always ask questions such as : </a:t>
            </a:r>
            <a:r>
              <a:rPr lang="en-US" b="1" dirty="0" smtClean="0">
                <a:solidFill>
                  <a:srgbClr val="C00000"/>
                </a:solidFill>
              </a:rPr>
              <a:t>who wrote this? What was their motive in writing? How long after the event was it written? And we should compare different primary sources with one another</a:t>
            </a:r>
          </a:p>
          <a:p>
            <a:r>
              <a:rPr lang="en-US" dirty="0" smtClean="0"/>
              <a:t>We can also look at documents of a legal and administrative nature, which are likely to be less biased </a:t>
            </a:r>
            <a:endParaRPr lang="en-US" dirty="0"/>
          </a:p>
        </p:txBody>
      </p:sp>
    </p:spTree>
    <p:extLst>
      <p:ext uri="{BB962C8B-B14F-4D97-AF65-F5344CB8AC3E}">
        <p14:creationId xmlns:p14="http://schemas.microsoft.com/office/powerpoint/2010/main" val="133959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Imagine, you are a historian in the year 2112. Has the Internet revolution of the early 21</a:t>
            </a:r>
            <a:r>
              <a:rPr lang="en-US" baseline="30000" dirty="0" smtClean="0"/>
              <a:t>st</a:t>
            </a:r>
            <a:r>
              <a:rPr lang="en-US" dirty="0" smtClean="0"/>
              <a:t> century made the job of future historians easier or more difficult? </a:t>
            </a:r>
            <a:endParaRPr lang="en-US" dirty="0"/>
          </a:p>
        </p:txBody>
      </p:sp>
    </p:spTree>
    <p:extLst>
      <p:ext uri="{BB962C8B-B14F-4D97-AF65-F5344CB8AC3E}">
        <p14:creationId xmlns:p14="http://schemas.microsoft.com/office/powerpoint/2010/main" val="247967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solidFill>
                  <a:srgbClr val="FF0000"/>
                </a:solidFill>
              </a:rPr>
              <a:t>Writing History</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History is a </a:t>
            </a:r>
            <a:r>
              <a:rPr lang="en-US" b="1" dirty="0" smtClean="0">
                <a:solidFill>
                  <a:srgbClr val="FF0000"/>
                </a:solidFill>
              </a:rPr>
              <a:t>selection of selection </a:t>
            </a:r>
            <a:r>
              <a:rPr lang="en-US" dirty="0" smtClean="0"/>
              <a:t>– historian will select from available evidence, and the available evidence is already a selective interpretation of events </a:t>
            </a:r>
          </a:p>
          <a:p>
            <a:r>
              <a:rPr lang="en-US" b="1" dirty="0" smtClean="0">
                <a:solidFill>
                  <a:srgbClr val="FF0000"/>
                </a:solidFill>
              </a:rPr>
              <a:t>Advantage of hindsight  </a:t>
            </a:r>
            <a:r>
              <a:rPr lang="en-US" dirty="0" smtClean="0"/>
              <a:t>- historian knows how things turned out </a:t>
            </a:r>
          </a:p>
          <a:p>
            <a:r>
              <a:rPr lang="en-US" dirty="0" smtClean="0"/>
              <a:t>The division of history into various periods is also influenced by hindsight </a:t>
            </a:r>
          </a:p>
          <a:p>
            <a:r>
              <a:rPr lang="en-US" dirty="0" smtClean="0"/>
              <a:t>However, hindsight can also distort our understanding of the past – </a:t>
            </a:r>
            <a:r>
              <a:rPr lang="en-US" b="1" dirty="0" smtClean="0">
                <a:solidFill>
                  <a:srgbClr val="FF0000"/>
                </a:solidFill>
              </a:rPr>
              <a:t>hindsight bias </a:t>
            </a:r>
            <a:r>
              <a:rPr lang="en-US" dirty="0" smtClean="0"/>
              <a:t>-  after something bad happened we may believe that it was obvious what was coming and that it should have been prevented  </a:t>
            </a:r>
            <a:endParaRPr lang="en-US" dirty="0"/>
          </a:p>
        </p:txBody>
      </p:sp>
    </p:spTree>
    <p:extLst>
      <p:ext uri="{BB962C8B-B14F-4D97-AF65-F5344CB8AC3E}">
        <p14:creationId xmlns:p14="http://schemas.microsoft.com/office/powerpoint/2010/main" val="3394322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3 Epistemological Problems of History </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1. the </a:t>
            </a:r>
            <a:r>
              <a:rPr lang="en-US" dirty="0" smtClean="0">
                <a:solidFill>
                  <a:srgbClr val="FF0000"/>
                </a:solidFill>
              </a:rPr>
              <a:t>weaknesses of the raw material </a:t>
            </a:r>
            <a:r>
              <a:rPr lang="en-US" dirty="0" smtClean="0"/>
              <a:t>(sources) – most people who have ever lived and most events that ever happened left no record. Historian has to use sources never intended for future interpretations. </a:t>
            </a:r>
          </a:p>
          <a:p>
            <a:r>
              <a:rPr lang="en-US" dirty="0" smtClean="0"/>
              <a:t>2. the process of </a:t>
            </a:r>
            <a:r>
              <a:rPr lang="en-US" dirty="0" smtClean="0">
                <a:solidFill>
                  <a:srgbClr val="FF0000"/>
                </a:solidFill>
              </a:rPr>
              <a:t>historical research (</a:t>
            </a:r>
            <a:r>
              <a:rPr lang="en-US" b="1" dirty="0" smtClean="0">
                <a:solidFill>
                  <a:srgbClr val="FF0000"/>
                </a:solidFill>
              </a:rPr>
              <a:t>method</a:t>
            </a:r>
            <a:r>
              <a:rPr lang="en-US" dirty="0" smtClean="0"/>
              <a:t>)- </a:t>
            </a:r>
            <a:r>
              <a:rPr lang="en-US" dirty="0"/>
              <a:t>all history does is interpret – it constructs plausible meanings from the evidence left behind</a:t>
            </a:r>
            <a:endParaRPr lang="en-US" dirty="0" smtClean="0"/>
          </a:p>
          <a:p>
            <a:r>
              <a:rPr lang="en-US" b="1" dirty="0" smtClean="0">
                <a:solidFill>
                  <a:srgbClr val="FF0000"/>
                </a:solidFill>
              </a:rPr>
              <a:t>3. textual presentation (product) – </a:t>
            </a:r>
            <a:r>
              <a:rPr lang="en-US" dirty="0" smtClean="0"/>
              <a:t>the historical text can never correspond to the past as it was, because the past was not a text, it was a series of events, experiences and situations. </a:t>
            </a:r>
            <a:endParaRPr lang="en-US" b="1" dirty="0">
              <a:solidFill>
                <a:srgbClr val="FF0000"/>
              </a:solidFill>
            </a:endParaRPr>
          </a:p>
        </p:txBody>
      </p:sp>
    </p:spTree>
    <p:extLst>
      <p:ext uri="{BB962C8B-B14F-4D97-AF65-F5344CB8AC3E}">
        <p14:creationId xmlns:p14="http://schemas.microsoft.com/office/powerpoint/2010/main" val="3826309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Activity 1: Creating a Primary Source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You have 5 minutes to  write about our last TOK class. Your writing should be about 5 -10 sentences long. Use page. 62 of your notebook for this activity. </a:t>
            </a:r>
          </a:p>
          <a:p>
            <a:r>
              <a:rPr lang="en-US" dirty="0" smtClean="0"/>
              <a:t>I might call out a few random students to read their “histories”. </a:t>
            </a:r>
          </a:p>
        </p:txBody>
      </p:sp>
    </p:spTree>
    <p:extLst>
      <p:ext uri="{BB962C8B-B14F-4D97-AF65-F5344CB8AC3E}">
        <p14:creationId xmlns:p14="http://schemas.microsoft.com/office/powerpoint/2010/main" val="352995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Share with your neighbor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Find a  person near you. Read your story to them; have them read their story to you. </a:t>
            </a:r>
          </a:p>
          <a:p>
            <a:r>
              <a:rPr lang="en-US" dirty="0" smtClean="0"/>
              <a:t>Discuss the following questions with each other, and write brief notes under your paragraphs:</a:t>
            </a:r>
          </a:p>
          <a:p>
            <a:pPr lvl="1"/>
            <a:r>
              <a:rPr lang="en-US" dirty="0" smtClean="0"/>
              <a:t> In which ways were your histories similar? Different? </a:t>
            </a:r>
          </a:p>
          <a:p>
            <a:pPr lvl="1"/>
            <a:r>
              <a:rPr lang="en-US" dirty="0" smtClean="0"/>
              <a:t>Did one of you write in a more or less emotional way?  Does one seem more factual than another?  How about opinions? </a:t>
            </a:r>
          </a:p>
          <a:p>
            <a:pPr lvl="1"/>
            <a:endParaRPr lang="en-US" dirty="0" smtClean="0"/>
          </a:p>
        </p:txBody>
      </p:sp>
    </p:spTree>
    <p:extLst>
      <p:ext uri="{BB962C8B-B14F-4D97-AF65-F5344CB8AC3E}">
        <p14:creationId xmlns:p14="http://schemas.microsoft.com/office/powerpoint/2010/main" val="3618395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 Creating a Primary Source </a:t>
            </a:r>
            <a:endParaRPr lang="en-US" dirty="0"/>
          </a:p>
        </p:txBody>
      </p:sp>
      <p:sp>
        <p:nvSpPr>
          <p:cNvPr id="3" name="Content Placeholder 2"/>
          <p:cNvSpPr>
            <a:spLocks noGrp="1"/>
          </p:cNvSpPr>
          <p:nvPr>
            <p:ph idx="1"/>
          </p:nvPr>
        </p:nvSpPr>
        <p:spPr/>
        <p:txBody>
          <a:bodyPr/>
          <a:lstStyle/>
          <a:p>
            <a:r>
              <a:rPr lang="en-US" dirty="0" smtClean="0"/>
              <a:t>How many were just descriptive?  How many included what they felt?  How many included opinions and judgments?  How many included supporting factual information? </a:t>
            </a:r>
          </a:p>
          <a:p>
            <a:r>
              <a:rPr lang="en-US" dirty="0" smtClean="0"/>
              <a:t>Were the accounts similar or different? In which ways?  Were any of the “histories” more truthful than others? Better than others? </a:t>
            </a:r>
            <a:endParaRPr lang="en-US" dirty="0"/>
          </a:p>
        </p:txBody>
      </p:sp>
    </p:spTree>
    <p:extLst>
      <p:ext uri="{BB962C8B-B14F-4D97-AF65-F5344CB8AC3E}">
        <p14:creationId xmlns:p14="http://schemas.microsoft.com/office/powerpoint/2010/main" val="3647791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you think you should study current events in  history – say, things that have happened in the last five years – on the grounds that they are relevant to your experience, or do you think they should be excluded on the grounds that they are too close for your to see them objectively? </a:t>
            </a:r>
            <a:endParaRPr lang="en-US" dirty="0"/>
          </a:p>
        </p:txBody>
      </p:sp>
    </p:spTree>
    <p:extLst>
      <p:ext uri="{BB962C8B-B14F-4D97-AF65-F5344CB8AC3E}">
        <p14:creationId xmlns:p14="http://schemas.microsoft.com/office/powerpoint/2010/main" val="185622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History?</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History is the </a:t>
            </a:r>
            <a:r>
              <a:rPr lang="en-US" dirty="0" smtClean="0">
                <a:solidFill>
                  <a:srgbClr val="FF0000"/>
                </a:solidFill>
              </a:rPr>
              <a:t>present traces of the past</a:t>
            </a:r>
          </a:p>
          <a:p>
            <a:r>
              <a:rPr lang="en-US" dirty="0" smtClean="0"/>
              <a:t>In trying to reconstruct the past on the basis of the evidence two problems may arise:</a:t>
            </a:r>
          </a:p>
          <a:p>
            <a:pPr lvl="1"/>
            <a:r>
              <a:rPr lang="en-US" b="1" dirty="0" smtClean="0"/>
              <a:t>Too little evidence </a:t>
            </a:r>
            <a:r>
              <a:rPr lang="en-US" dirty="0" smtClean="0"/>
              <a:t>– distant past (ex. The knowledge of the wars between Greece and Persia in the 5</a:t>
            </a:r>
            <a:r>
              <a:rPr lang="en-US" baseline="30000" dirty="0" smtClean="0"/>
              <a:t>th</a:t>
            </a:r>
            <a:r>
              <a:rPr lang="en-US" dirty="0" smtClean="0"/>
              <a:t> century B.C.E. is based on a single, rather unreliable source – Herodotus)</a:t>
            </a:r>
          </a:p>
          <a:p>
            <a:pPr lvl="1"/>
            <a:r>
              <a:rPr lang="en-US" b="1" dirty="0" smtClean="0"/>
              <a:t>Too much evidence </a:t>
            </a:r>
            <a:r>
              <a:rPr lang="en-US" dirty="0" smtClean="0"/>
              <a:t>– more recent events </a:t>
            </a:r>
            <a:endParaRPr lang="en-US" dirty="0"/>
          </a:p>
          <a:p>
            <a:pPr marL="457200" lvl="1" indent="0">
              <a:buNone/>
            </a:pPr>
            <a:r>
              <a:rPr lang="en-US" dirty="0" smtClean="0">
                <a:solidFill>
                  <a:srgbClr val="FF0000"/>
                </a:solidFill>
              </a:rPr>
              <a:t>SCOPE</a:t>
            </a:r>
            <a:r>
              <a:rPr lang="en-US" dirty="0"/>
              <a:t>: History studies what happened in the past, and why it happened.</a:t>
            </a:r>
          </a:p>
          <a:p>
            <a:pPr lvl="1"/>
            <a:endParaRPr lang="en-US" dirty="0"/>
          </a:p>
        </p:txBody>
      </p:sp>
    </p:spTree>
    <p:extLst>
      <p:ext uri="{BB962C8B-B14F-4D97-AF65-F5344CB8AC3E}">
        <p14:creationId xmlns:p14="http://schemas.microsoft.com/office/powerpoint/2010/main" val="1589208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problem of textual presentation </a:t>
            </a:r>
            <a:endParaRPr lang="en-US" dirty="0"/>
          </a:p>
        </p:txBody>
      </p:sp>
      <p:sp>
        <p:nvSpPr>
          <p:cNvPr id="3" name="Content Placeholder 2"/>
          <p:cNvSpPr>
            <a:spLocks noGrp="1"/>
          </p:cNvSpPr>
          <p:nvPr>
            <p:ph idx="1"/>
          </p:nvPr>
        </p:nvSpPr>
        <p:spPr/>
        <p:txBody>
          <a:bodyPr/>
          <a:lstStyle/>
          <a:p>
            <a:r>
              <a:rPr lang="en-US" b="1" dirty="0">
                <a:solidFill>
                  <a:srgbClr val="FF0000"/>
                </a:solidFill>
              </a:rPr>
              <a:t>3. textual presentation (product) – </a:t>
            </a:r>
            <a:r>
              <a:rPr lang="en-US" dirty="0"/>
              <a:t>the historical text can never correspond to the past as it was, because the past was not a text, it was a series of events, experiences and situations. </a:t>
            </a:r>
            <a:endParaRPr lang="en-US" b="1" dirty="0">
              <a:solidFill>
                <a:srgbClr val="FF0000"/>
              </a:solidFill>
            </a:endParaRPr>
          </a:p>
          <a:p>
            <a:endParaRPr lang="en-US" dirty="0"/>
          </a:p>
        </p:txBody>
      </p:sp>
    </p:spTree>
    <p:extLst>
      <p:ext uri="{BB962C8B-B14F-4D97-AF65-F5344CB8AC3E}">
        <p14:creationId xmlns:p14="http://schemas.microsoft.com/office/powerpoint/2010/main" val="435065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Activity 2: Facts and Fillers PG. 63 </a:t>
            </a:r>
            <a:endParaRPr lang="en-US" dirty="0"/>
          </a:p>
        </p:txBody>
      </p:sp>
      <p:sp>
        <p:nvSpPr>
          <p:cNvPr id="3" name="Content Placeholder 2"/>
          <p:cNvSpPr>
            <a:spLocks noGrp="1"/>
          </p:cNvSpPr>
          <p:nvPr>
            <p:ph idx="1"/>
          </p:nvPr>
        </p:nvSpPr>
        <p:spPr>
          <a:xfrm>
            <a:off x="152400" y="762000"/>
            <a:ext cx="8839200" cy="6019800"/>
          </a:xfrm>
        </p:spPr>
        <p:txBody>
          <a:bodyPr>
            <a:normAutofit fontScale="55000" lnSpcReduction="20000"/>
          </a:bodyPr>
          <a:lstStyle/>
          <a:p>
            <a:r>
              <a:rPr lang="en-US" dirty="0" smtClean="0"/>
              <a:t>Read the excerpt below, written by a historian  Orlando </a:t>
            </a:r>
            <a:r>
              <a:rPr lang="en-US" dirty="0" err="1" smtClean="0"/>
              <a:t>Figes</a:t>
            </a:r>
            <a:r>
              <a:rPr lang="en-US" dirty="0" smtClean="0"/>
              <a:t>, describing the events of Bloody Sunday in Russia, 1905  Highlight </a:t>
            </a:r>
            <a:r>
              <a:rPr lang="en-US" b="1" dirty="0" smtClean="0">
                <a:solidFill>
                  <a:srgbClr val="FF0000"/>
                </a:solidFill>
              </a:rPr>
              <a:t>only factual essentials of this excerpt, a list of  events in chronological order</a:t>
            </a:r>
            <a:r>
              <a:rPr lang="en-US" dirty="0" smtClean="0">
                <a:solidFill>
                  <a:srgbClr val="FF0000"/>
                </a:solidFill>
              </a:rPr>
              <a:t>. </a:t>
            </a:r>
          </a:p>
          <a:p>
            <a:r>
              <a:rPr lang="en-US" dirty="0" smtClean="0"/>
              <a:t>“</a:t>
            </a:r>
            <a:r>
              <a:rPr lang="en-US" dirty="0"/>
              <a:t>Snow had fallen in the night and St Petersburg awoke to an eerie silence on that Sunday morning, 9 January 1905. Soon after dawn the workers and their families congregated in churches to pray for a peaceful end to the day…Singing hymns and carrying icons and crosses, they formed something more like a religious procession than a workers' demonstration. Bystanders took off their hats and crossed themselves as they passed. And yet there was no doubt that the marchers' lives were in danger…Church bells rang and their golden domes sparkled in the sun on that Sunday morning as the long columns marched across the ice towards the </a:t>
            </a:r>
            <a:r>
              <a:rPr lang="en-US" dirty="0" err="1"/>
              <a:t>centre</a:t>
            </a:r>
            <a:r>
              <a:rPr lang="en-US" dirty="0"/>
              <a:t> of the city. In the front ranks were the women and children, dressed in their Sunday best, who had been placed there to deter the soldiers from shooting. At the head of the largest column was the bearded figure of Father </a:t>
            </a:r>
            <a:r>
              <a:rPr lang="en-US" dirty="0" err="1"/>
              <a:t>Gapon</a:t>
            </a:r>
            <a:r>
              <a:rPr lang="en-US" dirty="0"/>
              <a:t> in a long white cassock carrying a crucifix. Behind him was a portrait of the Tsar and a large white banner with the words: 'Soldiers do not shoot at the people!' Red flags had been banned… Suddenly, a bugle sounded and the soldiers fired into the crowd. A young girl, who had climbed up on to an iron fence to get a better view, was crucified to it by the hail of bullets. A small boy, who had mounted the equestrian statue of Prince </a:t>
            </a:r>
            <a:r>
              <a:rPr lang="en-US" dirty="0" err="1"/>
              <a:t>Przewalski</a:t>
            </a:r>
            <a:r>
              <a:rPr lang="en-US" dirty="0"/>
              <a:t>, was hurled into the air by a volley of artillery. Other children were hit and fell from the trees where they had been perching… When the firing finally stopped and the survivors looked around at the dead and wounded bodies on the ground there was one vital moment, the turning-point of the whole revolution, when their mood suddenly changed from disbelief to anger…</a:t>
            </a:r>
          </a:p>
        </p:txBody>
      </p:sp>
    </p:spTree>
    <p:extLst>
      <p:ext uri="{BB962C8B-B14F-4D97-AF65-F5344CB8AC3E}">
        <p14:creationId xmlns:p14="http://schemas.microsoft.com/office/powerpoint/2010/main" val="4118193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Facts and Fillers  </a:t>
            </a:r>
            <a:endParaRPr lang="en-US" dirty="0"/>
          </a:p>
        </p:txBody>
      </p:sp>
      <p:sp>
        <p:nvSpPr>
          <p:cNvPr id="3" name="Content Placeholder 2"/>
          <p:cNvSpPr>
            <a:spLocks noGrp="1"/>
          </p:cNvSpPr>
          <p:nvPr>
            <p:ph idx="1"/>
          </p:nvPr>
        </p:nvSpPr>
        <p:spPr/>
        <p:txBody>
          <a:bodyPr/>
          <a:lstStyle/>
          <a:p>
            <a:r>
              <a:rPr lang="en-US" dirty="0" smtClean="0"/>
              <a:t>What are we left with? </a:t>
            </a:r>
          </a:p>
          <a:p>
            <a:r>
              <a:rPr lang="en-US" dirty="0" smtClean="0"/>
              <a:t>Other than chronologically determined facts, everything else – selective emphasis, anecdote, poetic scene setting, dramatic structure of the story, figurative language, moral judgment and significance (the turning point of the whole revolution) , all come from the imagination of the historian. </a:t>
            </a:r>
            <a:endParaRPr lang="en-US" dirty="0"/>
          </a:p>
        </p:txBody>
      </p:sp>
    </p:spTree>
    <p:extLst>
      <p:ext uri="{BB962C8B-B14F-4D97-AF65-F5344CB8AC3E}">
        <p14:creationId xmlns:p14="http://schemas.microsoft.com/office/powerpoint/2010/main" val="1492659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you think your </a:t>
            </a:r>
            <a:r>
              <a:rPr lang="en-US" b="1" dirty="0" smtClean="0"/>
              <a:t>cultural background </a:t>
            </a:r>
            <a:r>
              <a:rPr lang="en-US" dirty="0" smtClean="0"/>
              <a:t>influences how you read and understand history?</a:t>
            </a:r>
            <a:endParaRPr lang="en-US" dirty="0"/>
          </a:p>
        </p:txBody>
      </p:sp>
    </p:spTree>
    <p:extLst>
      <p:ext uri="{BB962C8B-B14F-4D97-AF65-F5344CB8AC3E}">
        <p14:creationId xmlns:p14="http://schemas.microsoft.com/office/powerpoint/2010/main" val="3721751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Writing of History : The Problem of Bias</a:t>
            </a:r>
            <a:endParaRPr lang="en-US" sz="36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Topic choice bias</a:t>
            </a:r>
            <a:r>
              <a:rPr lang="en-US" dirty="0" smtClean="0"/>
              <a:t>:</a:t>
            </a:r>
          </a:p>
          <a:p>
            <a:pPr lvl="1"/>
            <a:r>
              <a:rPr lang="en-US" dirty="0" smtClean="0"/>
              <a:t>Historian’s choice of topic may be influenced by current preoccupations </a:t>
            </a:r>
          </a:p>
          <a:p>
            <a:r>
              <a:rPr lang="en-US" dirty="0" smtClean="0">
                <a:solidFill>
                  <a:srgbClr val="FF0000"/>
                </a:solidFill>
              </a:rPr>
              <a:t>Confirmation bias:</a:t>
            </a:r>
          </a:p>
          <a:p>
            <a:pPr lvl="1"/>
            <a:r>
              <a:rPr lang="en-US" dirty="0" smtClean="0"/>
              <a:t>Historian may be tempted to appeal only to evidence that supports his own case and to ignore any counter-evidence </a:t>
            </a:r>
          </a:p>
          <a:p>
            <a:r>
              <a:rPr lang="en-US" dirty="0" smtClean="0">
                <a:solidFill>
                  <a:srgbClr val="FF0000"/>
                </a:solidFill>
              </a:rPr>
              <a:t>National bias:</a:t>
            </a:r>
          </a:p>
          <a:p>
            <a:pPr lvl="1"/>
            <a:r>
              <a:rPr lang="en-US" dirty="0" smtClean="0"/>
              <a:t>National pride interferes with historian’s objectivity </a:t>
            </a:r>
          </a:p>
          <a:p>
            <a:pPr marL="457200" lvl="1" indent="0">
              <a:buNone/>
            </a:pPr>
            <a:r>
              <a:rPr lang="en-US" b="1" dirty="0" smtClean="0">
                <a:solidFill>
                  <a:srgbClr val="FF0000"/>
                </a:solidFill>
              </a:rPr>
              <a:t>How CAN WE address THESE PROBLEMS? </a:t>
            </a:r>
          </a:p>
        </p:txBody>
      </p:sp>
    </p:spTree>
    <p:extLst>
      <p:ext uri="{BB962C8B-B14F-4D97-AF65-F5344CB8AC3E}">
        <p14:creationId xmlns:p14="http://schemas.microsoft.com/office/powerpoint/2010/main" val="2772667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Pluralistic Approach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Cubist history </a:t>
            </a:r>
            <a:r>
              <a:rPr lang="en-US" dirty="0" smtClean="0"/>
              <a:t>– a multicultural, multi-perspective view  of history – may solve the problem of bias to some extent</a:t>
            </a:r>
          </a:p>
          <a:p>
            <a:r>
              <a:rPr lang="en-US" dirty="0" smtClean="0">
                <a:solidFill>
                  <a:srgbClr val="FF0000"/>
                </a:solidFill>
              </a:rPr>
              <a:t>Pluralistic view </a:t>
            </a:r>
            <a:r>
              <a:rPr lang="en-US" dirty="0" smtClean="0"/>
              <a:t>of history will open our eyes to other stories, but it would not make it relativist </a:t>
            </a:r>
            <a:endParaRPr lang="en-US" dirty="0"/>
          </a:p>
        </p:txBody>
      </p:sp>
    </p:spTree>
    <p:extLst>
      <p:ext uri="{BB962C8B-B14F-4D97-AF65-F5344CB8AC3E}">
        <p14:creationId xmlns:p14="http://schemas.microsoft.com/office/powerpoint/2010/main" val="1648122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Theories of History</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It is difficult to establish a single cause of any historical event; rather causes may be varied and influenced by things such </a:t>
            </a:r>
            <a:r>
              <a:rPr lang="en-US" dirty="0" smtClean="0">
                <a:solidFill>
                  <a:srgbClr val="FF0000"/>
                </a:solidFill>
              </a:rPr>
              <a:t>as </a:t>
            </a:r>
            <a:r>
              <a:rPr lang="en-US" b="1" dirty="0" smtClean="0">
                <a:solidFill>
                  <a:srgbClr val="FF0000"/>
                </a:solidFill>
              </a:rPr>
              <a:t>geographical conditions, individual motives, social and economic conditions, chance occurrences </a:t>
            </a:r>
          </a:p>
          <a:p>
            <a:r>
              <a:rPr lang="en-US" dirty="0" smtClean="0"/>
              <a:t>The “</a:t>
            </a:r>
            <a:r>
              <a:rPr lang="en-US" b="1" dirty="0" smtClean="0">
                <a:solidFill>
                  <a:srgbClr val="FF0000"/>
                </a:solidFill>
              </a:rPr>
              <a:t>great person” theory of history  </a:t>
            </a:r>
            <a:r>
              <a:rPr lang="en-US" dirty="0" smtClean="0"/>
              <a:t>states that history is mainly determined by great individuals – it implies that if one or other great individual had not existed, then the course of history would have been different. </a:t>
            </a:r>
          </a:p>
        </p:txBody>
      </p:sp>
    </p:spTree>
    <p:extLst>
      <p:ext uri="{BB962C8B-B14F-4D97-AF65-F5344CB8AC3E}">
        <p14:creationId xmlns:p14="http://schemas.microsoft.com/office/powerpoint/2010/main" val="2258520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what extent do you think that your country’s history has been influenced by its geography? </a:t>
            </a:r>
            <a:endParaRPr lang="en-US" dirty="0"/>
          </a:p>
        </p:txBody>
      </p:sp>
    </p:spTree>
    <p:extLst>
      <p:ext uri="{BB962C8B-B14F-4D97-AF65-F5344CB8AC3E}">
        <p14:creationId xmlns:p14="http://schemas.microsoft.com/office/powerpoint/2010/main" val="2781534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Collingwood on empathy </a:t>
            </a:r>
            <a:r>
              <a:rPr lang="en-US" dirty="0"/>
              <a:t>– Collingwood suggested we need to empathize with thoughts and feelings of people in history, so we can try to understand a situation in the same way that a historical agent would have understood it. (kind of like </a:t>
            </a:r>
            <a:r>
              <a:rPr lang="en-US" dirty="0" err="1"/>
              <a:t>Verstehen</a:t>
            </a:r>
            <a:r>
              <a:rPr lang="en-US" dirty="0"/>
              <a:t> position) </a:t>
            </a:r>
            <a:endParaRPr lang="en-US" dirty="0" smtClean="0"/>
          </a:p>
          <a:p>
            <a:endParaRPr lang="en-US" dirty="0"/>
          </a:p>
        </p:txBody>
      </p:sp>
    </p:spTree>
    <p:extLst>
      <p:ext uri="{BB962C8B-B14F-4D97-AF65-F5344CB8AC3E}">
        <p14:creationId xmlns:p14="http://schemas.microsoft.com/office/powerpoint/2010/main" val="2244685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what extent do you think one can and should try to empathize with Hitler in order to understand his actions? </a:t>
            </a:r>
            <a:endParaRPr lang="en-US" dirty="0"/>
          </a:p>
        </p:txBody>
      </p:sp>
    </p:spTree>
    <p:extLst>
      <p:ext uri="{BB962C8B-B14F-4D97-AF65-F5344CB8AC3E}">
        <p14:creationId xmlns:p14="http://schemas.microsoft.com/office/powerpoint/2010/main" val="164754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t>
            </a:r>
            <a:endParaRPr lang="en-US" dirty="0"/>
          </a:p>
        </p:txBody>
      </p:sp>
      <p:sp>
        <p:nvSpPr>
          <p:cNvPr id="3" name="Content Placeholder 2"/>
          <p:cNvSpPr>
            <a:spLocks noGrp="1"/>
          </p:cNvSpPr>
          <p:nvPr>
            <p:ph idx="1"/>
          </p:nvPr>
        </p:nvSpPr>
        <p:spPr/>
        <p:txBody>
          <a:bodyPr/>
          <a:lstStyle/>
          <a:p>
            <a:r>
              <a:rPr lang="en-US" dirty="0" smtClean="0"/>
              <a:t>If you keep a diary, what determines what you choose to include and what you choose to omit? </a:t>
            </a:r>
            <a:endParaRPr lang="en-US" dirty="0"/>
          </a:p>
        </p:txBody>
      </p:sp>
    </p:spTree>
    <p:extLst>
      <p:ext uri="{BB962C8B-B14F-4D97-AF65-F5344CB8AC3E}">
        <p14:creationId xmlns:p14="http://schemas.microsoft.com/office/powerpoint/2010/main" val="1896053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Is human experience chaotic and random, or are there patterns which can be discovered and seen over and over? </a:t>
            </a:r>
          </a:p>
          <a:p>
            <a:pPr marL="0" indent="0">
              <a:buNone/>
            </a:pPr>
            <a:endParaRPr lang="en-US" dirty="0"/>
          </a:p>
        </p:txBody>
      </p:sp>
    </p:spTree>
    <p:extLst>
      <p:ext uri="{BB962C8B-B14F-4D97-AF65-F5344CB8AC3E}">
        <p14:creationId xmlns:p14="http://schemas.microsoft.com/office/powerpoint/2010/main" val="1537505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Criticism to “great person” appro</a:t>
            </a:r>
            <a:r>
              <a:rPr lang="en-US" b="1" dirty="0" smtClean="0">
                <a:solidFill>
                  <a:srgbClr val="996633"/>
                </a:solidFill>
              </a:rPr>
              <a:t>ach </a:t>
            </a:r>
            <a:endParaRPr lang="en-US" b="1" dirty="0">
              <a:solidFill>
                <a:srgbClr val="996633"/>
              </a:solidFill>
            </a:endParaRPr>
          </a:p>
        </p:txBody>
      </p:sp>
      <p:sp>
        <p:nvSpPr>
          <p:cNvPr id="3" name="Content Placeholder 2"/>
          <p:cNvSpPr>
            <a:spLocks noGrp="1"/>
          </p:cNvSpPr>
          <p:nvPr>
            <p:ph idx="1"/>
          </p:nvPr>
        </p:nvSpPr>
        <p:spPr/>
        <p:txBody>
          <a:bodyPr>
            <a:normAutofit fontScale="77500" lnSpcReduction="20000"/>
          </a:bodyPr>
          <a:lstStyle/>
          <a:p>
            <a:r>
              <a:rPr lang="en-US" dirty="0" smtClean="0"/>
              <a:t>It exaggerates the role played by individuals  in the process of historical change </a:t>
            </a:r>
          </a:p>
          <a:p>
            <a:r>
              <a:rPr lang="en-US" b="1" dirty="0" smtClean="0">
                <a:solidFill>
                  <a:srgbClr val="FF0000"/>
                </a:solidFill>
              </a:rPr>
              <a:t>Economic Determinism</a:t>
            </a:r>
            <a:r>
              <a:rPr lang="en-US" dirty="0" smtClean="0"/>
              <a:t>: another theory</a:t>
            </a:r>
          </a:p>
          <a:p>
            <a:pPr lvl="1"/>
            <a:r>
              <a:rPr lang="en-US" dirty="0" smtClean="0"/>
              <a:t>Claims  that history is determined by  economic factors (Karl Marx)</a:t>
            </a:r>
          </a:p>
          <a:p>
            <a:pPr lvl="1"/>
            <a:r>
              <a:rPr lang="en-US" dirty="0" smtClean="0"/>
              <a:t>Marx said that it was not great individuals but rather economic and technological factors that  are engines of historical change (Arab Spring?)</a:t>
            </a:r>
          </a:p>
          <a:p>
            <a:pPr lvl="1"/>
            <a:r>
              <a:rPr lang="en-US" i="1" dirty="0" smtClean="0"/>
              <a:t>For PT #5 it would be nice to look into Popper’s perspective, and Marx’s perspective</a:t>
            </a:r>
          </a:p>
          <a:p>
            <a:r>
              <a:rPr lang="en-US" b="1" dirty="0" smtClean="0">
                <a:solidFill>
                  <a:srgbClr val="FF0000"/>
                </a:solidFill>
              </a:rPr>
              <a:t>The role of chance:</a:t>
            </a:r>
          </a:p>
          <a:p>
            <a:pPr lvl="1"/>
            <a:r>
              <a:rPr lang="en-US" dirty="0" smtClean="0"/>
              <a:t>Some people have concluded that  there is no meaning in history and that it is governed by chance (</a:t>
            </a:r>
            <a:r>
              <a:rPr lang="en-US" dirty="0" err="1" smtClean="0"/>
              <a:t>Blaise</a:t>
            </a:r>
            <a:r>
              <a:rPr lang="en-US" dirty="0" smtClean="0"/>
              <a:t> Pascal)</a:t>
            </a:r>
          </a:p>
          <a:p>
            <a:pPr lvl="1"/>
            <a:r>
              <a:rPr lang="en-US" dirty="0" smtClean="0"/>
              <a:t>Extreme to say that history is completely random process </a:t>
            </a:r>
            <a:endParaRPr lang="en-US" dirty="0"/>
          </a:p>
        </p:txBody>
      </p:sp>
    </p:spTree>
    <p:extLst>
      <p:ext uri="{BB962C8B-B14F-4D97-AF65-F5344CB8AC3E}">
        <p14:creationId xmlns:p14="http://schemas.microsoft.com/office/powerpoint/2010/main" val="17101332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invention do you think has had the most decisive impact on history in the last two thousand years and why? </a:t>
            </a:r>
            <a:endParaRPr lang="en-US" dirty="0"/>
          </a:p>
        </p:txBody>
      </p:sp>
    </p:spTree>
    <p:extLst>
      <p:ext uri="{BB962C8B-B14F-4D97-AF65-F5344CB8AC3E}">
        <p14:creationId xmlns:p14="http://schemas.microsoft.com/office/powerpoint/2010/main" val="26829813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Do you agree or disagree with Marx’s claim that technology plays a bigger role in shaping the future than the actions of individuals? </a:t>
            </a:r>
            <a:endParaRPr lang="en-US" dirty="0"/>
          </a:p>
        </p:txBody>
      </p:sp>
    </p:spTree>
    <p:extLst>
      <p:ext uri="{BB962C8B-B14F-4D97-AF65-F5344CB8AC3E}">
        <p14:creationId xmlns:p14="http://schemas.microsoft.com/office/powerpoint/2010/main" val="13657764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History and Personal Knowledge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History is shared knowledge that can contribute significantly to our personal knowledge – our sense of who we are and how we are placed between the past and the future</a:t>
            </a:r>
          </a:p>
          <a:p>
            <a:r>
              <a:rPr lang="en-US" dirty="0" smtClean="0"/>
              <a:t>Cultural interpretations of history </a:t>
            </a:r>
          </a:p>
          <a:p>
            <a:r>
              <a:rPr lang="en-US" dirty="0" smtClean="0"/>
              <a:t>Sense of self as a member of a group (“many of us died”, “we as victims”) </a:t>
            </a:r>
            <a:endParaRPr lang="en-US" dirty="0"/>
          </a:p>
        </p:txBody>
      </p:sp>
    </p:spTree>
    <p:extLst>
      <p:ext uri="{BB962C8B-B14F-4D97-AF65-F5344CB8AC3E}">
        <p14:creationId xmlns:p14="http://schemas.microsoft.com/office/powerpoint/2010/main" val="295222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becomes a part of official history? </a:t>
            </a:r>
            <a:endParaRPr lang="en-US" dirty="0"/>
          </a:p>
        </p:txBody>
      </p:sp>
    </p:spTree>
    <p:extLst>
      <p:ext uri="{BB962C8B-B14F-4D97-AF65-F5344CB8AC3E}">
        <p14:creationId xmlns:p14="http://schemas.microsoft.com/office/powerpoint/2010/main" val="380469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Only </a:t>
            </a:r>
            <a:r>
              <a:rPr lang="en-US" dirty="0" smtClean="0">
                <a:solidFill>
                  <a:srgbClr val="FF0000"/>
                </a:solidFill>
              </a:rPr>
              <a:t>significant events</a:t>
            </a:r>
            <a:r>
              <a:rPr lang="en-US" dirty="0" smtClean="0"/>
              <a:t>, not everything that happened  in the past – the problem is with </a:t>
            </a:r>
            <a:r>
              <a:rPr lang="en-US" dirty="0" smtClean="0">
                <a:solidFill>
                  <a:srgbClr val="FF0000"/>
                </a:solidFill>
              </a:rPr>
              <a:t>how can we and who ultimately does, decide what is significant?</a:t>
            </a:r>
          </a:p>
          <a:p>
            <a:r>
              <a:rPr lang="en-US" dirty="0" smtClean="0"/>
              <a:t>History is also concerned with  explaining and </a:t>
            </a:r>
            <a:r>
              <a:rPr lang="en-US" dirty="0" smtClean="0">
                <a:solidFill>
                  <a:srgbClr val="FF0000"/>
                </a:solidFill>
              </a:rPr>
              <a:t>understanding</a:t>
            </a:r>
            <a:r>
              <a:rPr lang="en-US" dirty="0" smtClean="0"/>
              <a:t> the history, not merely with describing the past </a:t>
            </a:r>
            <a:endParaRPr lang="en-US" dirty="0"/>
          </a:p>
        </p:txBody>
      </p:sp>
    </p:spTree>
    <p:extLst>
      <p:ext uri="{BB962C8B-B14F-4D97-AF65-F5344CB8AC3E}">
        <p14:creationId xmlns:p14="http://schemas.microsoft.com/office/powerpoint/2010/main" val="116329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Significance</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Using any criteria of your choice, rate the historical significance of the following events:</a:t>
            </a:r>
          </a:p>
          <a:p>
            <a:pPr lvl="1"/>
            <a:r>
              <a:rPr lang="en-US" dirty="0" smtClean="0"/>
              <a:t>The publication of Charles Darwin’s  </a:t>
            </a:r>
            <a:r>
              <a:rPr lang="en-US" i="1" dirty="0" smtClean="0"/>
              <a:t>The Origin of Species</a:t>
            </a:r>
            <a:r>
              <a:rPr lang="en-US" dirty="0" smtClean="0"/>
              <a:t> in 1859 </a:t>
            </a:r>
          </a:p>
          <a:p>
            <a:pPr lvl="1"/>
            <a:r>
              <a:rPr lang="en-US" dirty="0" smtClean="0"/>
              <a:t>Your last TOK class.</a:t>
            </a:r>
          </a:p>
          <a:p>
            <a:pPr lvl="1"/>
            <a:r>
              <a:rPr lang="en-US" dirty="0" smtClean="0"/>
              <a:t>The assassination of Mahatma Gandhi in 1948</a:t>
            </a:r>
          </a:p>
          <a:p>
            <a:pPr lvl="1"/>
            <a:r>
              <a:rPr lang="en-US" dirty="0" smtClean="0"/>
              <a:t>The 1930 soccer World Cup Final – won by Uruguay</a:t>
            </a:r>
          </a:p>
          <a:p>
            <a:pPr lvl="1"/>
            <a:r>
              <a:rPr lang="en-US" dirty="0" smtClean="0"/>
              <a:t>The birth of Bill Gates in 1955</a:t>
            </a:r>
          </a:p>
          <a:p>
            <a:pPr lvl="1"/>
            <a:r>
              <a:rPr lang="en-US" dirty="0" smtClean="0"/>
              <a:t>Former US President Bill Clinton’s affair with Monica Lewinsky</a:t>
            </a:r>
          </a:p>
          <a:p>
            <a:pPr lvl="1"/>
            <a:r>
              <a:rPr lang="en-US" dirty="0" smtClean="0"/>
              <a:t>The terrorist attacks on the World Trade Center and the Pentagon in 2001.</a:t>
            </a:r>
          </a:p>
          <a:p>
            <a:pPr marL="457200" lvl="1" indent="0">
              <a:buNone/>
            </a:pPr>
            <a:endParaRPr lang="en-US" dirty="0"/>
          </a:p>
        </p:txBody>
      </p:sp>
    </p:spTree>
    <p:extLst>
      <p:ext uri="{BB962C8B-B14F-4D97-AF65-F5344CB8AC3E}">
        <p14:creationId xmlns:p14="http://schemas.microsoft.com/office/powerpoint/2010/main" val="1188235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history?</a:t>
            </a:r>
            <a:endParaRPr lang="en-US" dirty="0"/>
          </a:p>
        </p:txBody>
      </p:sp>
      <p:sp>
        <p:nvSpPr>
          <p:cNvPr id="3" name="Content Placeholder 2"/>
          <p:cNvSpPr>
            <a:spLocks noGrp="1"/>
          </p:cNvSpPr>
          <p:nvPr>
            <p:ph idx="1"/>
          </p:nvPr>
        </p:nvSpPr>
        <p:spPr/>
        <p:txBody>
          <a:bodyPr/>
          <a:lstStyle/>
          <a:p>
            <a:r>
              <a:rPr lang="en-US" dirty="0" smtClean="0"/>
              <a:t>Why should you study history? </a:t>
            </a:r>
            <a:endParaRPr lang="en-US" dirty="0"/>
          </a:p>
        </p:txBody>
      </p:sp>
    </p:spTree>
    <p:extLst>
      <p:ext uri="{BB962C8B-B14F-4D97-AF65-F5344CB8AC3E}">
        <p14:creationId xmlns:p14="http://schemas.microsoft.com/office/powerpoint/2010/main" val="89587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Why study history?</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Gives us sense of identity</a:t>
            </a:r>
          </a:p>
          <a:p>
            <a:r>
              <a:rPr lang="en-US" dirty="0" smtClean="0"/>
              <a:t>Is a defense against propaganda</a:t>
            </a:r>
          </a:p>
          <a:p>
            <a:r>
              <a:rPr lang="en-US" dirty="0" smtClean="0"/>
              <a:t>Enriches our understanding of human nature </a:t>
            </a:r>
          </a:p>
          <a:p>
            <a:endParaRPr lang="en-US" dirty="0"/>
          </a:p>
        </p:txBody>
      </p:sp>
    </p:spTree>
    <p:extLst>
      <p:ext uri="{BB962C8B-B14F-4D97-AF65-F5344CB8AC3E}">
        <p14:creationId xmlns:p14="http://schemas.microsoft.com/office/powerpoint/2010/main" val="2628493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2516</Words>
  <Application>Microsoft Office PowerPoint</Application>
  <PresentationFormat>On-screen Show (4:3)</PresentationFormat>
  <Paragraphs>146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Area of Knowledge: </vt:lpstr>
      <vt:lpstr>PowerPoint Presentation</vt:lpstr>
      <vt:lpstr>What is History?</vt:lpstr>
      <vt:lpstr>Scope: </vt:lpstr>
      <vt:lpstr>PowerPoint Presentation</vt:lpstr>
      <vt:lpstr>PowerPoint Presentation</vt:lpstr>
      <vt:lpstr>Significance</vt:lpstr>
      <vt:lpstr>Why study history?</vt:lpstr>
      <vt:lpstr>Why study history?</vt:lpstr>
      <vt:lpstr>Trotsky or No Trotsky? That is the question!</vt:lpstr>
      <vt:lpstr>PowerPoint Presentation</vt:lpstr>
      <vt:lpstr>How can the past be known? </vt:lpstr>
      <vt:lpstr>WoK and Methods in History </vt:lpstr>
      <vt:lpstr>PowerPoint Presentation</vt:lpstr>
      <vt:lpstr>PowerPoint Presentation</vt:lpstr>
      <vt:lpstr>Role of intuition </vt:lpstr>
      <vt:lpstr>PowerPoint Presentation</vt:lpstr>
      <vt:lpstr>Nature of Historical Evidence </vt:lpstr>
      <vt:lpstr>PowerPoint Presentation</vt:lpstr>
      <vt:lpstr>Problems of Primary Sources</vt:lpstr>
      <vt:lpstr>PowerPoint Presentation</vt:lpstr>
      <vt:lpstr>PowerPoint Presentation</vt:lpstr>
      <vt:lpstr>PowerPoint Presentation</vt:lpstr>
      <vt:lpstr>Writing History</vt:lpstr>
      <vt:lpstr>3 Epistemological Problems of History </vt:lpstr>
      <vt:lpstr>Activity 1: Creating a Primary Source</vt:lpstr>
      <vt:lpstr>Share with your neighbor </vt:lpstr>
      <vt:lpstr>Activity 1: Creating a Primary Source </vt:lpstr>
      <vt:lpstr>PowerPoint Presentation</vt:lpstr>
      <vt:lpstr>The problem of textual presentation </vt:lpstr>
      <vt:lpstr>Activity 2: Facts and Fillers PG. 63 </vt:lpstr>
      <vt:lpstr>Activity 2: Facts and Fillers  </vt:lpstr>
      <vt:lpstr>PowerPoint Presentation</vt:lpstr>
      <vt:lpstr>Writing of History : The Problem of Bias</vt:lpstr>
      <vt:lpstr>Pluralistic Approach </vt:lpstr>
      <vt:lpstr>Theories of History</vt:lpstr>
      <vt:lpstr>PowerPoint Presentation</vt:lpstr>
      <vt:lpstr>PowerPoint Presentation</vt:lpstr>
      <vt:lpstr>PowerPoint Presentation</vt:lpstr>
      <vt:lpstr>PowerPoint Presentation</vt:lpstr>
      <vt:lpstr>Criticism to “great person” approach </vt:lpstr>
      <vt:lpstr>PowerPoint Presentation</vt:lpstr>
      <vt:lpstr>PowerPoint Presentation</vt:lpstr>
      <vt:lpstr>History and Personal Knowledge </vt:lpstr>
    </vt:vector>
  </TitlesOfParts>
  <Company>Hillsborough County Public Schools, 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of Knowledge: </dc:title>
  <dc:creator>CSS</dc:creator>
  <cp:lastModifiedBy>CSS</cp:lastModifiedBy>
  <cp:revision>48</cp:revision>
  <cp:lastPrinted>2014-10-24T12:26:08Z</cp:lastPrinted>
  <dcterms:created xsi:type="dcterms:W3CDTF">2012-04-02T12:26:19Z</dcterms:created>
  <dcterms:modified xsi:type="dcterms:W3CDTF">2014-10-28T12:29:53Z</dcterms:modified>
</cp:coreProperties>
</file>