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70409-907C-4BF6-8EBB-2D45708F9955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2216C-F14F-4125-9699-AB0AB9188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9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4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6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t="-5000" r="-12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42FA-90E1-4F43-BD76-A17DB059A79E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C0E2-3128-44E1-A7BD-C143BFD16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3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the Spanish Civil War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1936-1939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5445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Military’s role in Morocco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390"/>
            <a:ext cx="6484032" cy="5496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Controlled Morocco since 1906, face opposition from locals</a:t>
            </a:r>
          </a:p>
          <a:p>
            <a:pPr lvl="1"/>
            <a:r>
              <a:rPr lang="en-US" dirty="0" smtClean="0"/>
              <a:t>1921 Spanish army suffered defeat in Morocco, after which they reorganize and radicalize;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Spanish African Army emerged (</a:t>
            </a:r>
            <a:r>
              <a:rPr lang="en-US" b="1" dirty="0" err="1" smtClean="0">
                <a:solidFill>
                  <a:srgbClr val="FF0000"/>
                </a:solidFill>
              </a:rPr>
              <a:t>Africanistas</a:t>
            </a:r>
            <a:r>
              <a:rPr lang="en-US" dirty="0" smtClean="0"/>
              <a:t>), part of the </a:t>
            </a:r>
            <a:r>
              <a:rPr lang="en-US" b="1" dirty="0" smtClean="0">
                <a:solidFill>
                  <a:srgbClr val="FF0000"/>
                </a:solidFill>
              </a:rPr>
              <a:t>Foreign Legion </a:t>
            </a:r>
            <a:r>
              <a:rPr lang="en-US" dirty="0" smtClean="0"/>
              <a:t>– conquer Morocco,  used chemical weapons, brutal force, anti-Republican, spearheaded the revolt against the Spanish Republic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Bridegrooms of Death </a:t>
            </a:r>
            <a:r>
              <a:rPr lang="en-US" dirty="0" smtClean="0"/>
              <a:t>– most brutal element of the Foreign Legion, led by </a:t>
            </a:r>
            <a:r>
              <a:rPr lang="en-US" b="1" dirty="0" smtClean="0">
                <a:solidFill>
                  <a:srgbClr val="FF0000"/>
                </a:solidFill>
              </a:rPr>
              <a:t>Francisco Franco</a:t>
            </a:r>
            <a:r>
              <a:rPr lang="en-US" dirty="0" smtClean="0"/>
              <a:t>, intensely nationalistic, saw themselves as Spanish saviors, angry about </a:t>
            </a:r>
            <a:r>
              <a:rPr lang="en-US" dirty="0" err="1" smtClean="0"/>
              <a:t>Azada’s</a:t>
            </a:r>
            <a:r>
              <a:rPr lang="en-US" dirty="0" smtClean="0"/>
              <a:t> reforms </a:t>
            </a:r>
          </a:p>
          <a:p>
            <a:pPr lvl="1"/>
            <a:r>
              <a:rPr lang="en-US" dirty="0" smtClean="0"/>
              <a:t>1936 Rebellion – they have support from the landowners, industrialists, Catholic Church and traditionalists, and opponents of Separatism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032" y="3052688"/>
            <a:ext cx="5707967" cy="3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9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Separatism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6984"/>
            <a:ext cx="6358597" cy="56865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Revolt of 1936 – reaction to threat of the break up of Spain</a:t>
            </a:r>
          </a:p>
          <a:p>
            <a:pPr lvl="1"/>
            <a:r>
              <a:rPr lang="en-US" b="1" dirty="0" smtClean="0"/>
              <a:t>Catalan separatism </a:t>
            </a:r>
            <a:r>
              <a:rPr lang="en-US" dirty="0" smtClean="0"/>
              <a:t>– historic issue, but awakened by Primo de Rivera’s repeal of self-government</a:t>
            </a:r>
          </a:p>
          <a:p>
            <a:pPr lvl="1"/>
            <a:r>
              <a:rPr lang="en-US" dirty="0" smtClean="0"/>
              <a:t>Anarchists – best hope for self rule </a:t>
            </a:r>
          </a:p>
          <a:p>
            <a:r>
              <a:rPr lang="en-US" b="1" dirty="0" smtClean="0"/>
              <a:t>Formation of ERC – Esquerra </a:t>
            </a:r>
            <a:r>
              <a:rPr lang="en-US" b="1" dirty="0" err="1" smtClean="0"/>
              <a:t>Republicana</a:t>
            </a:r>
            <a:r>
              <a:rPr lang="en-US" b="1" dirty="0" smtClean="0"/>
              <a:t> de </a:t>
            </a:r>
            <a:r>
              <a:rPr lang="en-US" b="1" dirty="0" err="1" smtClean="0"/>
              <a:t>Catalunya</a:t>
            </a:r>
            <a:r>
              <a:rPr lang="en-US" b="1" dirty="0" smtClean="0"/>
              <a:t> </a:t>
            </a:r>
            <a:r>
              <a:rPr lang="en-US" dirty="0" smtClean="0"/>
              <a:t>(Republican Left – coalition party)</a:t>
            </a:r>
          </a:p>
          <a:p>
            <a:pPr lvl="1"/>
            <a:r>
              <a:rPr lang="en-US" dirty="0" smtClean="0"/>
              <a:t>Won sweeping victory in election of 1931, and proclaimed a Catalan Republic</a:t>
            </a:r>
          </a:p>
          <a:p>
            <a:r>
              <a:rPr lang="en-US" dirty="0" smtClean="0"/>
              <a:t>Sept 1932, statute of autonomy for Catalonia became law</a:t>
            </a:r>
          </a:p>
          <a:p>
            <a:r>
              <a:rPr lang="en-US" dirty="0" smtClean="0"/>
              <a:t>Forces of conservatism opposed local rights and national unity became a rally force of the nationalist rebels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48" y="2700996"/>
            <a:ext cx="5621852" cy="41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SHORT TERM CAUSES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7323"/>
            <a:ext cx="7166317" cy="53911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Religious discontent: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Church angered by the initial reforms introduced by the Republic – lost control over the marriage, religious symbols removed from public buildings, Church lost state subsidy, outburst of anti-clericalism in Madrid</a:t>
            </a:r>
          </a:p>
          <a:p>
            <a:pPr lvl="1"/>
            <a:r>
              <a:rPr lang="en-US" dirty="0" smtClean="0"/>
              <a:t>In the 1930s, Church started supporting political groups that protected Church interests (</a:t>
            </a:r>
            <a:r>
              <a:rPr lang="en-US" b="1" dirty="0" smtClean="0">
                <a:solidFill>
                  <a:srgbClr val="FF0000"/>
                </a:solidFill>
              </a:rPr>
              <a:t>CEDA – Spanish Confederation of Independent Rightists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1933 election -  resulted in a coalition between the moderate radicals and the CEDA led by </a:t>
            </a:r>
            <a:r>
              <a:rPr lang="en-US" b="1" dirty="0" smtClean="0">
                <a:solidFill>
                  <a:srgbClr val="FF0000"/>
                </a:solidFill>
              </a:rPr>
              <a:t>Jose Maria Gil Robles </a:t>
            </a:r>
          </a:p>
          <a:p>
            <a:pPr lvl="2"/>
            <a:r>
              <a:rPr lang="en-US" dirty="0" smtClean="0"/>
              <a:t>Provoked fury from the left – afraid of radical changes similar to Italy and Germany </a:t>
            </a:r>
          </a:p>
          <a:p>
            <a:pPr lvl="1"/>
            <a:r>
              <a:rPr lang="en-US" dirty="0" smtClean="0"/>
              <a:t>new right wing government undid most of the reforms done from 1931 to 33, used police and army to suppress protests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000" y="2883877"/>
            <a:ext cx="5085000" cy="39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4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Popular Front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48" y="1347322"/>
            <a:ext cx="8165123" cy="5510677"/>
          </a:xfrm>
        </p:spPr>
        <p:txBody>
          <a:bodyPr>
            <a:normAutofit/>
          </a:bodyPr>
          <a:lstStyle/>
          <a:p>
            <a:r>
              <a:rPr lang="en-US" dirty="0" smtClean="0"/>
              <a:t>Robles failed  to be appointed PM in 1936/tried to negotiate a coup but failed </a:t>
            </a:r>
          </a:p>
          <a:p>
            <a:r>
              <a:rPr lang="en-US" dirty="0" smtClean="0"/>
              <a:t>Formation of the Popular Front – linked to international communism and influenced by the USSR/ alliance between communists and other left-wing groups</a:t>
            </a:r>
          </a:p>
          <a:p>
            <a:pPr lvl="1"/>
            <a:r>
              <a:rPr lang="en-US" dirty="0" smtClean="0"/>
              <a:t>Won in 1936, renewed campaigns against the church</a:t>
            </a:r>
          </a:p>
          <a:p>
            <a:pPr lvl="1"/>
            <a:r>
              <a:rPr lang="en-US" dirty="0" smtClean="0"/>
              <a:t>Divisions between left and right became part of an international battle</a:t>
            </a:r>
          </a:p>
          <a:p>
            <a:r>
              <a:rPr lang="en-US" altLang="en-US" dirty="0"/>
              <a:t>There was a lack of a political middle, and extremists elements were increasingly popular</a:t>
            </a:r>
          </a:p>
          <a:p>
            <a:r>
              <a:rPr lang="en-US" altLang="en-US" dirty="0"/>
              <a:t>Massive divisions between countryside and towns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2513719"/>
            <a:ext cx="2898311" cy="376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Trigger for War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4898"/>
            <a:ext cx="7110046" cy="5513102"/>
          </a:xfrm>
        </p:spPr>
        <p:txBody>
          <a:bodyPr/>
          <a:lstStyle/>
          <a:p>
            <a:r>
              <a:rPr lang="en-US" dirty="0" smtClean="0"/>
              <a:t>Murder of former finance minister </a:t>
            </a:r>
            <a:r>
              <a:rPr lang="en-US" b="1" dirty="0" smtClean="0">
                <a:solidFill>
                  <a:srgbClr val="FF0000"/>
                </a:solidFill>
              </a:rPr>
              <a:t>Jose </a:t>
            </a:r>
            <a:r>
              <a:rPr lang="en-US" b="1" dirty="0" err="1" smtClean="0">
                <a:solidFill>
                  <a:srgbClr val="FF0000"/>
                </a:solidFill>
              </a:rPr>
              <a:t>Calvo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Solelo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July 13</a:t>
            </a:r>
            <a:r>
              <a:rPr lang="en-US" baseline="30000" dirty="0" smtClean="0"/>
              <a:t>th</a:t>
            </a:r>
            <a:r>
              <a:rPr lang="en-US" dirty="0" smtClean="0"/>
              <a:t> 1936/ he was associated with the </a:t>
            </a:r>
            <a:r>
              <a:rPr lang="en-US" b="1" dirty="0" smtClean="0">
                <a:solidFill>
                  <a:srgbClr val="FF0000"/>
                </a:solidFill>
              </a:rPr>
              <a:t>Spanish Fascists (Falange)</a:t>
            </a:r>
          </a:p>
          <a:p>
            <a:pPr lvl="1"/>
            <a:r>
              <a:rPr lang="en-US" dirty="0" smtClean="0"/>
              <a:t>Clashed with socialists/ was murdered by left-wing members of the Civil Guard </a:t>
            </a:r>
          </a:p>
          <a:p>
            <a:pPr lvl="1"/>
            <a:r>
              <a:rPr lang="en-US" dirty="0" smtClean="0"/>
              <a:t>His death hastened the preparation for the military coup by </a:t>
            </a:r>
            <a:r>
              <a:rPr lang="en-US" b="1" dirty="0" smtClean="0"/>
              <a:t>generals </a:t>
            </a:r>
            <a:r>
              <a:rPr lang="en-US" b="1" dirty="0" err="1" smtClean="0"/>
              <a:t>Sonjuro</a:t>
            </a:r>
            <a:r>
              <a:rPr lang="en-US" b="1" dirty="0" smtClean="0"/>
              <a:t> and </a:t>
            </a:r>
            <a:r>
              <a:rPr lang="en-US" b="1" dirty="0" err="1" smtClean="0"/>
              <a:t>Mola</a:t>
            </a:r>
            <a:r>
              <a:rPr lang="en-US" b="1" dirty="0" smtClean="0"/>
              <a:t> and by the Foreign Legion </a:t>
            </a:r>
          </a:p>
          <a:p>
            <a:pPr lvl="2"/>
            <a:r>
              <a:rPr lang="en-US" b="1" dirty="0" err="1" smtClean="0"/>
              <a:t>Franciso</a:t>
            </a:r>
            <a:r>
              <a:rPr lang="en-US" b="1" dirty="0" smtClean="0"/>
              <a:t> Franco </a:t>
            </a:r>
            <a:r>
              <a:rPr lang="en-US" dirty="0" smtClean="0"/>
              <a:t>decided to join the coup from Canary Islands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505" y="365125"/>
            <a:ext cx="2282996" cy="344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46" y="1828800"/>
            <a:ext cx="2350765" cy="2972916"/>
          </a:xfrm>
          <a:prstGeom prst="rect">
            <a:avLst/>
          </a:prstGeom>
        </p:spPr>
      </p:pic>
      <p:pic>
        <p:nvPicPr>
          <p:cNvPr id="6146" name="Picture 2" descr="Image result for sonjuro  spanish civil w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69" y="3808332"/>
            <a:ext cx="1963067" cy="30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276" y="4773246"/>
            <a:ext cx="2501705" cy="20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were the political, ideological and economic causes?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7869702" cy="516731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 two sides were: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The Nationalists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- a </a:t>
            </a:r>
            <a:r>
              <a:rPr lang="en-US" altLang="en-US" dirty="0"/>
              <a:t>loose coalition of right wing groups, including Army high command, the Church, the landowners, monarchists, and the Falange (fascist party</a:t>
            </a:r>
            <a:r>
              <a:rPr lang="en-US" altLang="en-US" dirty="0" smtClean="0"/>
              <a:t>), much of Castile and  NW Spain – they were authoritarian, militaristic, conservative, supported by Nazis and Fascists of Germany and Italy </a:t>
            </a:r>
            <a:endParaRPr lang="en-US" altLang="en-US" dirty="0"/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The Republicans 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- looser </a:t>
            </a:r>
            <a:r>
              <a:rPr lang="en-US" altLang="en-US" dirty="0"/>
              <a:t>coalition or left wing groups, including socialists, trade unionists, communists, anarchists and moderate </a:t>
            </a:r>
            <a:r>
              <a:rPr lang="en-US" altLang="en-US" dirty="0" smtClean="0"/>
              <a:t>liberals, republicans, Catalan separatists, landless laborers – they were secular, reformists, supported by Soviet Russia and Democracies </a:t>
            </a:r>
          </a:p>
          <a:p>
            <a:pPr lvl="1"/>
            <a:r>
              <a:rPr lang="en-US" altLang="en-US" dirty="0" smtClean="0"/>
              <a:t>International element was an important factor </a:t>
            </a:r>
          </a:p>
          <a:p>
            <a:pPr lvl="2"/>
            <a:r>
              <a:rPr lang="en-US" altLang="en-US" dirty="0" smtClean="0"/>
              <a:t>Deep ideological division between left and right </a:t>
            </a:r>
          </a:p>
          <a:p>
            <a:pPr lvl="2"/>
            <a:r>
              <a:rPr lang="en-US" altLang="en-US" dirty="0" smtClean="0"/>
              <a:t>Spanish fascist movement (Falange) was founded by Jose Antonio Primo de Rivera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AutoShape 2" descr="Image result for spanish civil w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765" y="4039553"/>
            <a:ext cx="4440235" cy="2818447"/>
          </a:xfrm>
          <a:prstGeom prst="rect">
            <a:avLst/>
          </a:prstGeom>
        </p:spPr>
      </p:pic>
      <p:pic>
        <p:nvPicPr>
          <p:cNvPr id="1028" name="Picture 4" descr="Image result for spanish civil war republic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19" y="1027906"/>
            <a:ext cx="3817864" cy="27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3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Political and Ideological Causes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16512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Battleground for opposing ideologies/ bewildering mix of ideas</a:t>
            </a:r>
          </a:p>
          <a:p>
            <a:r>
              <a:rPr lang="en-US" dirty="0" smtClean="0"/>
              <a:t>War was complicated by the desire of some areas to break away from central domination </a:t>
            </a:r>
          </a:p>
          <a:p>
            <a:r>
              <a:rPr lang="en-US" dirty="0" smtClean="0"/>
              <a:t>European powers could not ignore, ideology prompted intervention </a:t>
            </a:r>
          </a:p>
          <a:p>
            <a:r>
              <a:rPr lang="en-US" dirty="0" smtClean="0"/>
              <a:t>USSR sent supplies, weapons and political advisers to the left (Republicans)</a:t>
            </a:r>
          </a:p>
          <a:p>
            <a:r>
              <a:rPr lang="en-US" dirty="0" smtClean="0"/>
              <a:t>Germans contributed air power, Italians land forces to the right (Nationalists)</a:t>
            </a:r>
          </a:p>
          <a:p>
            <a:r>
              <a:rPr lang="en-US" dirty="0" smtClean="0"/>
              <a:t>GB, France, attempted non-intervention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0"/>
            <a:ext cx="2857500" cy="410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612" y="434340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8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Economic Causes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unrest </a:t>
            </a:r>
          </a:p>
          <a:p>
            <a:pPr lvl="1"/>
            <a:r>
              <a:rPr lang="en-US" dirty="0" smtClean="0"/>
              <a:t>Land ownership concentrated among small numbers of people; large estates exploited cheap labor/landless laborers</a:t>
            </a:r>
          </a:p>
          <a:p>
            <a:pPr lvl="1"/>
            <a:r>
              <a:rPr lang="en-US" dirty="0" smtClean="0"/>
              <a:t>Agricultural wages kept down/ protest difficult due to close relationship between landowners and local authorities</a:t>
            </a:r>
          </a:p>
          <a:p>
            <a:pPr lvl="1"/>
            <a:r>
              <a:rPr lang="en-US" dirty="0" smtClean="0"/>
              <a:t>By 1919 frequent episodes of rural unrest and violence/ socialists, anarchists ideas spread demanding land reform</a:t>
            </a:r>
          </a:p>
          <a:p>
            <a:pPr lvl="1"/>
            <a:r>
              <a:rPr lang="en-US" dirty="0" smtClean="0"/>
              <a:t>1931 -  wage cuts, agricultural prices dropped/ reform blocked and countryside became radicalized – rise in membership to </a:t>
            </a:r>
            <a:r>
              <a:rPr lang="en-US" b="1" dirty="0" smtClean="0"/>
              <a:t>FNTT – National Federation  of Land Workers</a:t>
            </a:r>
            <a:r>
              <a:rPr lang="en-US" dirty="0" smtClean="0"/>
              <a:t> – went from 27000 in 1930 to more than a million by 1932. </a:t>
            </a:r>
          </a:p>
        </p:txBody>
      </p:sp>
    </p:spTree>
    <p:extLst>
      <p:ext uri="{BB962C8B-B14F-4D97-AF65-F5344CB8AC3E}">
        <p14:creationId xmlns:p14="http://schemas.microsoft.com/office/powerpoint/2010/main" val="406356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Economic Causes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Unrest after 1932:</a:t>
            </a:r>
          </a:p>
          <a:p>
            <a:pPr lvl="1"/>
            <a:r>
              <a:rPr lang="en-US" dirty="0"/>
              <a:t>Agrarian reform – major feature of the new Republic, work hours reduced, paid overtime</a:t>
            </a:r>
          </a:p>
          <a:p>
            <a:pPr lvl="1"/>
            <a:r>
              <a:rPr lang="en-US" dirty="0"/>
              <a:t>Land owners had to cultivate all usable land or have it requisitioned/ redistributed to landless workers- had major effect on wealthy landowners </a:t>
            </a:r>
            <a:endParaRPr lang="en-US" dirty="0" smtClean="0"/>
          </a:p>
          <a:p>
            <a:pPr lvl="1"/>
            <a:r>
              <a:rPr lang="en-US" dirty="0" smtClean="0"/>
              <a:t>Countryside became a battle ground </a:t>
            </a:r>
          </a:p>
          <a:p>
            <a:pPr lvl="1"/>
            <a:r>
              <a:rPr lang="en-US" dirty="0" smtClean="0"/>
              <a:t>Land distribution slow – angered peasants</a:t>
            </a:r>
          </a:p>
          <a:p>
            <a:r>
              <a:rPr lang="en-US" dirty="0" smtClean="0"/>
              <a:t>1933 – center-right coalition formed – reversed all changes from 1931, landowners dominated local tribunals, working hours legislation was not enforced and confiscated land returned – unrest grew in the south</a:t>
            </a:r>
          </a:p>
          <a:p>
            <a:pPr lvl="1"/>
            <a:r>
              <a:rPr lang="en-US" dirty="0" smtClean="0"/>
              <a:t>Self-Government of Catalonia ended</a:t>
            </a:r>
          </a:p>
          <a:p>
            <a:r>
              <a:rPr lang="en-US" dirty="0" smtClean="0"/>
              <a:t>January 1936 – left united under Popular Front – generated fears among the right and military coup attracted much support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6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The Causes of the War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Profound cause</a:t>
            </a:r>
            <a:r>
              <a:rPr lang="en-US" altLang="en-US" dirty="0" smtClean="0"/>
              <a:t>: long period of decline since the great days of he Spanish Empire</a:t>
            </a:r>
          </a:p>
          <a:p>
            <a:r>
              <a:rPr lang="en-US" altLang="en-US" dirty="0" smtClean="0"/>
              <a:t>Spain had made little progress, lost her empire, and fallen behind in the industrialization process</a:t>
            </a:r>
          </a:p>
          <a:p>
            <a:r>
              <a:rPr lang="en-US" altLang="en-US" dirty="0" smtClean="0"/>
              <a:t>Deep division in Spanish society</a:t>
            </a:r>
          </a:p>
          <a:p>
            <a:pPr lvl="1"/>
            <a:r>
              <a:rPr lang="en-US" altLang="en-US" dirty="0" smtClean="0"/>
              <a:t>Landowners vs. Peasants</a:t>
            </a:r>
          </a:p>
        </p:txBody>
      </p:sp>
    </p:spTree>
    <p:extLst>
      <p:ext uri="{BB962C8B-B14F-4D97-AF65-F5344CB8AC3E}">
        <p14:creationId xmlns:p14="http://schemas.microsoft.com/office/powerpoint/2010/main" val="102475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The Spanish Civil War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Objectives: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The Nationalists </a:t>
            </a:r>
          </a:p>
          <a:p>
            <a:pPr lvl="1"/>
            <a:r>
              <a:rPr lang="en-US" altLang="en-US" dirty="0" smtClean="0"/>
              <a:t>sought to preserve Spain’s integrity, while </a:t>
            </a:r>
          </a:p>
          <a:p>
            <a:r>
              <a:rPr lang="en-US" altLang="en-US" b="1" dirty="0" smtClean="0"/>
              <a:t>Republicans </a:t>
            </a:r>
          </a:p>
          <a:p>
            <a:pPr lvl="1"/>
            <a:r>
              <a:rPr lang="en-US" altLang="en-US" dirty="0" smtClean="0"/>
              <a:t>wished to preserve the Second Republic</a:t>
            </a:r>
          </a:p>
        </p:txBody>
      </p:sp>
    </p:spTree>
    <p:extLst>
      <p:ext uri="{BB962C8B-B14F-4D97-AF65-F5344CB8AC3E}">
        <p14:creationId xmlns:p14="http://schemas.microsoft.com/office/powerpoint/2010/main" val="88634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7" y="365125"/>
            <a:ext cx="10847363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Overview: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1" y="1305120"/>
            <a:ext cx="7377332" cy="555287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History of political instability and regional differences</a:t>
            </a:r>
          </a:p>
          <a:p>
            <a:pPr lvl="1"/>
            <a:r>
              <a:rPr lang="en-US" dirty="0" smtClean="0"/>
              <a:t>Rise of a militant left intensified divisions / army and church resisted the change – growing unrest and extremism</a:t>
            </a:r>
          </a:p>
          <a:p>
            <a:r>
              <a:rPr lang="en-US" dirty="0" smtClean="0"/>
              <a:t>Dictatorship of </a:t>
            </a:r>
            <a:r>
              <a:rPr lang="en-US" b="1" dirty="0" smtClean="0">
                <a:solidFill>
                  <a:srgbClr val="FF0000"/>
                </a:solidFill>
              </a:rPr>
              <a:t>Primo de Rivera </a:t>
            </a:r>
            <a:r>
              <a:rPr lang="en-US" dirty="0" smtClean="0"/>
              <a:t>failed to solve the issues/ he was replaced by a republic in 1931 (Second Spanish Republic)</a:t>
            </a:r>
          </a:p>
          <a:p>
            <a:r>
              <a:rPr lang="en-US" dirty="0" smtClean="0"/>
              <a:t>By 1930s – deep divisions between left and right</a:t>
            </a:r>
          </a:p>
          <a:p>
            <a:r>
              <a:rPr lang="en-US" dirty="0" smtClean="0"/>
              <a:t>Civil War- fought by different groups within the same country – often very bitter,  and long-lasting effects/ resulting in divided communities</a:t>
            </a:r>
          </a:p>
          <a:p>
            <a:pPr lvl="1"/>
            <a:r>
              <a:rPr lang="en-US" dirty="0" smtClean="0"/>
              <a:t>Spanish Civil War (1936-39) a result of an attempted military coup on the Second Spanish Republic</a:t>
            </a:r>
          </a:p>
          <a:p>
            <a:r>
              <a:rPr lang="en-US" dirty="0" smtClean="0"/>
              <a:t>The creation of the leftist coalition of the </a:t>
            </a:r>
            <a:r>
              <a:rPr lang="en-US" b="1" dirty="0" smtClean="0">
                <a:solidFill>
                  <a:srgbClr val="FF0000"/>
                </a:solidFill>
              </a:rPr>
              <a:t>Popular Front</a:t>
            </a:r>
            <a:r>
              <a:rPr lang="en-US" dirty="0" smtClean="0"/>
              <a:t> and a murder of a right-wing politician (Sotelo) provoked ad military coup in 1936;</a:t>
            </a:r>
          </a:p>
          <a:p>
            <a:pPr lvl="1"/>
            <a:r>
              <a:rPr lang="en-US" dirty="0" smtClean="0"/>
              <a:t>Military leaders started revolt in Spanish Morocco – then entered mainland </a:t>
            </a:r>
          </a:p>
        </p:txBody>
      </p:sp>
      <p:pic>
        <p:nvPicPr>
          <p:cNvPr id="5122" name="Picture 2" descr="Image result for primo de riv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71" y="1153275"/>
            <a:ext cx="3527572" cy="4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8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Main Long Term Causes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0"/>
            <a:ext cx="10515600" cy="53962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Divisions in Spanish History </a:t>
            </a:r>
          </a:p>
          <a:p>
            <a:r>
              <a:rPr lang="en-US" dirty="0" smtClean="0"/>
              <a:t>1803-1936 – 19 military coups, and 3 civil wars between 1833 and 76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Conflicting beliefs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Profound traditional Catholicism against more liberal groups</a:t>
            </a:r>
          </a:p>
          <a:p>
            <a:pPr lvl="1"/>
            <a:r>
              <a:rPr lang="en-US" dirty="0" smtClean="0"/>
              <a:t>Regional independence against traditional central control</a:t>
            </a:r>
          </a:p>
          <a:p>
            <a:pPr lvl="1"/>
            <a:r>
              <a:rPr lang="en-US" dirty="0" smtClean="0"/>
              <a:t>Political liberalism against deep, conservative monarchism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Economic </a:t>
            </a:r>
            <a:r>
              <a:rPr lang="en-US" b="1" dirty="0">
                <a:solidFill>
                  <a:srgbClr val="FF0000"/>
                </a:solidFill>
              </a:rPr>
              <a:t>and social </a:t>
            </a:r>
            <a:r>
              <a:rPr lang="en-US" b="1" dirty="0" smtClean="0">
                <a:solidFill>
                  <a:srgbClr val="FF0000"/>
                </a:solidFill>
              </a:rPr>
              <a:t>divisions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Centers </a:t>
            </a:r>
            <a:r>
              <a:rPr lang="en-US" dirty="0"/>
              <a:t>of industrial development in the economically dynamic north (Barcelona, Madrid, Bilbao) created a new urban proletariat and new industrial </a:t>
            </a:r>
            <a:r>
              <a:rPr lang="en-US" dirty="0" smtClean="0"/>
              <a:t>elites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 rest of the country was dependent on a feudalistic agricultural system where the peasants in the south lived under miserable conditions as they worked on the vast private estates of the rich, on the verge of </a:t>
            </a:r>
            <a:r>
              <a:rPr lang="en-US" dirty="0" smtClean="0"/>
              <a:t>starvation.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Political</a:t>
            </a:r>
          </a:p>
          <a:p>
            <a:pPr lvl="1"/>
            <a:r>
              <a:rPr lang="en-US" dirty="0" smtClean="0"/>
              <a:t>Regional/social/economical </a:t>
            </a:r>
            <a:r>
              <a:rPr lang="en-US" dirty="0"/>
              <a:t>divisions led to deep social tensions and divided the country into to opposing sides. 1) Rich landlords/ industrial elite, Army, Church and Monarchists supported the conservatives and fascists. 2) Poor, republicans, reformers, proletariat, peasantry and minorities supported socialists and anarchists.</a:t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57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Divisions (continued)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870" y="1262917"/>
            <a:ext cx="7475806" cy="559508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Rise of the Left</a:t>
            </a:r>
          </a:p>
          <a:p>
            <a:pPr lvl="1"/>
            <a:r>
              <a:rPr lang="en-US" dirty="0" smtClean="0"/>
              <a:t>For a long time no labor movement – most of Spain agricultural, traditional, religious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Anarchism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gains major revolutionary influence/ focus on working class revolution which would result in  end of the state rule </a:t>
            </a:r>
          </a:p>
          <a:p>
            <a:pPr lvl="2"/>
            <a:r>
              <a:rPr lang="en-US" dirty="0" smtClean="0"/>
              <a:t>Anarchists being repressed, turn to underground, and terrorist attacks </a:t>
            </a:r>
          </a:p>
          <a:p>
            <a:pPr lvl="1"/>
            <a:r>
              <a:rPr lang="en-US" dirty="0" smtClean="0"/>
              <a:t>By the 20</a:t>
            </a:r>
            <a:r>
              <a:rPr lang="en-US" baseline="30000" dirty="0" smtClean="0"/>
              <a:t>th</a:t>
            </a:r>
            <a:r>
              <a:rPr lang="en-US" dirty="0" smtClean="0"/>
              <a:t> c. – </a:t>
            </a:r>
            <a:r>
              <a:rPr lang="en-US" b="1" dirty="0" smtClean="0"/>
              <a:t>anarcho-syndicalism</a:t>
            </a:r>
            <a:r>
              <a:rPr lang="en-US" dirty="0" smtClean="0"/>
              <a:t> – state could be challenged by cooperative action by workers in strikes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Federation of Workers’ Societies of the Spanish Region is formed (CNT) – </a:t>
            </a:r>
            <a:r>
              <a:rPr lang="en-US" dirty="0" smtClean="0"/>
              <a:t>organizes strikes against political power / suppressed </a:t>
            </a:r>
          </a:p>
          <a:p>
            <a:pPr lvl="1"/>
            <a:r>
              <a:rPr lang="en-US" dirty="0" smtClean="0"/>
              <a:t>General strike in 1909 Barcelona – major effects / 1700 arrests, attacks on railway lines, anti –clericalism (80 churches/monasteries attacked)</a:t>
            </a:r>
          </a:p>
          <a:p>
            <a:pPr lvl="1"/>
            <a:r>
              <a:rPr lang="en-US" dirty="0" smtClean="0"/>
              <a:t>In 1910 – CNT (National Confederation of Labor) – called for another general strike/ organization was banned </a:t>
            </a:r>
          </a:p>
          <a:p>
            <a:pPr lvl="2"/>
            <a:r>
              <a:rPr lang="en-US" dirty="0" smtClean="0"/>
              <a:t>By 1917, general strike in Barcelona/ clashes between workers and policy and army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936" y="3179298"/>
            <a:ext cx="4740064" cy="36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8" y="-11317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 War Unrest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2388"/>
            <a:ext cx="7092014" cy="56456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WWI – increased unrest in urban areas/ another general strike in Barcelona (100,000 workers) and for the first time concessions were given – union recognition and 8 </a:t>
            </a:r>
            <a:r>
              <a:rPr lang="en-US" dirty="0" err="1" smtClean="0"/>
              <a:t>hr</a:t>
            </a:r>
            <a:r>
              <a:rPr lang="en-US" dirty="0" smtClean="0"/>
              <a:t> workday </a:t>
            </a:r>
          </a:p>
          <a:p>
            <a:r>
              <a:rPr lang="en-US" dirty="0" smtClean="0"/>
              <a:t>Political violence continued; 1923 right-wing military dictatorship was established by General Primo de Rivera – due to increasing fear of the left</a:t>
            </a:r>
          </a:p>
          <a:p>
            <a:r>
              <a:rPr lang="en-US" dirty="0" smtClean="0"/>
              <a:t>Between 1923 and 1930 – anarchism was banned, and the movement split into a more radical  </a:t>
            </a:r>
            <a:r>
              <a:rPr lang="en-US" b="1" dirty="0" smtClean="0">
                <a:solidFill>
                  <a:srgbClr val="FF0000"/>
                </a:solidFill>
              </a:rPr>
              <a:t>Spanish Anarchist Federation (FAI)</a:t>
            </a:r>
            <a:r>
              <a:rPr lang="en-US" dirty="0" smtClean="0"/>
              <a:t> and more lenient CNT</a:t>
            </a:r>
          </a:p>
          <a:p>
            <a:pPr lvl="1"/>
            <a:r>
              <a:rPr lang="en-US" dirty="0" smtClean="0"/>
              <a:t>FAI militant, organized bank robberies and assassinations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014" y="3221502"/>
            <a:ext cx="5226324" cy="3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Catholic Church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2578"/>
            <a:ext cx="6434797" cy="566542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Church – significant for Spaniards; associated with survival of Christianity and racial purity/ linked with the power of the state</a:t>
            </a:r>
          </a:p>
          <a:p>
            <a:pPr lvl="1"/>
            <a:r>
              <a:rPr lang="en-US" sz="2800" dirty="0" smtClean="0"/>
              <a:t>Concepts of </a:t>
            </a:r>
            <a:r>
              <a:rPr lang="en-US" sz="2800" dirty="0"/>
              <a:t>l</a:t>
            </a:r>
            <a:r>
              <a:rPr lang="en-US" sz="2800" dirty="0" smtClean="0"/>
              <a:t>ove of nation and love of Church deeply connected</a:t>
            </a:r>
          </a:p>
          <a:p>
            <a:r>
              <a:rPr lang="en-US" sz="3200" dirty="0" smtClean="0"/>
              <a:t>Church alarmed by growth of </a:t>
            </a:r>
            <a:r>
              <a:rPr lang="en-US" sz="3200" b="1" dirty="0" smtClean="0"/>
              <a:t>anti-clericalism</a:t>
            </a:r>
            <a:r>
              <a:rPr lang="en-US" sz="3200" dirty="0" smtClean="0"/>
              <a:t>, anarchism, socialism – allied itself with landowners, the army</a:t>
            </a:r>
          </a:p>
          <a:p>
            <a:pPr lvl="1"/>
            <a:r>
              <a:rPr lang="en-US" sz="2800" dirty="0" smtClean="0"/>
              <a:t>Supported dictatorship of Primo de Rivera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23" y="2518141"/>
            <a:ext cx="5786477" cy="43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4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3" y="12597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Army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1" y="1220714"/>
            <a:ext cx="7686822" cy="54614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Military coups common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Miguel Primo de Rivera (1923) </a:t>
            </a:r>
            <a:r>
              <a:rPr lang="en-US" dirty="0" smtClean="0"/>
              <a:t>– suspended the constitution, and his own party (Spanish Patriotic Union) was the only one permitted until 1930, when Second Spanish Republic was established </a:t>
            </a:r>
          </a:p>
          <a:p>
            <a:r>
              <a:rPr lang="en-US" dirty="0" smtClean="0"/>
              <a:t>Army enjoyed a privileged position in </a:t>
            </a:r>
            <a:r>
              <a:rPr lang="en-US" dirty="0"/>
              <a:t>S</a:t>
            </a:r>
            <a:r>
              <a:rPr lang="en-US" dirty="0" smtClean="0"/>
              <a:t>pain before 1931 and felt threatened by the Republic</a:t>
            </a:r>
          </a:p>
          <a:p>
            <a:r>
              <a:rPr lang="en-US" dirty="0" smtClean="0"/>
              <a:t>Republican Government under </a:t>
            </a:r>
            <a:r>
              <a:rPr lang="en-US" b="1" dirty="0" smtClean="0">
                <a:solidFill>
                  <a:srgbClr val="FF0000"/>
                </a:solidFill>
              </a:rPr>
              <a:t>Manuel </a:t>
            </a:r>
            <a:r>
              <a:rPr lang="en-US" b="1" dirty="0" err="1" smtClean="0">
                <a:solidFill>
                  <a:srgbClr val="FF0000"/>
                </a:solidFill>
              </a:rPr>
              <a:t>Azana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announced anti-military reforms</a:t>
            </a:r>
          </a:p>
          <a:p>
            <a:pPr lvl="1"/>
            <a:r>
              <a:rPr lang="en-US" dirty="0" smtClean="0"/>
              <a:t>Military tribunals no longer had authority over the civilians</a:t>
            </a:r>
          </a:p>
          <a:p>
            <a:pPr lvl="1"/>
            <a:r>
              <a:rPr lang="en-US" dirty="0" smtClean="0"/>
              <a:t>Army to swear an oath of loyalty to the Republic, elitist academies closed </a:t>
            </a:r>
          </a:p>
          <a:p>
            <a:pPr lvl="1"/>
            <a:r>
              <a:rPr lang="en-US" dirty="0" smtClean="0"/>
              <a:t>Length of military service reduced to a year, and the size of the army reduced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46" y="2452578"/>
            <a:ext cx="4304713" cy="32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5703</TotalTime>
  <Words>1688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Causes of the Spanish Civil War  </vt:lpstr>
      <vt:lpstr>The Causes of the War</vt:lpstr>
      <vt:lpstr>The Spanish Civil War</vt:lpstr>
      <vt:lpstr>Overview: </vt:lpstr>
      <vt:lpstr>Main Long Term Causes </vt:lpstr>
      <vt:lpstr>Divisions (continued)</vt:lpstr>
      <vt:lpstr>Post War Unrest </vt:lpstr>
      <vt:lpstr>The Catholic Church </vt:lpstr>
      <vt:lpstr>The Army</vt:lpstr>
      <vt:lpstr>Military’s role in Morocco </vt:lpstr>
      <vt:lpstr>Separatism </vt:lpstr>
      <vt:lpstr>SHORT TERM CAUSES </vt:lpstr>
      <vt:lpstr>The Popular Front </vt:lpstr>
      <vt:lpstr>Trigger for War</vt:lpstr>
      <vt:lpstr>What were the political, ideological and economic causes? </vt:lpstr>
      <vt:lpstr>Political and Ideological Causes </vt:lpstr>
      <vt:lpstr>Economic Causes </vt:lpstr>
      <vt:lpstr>Economic Causes 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Spanish Civil War  </dc:title>
  <dc:creator>Bahtic Sandra</dc:creator>
  <cp:lastModifiedBy>Bahtic Sandra</cp:lastModifiedBy>
  <cp:revision>30</cp:revision>
  <dcterms:created xsi:type="dcterms:W3CDTF">2017-12-11T16:04:41Z</dcterms:created>
  <dcterms:modified xsi:type="dcterms:W3CDTF">2017-12-22T15:31:45Z</dcterms:modified>
</cp:coreProperties>
</file>