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2"/>
  </p:notesMasterIdLst>
  <p:handoutMasterIdLst>
    <p:handoutMasterId r:id="rId33"/>
  </p:handoutMasterIdLst>
  <p:sldIdLst>
    <p:sldId id="256" r:id="rId2"/>
    <p:sldId id="257" r:id="rId3"/>
    <p:sldId id="264" r:id="rId4"/>
    <p:sldId id="258" r:id="rId5"/>
    <p:sldId id="266" r:id="rId6"/>
    <p:sldId id="265" r:id="rId7"/>
    <p:sldId id="259" r:id="rId8"/>
    <p:sldId id="268" r:id="rId9"/>
    <p:sldId id="267" r:id="rId10"/>
    <p:sldId id="260" r:id="rId11"/>
    <p:sldId id="269" r:id="rId12"/>
    <p:sldId id="261" r:id="rId13"/>
    <p:sldId id="270" r:id="rId14"/>
    <p:sldId id="262" r:id="rId15"/>
    <p:sldId id="271" r:id="rId16"/>
    <p:sldId id="272" r:id="rId17"/>
    <p:sldId id="273" r:id="rId18"/>
    <p:sldId id="274" r:id="rId19"/>
    <p:sldId id="275" r:id="rId20"/>
    <p:sldId id="276" r:id="rId21"/>
    <p:sldId id="277" r:id="rId22"/>
    <p:sldId id="278" r:id="rId23"/>
    <p:sldId id="279" r:id="rId24"/>
    <p:sldId id="263" r:id="rId25"/>
    <p:sldId id="280" r:id="rId26"/>
    <p:sldId id="281" r:id="rId27"/>
    <p:sldId id="282" r:id="rId28"/>
    <p:sldId id="283" r:id="rId29"/>
    <p:sldId id="284" r:id="rId30"/>
    <p:sldId id="285" r:id="rId3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6041"/>
  </p:normalViewPr>
  <p:slideViewPr>
    <p:cSldViewPr snapToGrid="0" snapToObjects="1">
      <p:cViewPr varScale="1">
        <p:scale>
          <a:sx n="68" d="100"/>
          <a:sy n="68" d="100"/>
        </p:scale>
        <p:origin x="79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85953D8A-5D90-484F-99A1-AD1A5E0CCE59}" type="datetimeFigureOut">
              <a:rPr lang="en-US" smtClean="0"/>
              <a:t>8/13/2019</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408E727F-DD0C-48F3-98C5-8C79341BF18F}" type="slidenum">
              <a:rPr lang="en-US" smtClean="0"/>
              <a:t>‹#›</a:t>
            </a:fld>
            <a:endParaRPr lang="en-US"/>
          </a:p>
        </p:txBody>
      </p:sp>
    </p:spTree>
    <p:extLst>
      <p:ext uri="{BB962C8B-B14F-4D97-AF65-F5344CB8AC3E}">
        <p14:creationId xmlns:p14="http://schemas.microsoft.com/office/powerpoint/2010/main" val="13745023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4CC923BE-EFF4-43C0-B30E-5B048269B4A8}" type="datetimeFigureOut">
              <a:rPr lang="en-US" smtClean="0"/>
              <a:t>8/13/2019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DC9D0281-F7BA-4E9F-B152-1371A4406685}" type="slidenum">
              <a:rPr lang="en-US" smtClean="0"/>
              <a:t>‹#›</a:t>
            </a:fld>
            <a:endParaRPr lang="en-US"/>
          </a:p>
        </p:txBody>
      </p:sp>
    </p:spTree>
    <p:extLst>
      <p:ext uri="{BB962C8B-B14F-4D97-AF65-F5344CB8AC3E}">
        <p14:creationId xmlns:p14="http://schemas.microsoft.com/office/powerpoint/2010/main" val="673005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674" name="Shape 42">
            <a:extLst>
              <a:ext uri="{FF2B5EF4-FFF2-40B4-BE49-F238E27FC236}">
                <a16:creationId xmlns:a16="http://schemas.microsoft.com/office/drawing/2014/main" id="{80166EED-9518-41FF-BE7C-4935AB885A0B}"/>
              </a:ext>
            </a:extLst>
          </p:cNvPr>
          <p:cNvSpPr>
            <a:spLocks noGrp="1" noRot="1" noChangeAspect="1" noTextEdit="1"/>
          </p:cNvSpPr>
          <p:nvPr>
            <p:ph type="sldImg" idx="2"/>
          </p:nvPr>
        </p:nvSpPr>
        <p:spPr/>
      </p:sp>
      <p:sp>
        <p:nvSpPr>
          <p:cNvPr id="28675" name="Shape 43">
            <a:extLst>
              <a:ext uri="{FF2B5EF4-FFF2-40B4-BE49-F238E27FC236}">
                <a16:creationId xmlns:a16="http://schemas.microsoft.com/office/drawing/2014/main" id="{F2B291AF-B396-467A-B4CD-AE1695F21E86}"/>
              </a:ext>
            </a:extLst>
          </p:cNvPr>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0"/>
              </a:spcBef>
            </a:pPr>
            <a:endParaRPr lang="en-US" altLang="en-US" sz="11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8914" name="Shape 107">
            <a:extLst>
              <a:ext uri="{FF2B5EF4-FFF2-40B4-BE49-F238E27FC236}">
                <a16:creationId xmlns:a16="http://schemas.microsoft.com/office/drawing/2014/main" id="{C2DB0853-1189-4B80-8AC2-E35B8804EFB0}"/>
              </a:ext>
            </a:extLst>
          </p:cNvPr>
          <p:cNvSpPr>
            <a:spLocks noGrp="1" noRot="1" noChangeAspect="1" noTextEdit="1"/>
          </p:cNvSpPr>
          <p:nvPr>
            <p:ph type="sldImg" idx="2"/>
          </p:nvPr>
        </p:nvSpPr>
        <p:spPr/>
      </p:sp>
      <p:sp>
        <p:nvSpPr>
          <p:cNvPr id="38915" name="Shape 108">
            <a:extLst>
              <a:ext uri="{FF2B5EF4-FFF2-40B4-BE49-F238E27FC236}">
                <a16:creationId xmlns:a16="http://schemas.microsoft.com/office/drawing/2014/main" id="{CEEE1B04-24EB-4346-94EE-46C1780E55E1}"/>
              </a:ext>
            </a:extLst>
          </p:cNvPr>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0"/>
              </a:spcBef>
            </a:pPr>
            <a:endParaRPr lang="en-US" altLang="en-US" sz="11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722" name="Shape 56">
            <a:extLst>
              <a:ext uri="{FF2B5EF4-FFF2-40B4-BE49-F238E27FC236}">
                <a16:creationId xmlns:a16="http://schemas.microsoft.com/office/drawing/2014/main" id="{C1894152-BADB-472B-AEAD-FF0612977E36}"/>
              </a:ext>
            </a:extLst>
          </p:cNvPr>
          <p:cNvSpPr>
            <a:spLocks noGrp="1" noRot="1" noChangeAspect="1" noTextEdit="1"/>
          </p:cNvSpPr>
          <p:nvPr>
            <p:ph type="sldImg" idx="2"/>
          </p:nvPr>
        </p:nvSpPr>
        <p:spPr/>
      </p:sp>
      <p:sp>
        <p:nvSpPr>
          <p:cNvPr id="30723" name="Shape 57">
            <a:extLst>
              <a:ext uri="{FF2B5EF4-FFF2-40B4-BE49-F238E27FC236}">
                <a16:creationId xmlns:a16="http://schemas.microsoft.com/office/drawing/2014/main" id="{148889E1-576F-4598-9113-24C0890B5831}"/>
              </a:ext>
            </a:extLst>
          </p:cNvPr>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0"/>
              </a:spcBef>
            </a:pPr>
            <a:endParaRPr lang="en-US" altLang="en-US" sz="11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1746" name="Shape 64">
            <a:extLst>
              <a:ext uri="{FF2B5EF4-FFF2-40B4-BE49-F238E27FC236}">
                <a16:creationId xmlns:a16="http://schemas.microsoft.com/office/drawing/2014/main" id="{2B42FEB4-AD83-4DFD-964F-D66243614A6E}"/>
              </a:ext>
            </a:extLst>
          </p:cNvPr>
          <p:cNvSpPr>
            <a:spLocks noGrp="1" noRot="1" noChangeAspect="1" noTextEdit="1"/>
          </p:cNvSpPr>
          <p:nvPr>
            <p:ph type="sldImg" idx="2"/>
          </p:nvPr>
        </p:nvSpPr>
        <p:spPr/>
      </p:sp>
      <p:sp>
        <p:nvSpPr>
          <p:cNvPr id="31747" name="Shape 65">
            <a:extLst>
              <a:ext uri="{FF2B5EF4-FFF2-40B4-BE49-F238E27FC236}">
                <a16:creationId xmlns:a16="http://schemas.microsoft.com/office/drawing/2014/main" id="{983C11E6-9D96-46FF-81B2-27EE656073B4}"/>
              </a:ext>
            </a:extLst>
          </p:cNvPr>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0"/>
              </a:spcBef>
            </a:pPr>
            <a:endParaRPr lang="en-US" altLang="en-US" sz="11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2770" name="Shape 71">
            <a:extLst>
              <a:ext uri="{FF2B5EF4-FFF2-40B4-BE49-F238E27FC236}">
                <a16:creationId xmlns:a16="http://schemas.microsoft.com/office/drawing/2014/main" id="{FFDC9501-16DA-45A5-A692-40CF90E82AB3}"/>
              </a:ext>
            </a:extLst>
          </p:cNvPr>
          <p:cNvSpPr>
            <a:spLocks noGrp="1" noRot="1" noChangeAspect="1" noTextEdit="1"/>
          </p:cNvSpPr>
          <p:nvPr>
            <p:ph type="sldImg" idx="2"/>
          </p:nvPr>
        </p:nvSpPr>
        <p:spPr/>
      </p:sp>
      <p:sp>
        <p:nvSpPr>
          <p:cNvPr id="32771" name="Shape 72">
            <a:extLst>
              <a:ext uri="{FF2B5EF4-FFF2-40B4-BE49-F238E27FC236}">
                <a16:creationId xmlns:a16="http://schemas.microsoft.com/office/drawing/2014/main" id="{37223B11-9BB1-45B2-A576-5AD44CC0959B}"/>
              </a:ext>
            </a:extLst>
          </p:cNvPr>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0"/>
              </a:spcBef>
            </a:pPr>
            <a:endParaRPr lang="en-US" altLang="en-US" sz="1800">
              <a:latin typeface="Times New Roman" panose="02020603050405020304" pitchFamily="18" charset="0"/>
              <a:cs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3794" name="Shape 77">
            <a:extLst>
              <a:ext uri="{FF2B5EF4-FFF2-40B4-BE49-F238E27FC236}">
                <a16:creationId xmlns:a16="http://schemas.microsoft.com/office/drawing/2014/main" id="{39D4F3E5-2C54-4953-94EB-9F9D8F67ADF8}"/>
              </a:ext>
            </a:extLst>
          </p:cNvPr>
          <p:cNvSpPr>
            <a:spLocks noGrp="1" noRot="1" noChangeAspect="1" noTextEdit="1"/>
          </p:cNvSpPr>
          <p:nvPr>
            <p:ph type="sldImg" idx="2"/>
          </p:nvPr>
        </p:nvSpPr>
        <p:spPr/>
      </p:sp>
      <p:sp>
        <p:nvSpPr>
          <p:cNvPr id="33795" name="Shape 78">
            <a:extLst>
              <a:ext uri="{FF2B5EF4-FFF2-40B4-BE49-F238E27FC236}">
                <a16:creationId xmlns:a16="http://schemas.microsoft.com/office/drawing/2014/main" id="{FBA6FF8F-57B7-4D96-A81D-C2B8031ECFA1}"/>
              </a:ext>
            </a:extLst>
          </p:cNvPr>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0"/>
              </a:spcBef>
            </a:pPr>
            <a:endParaRPr lang="en-US" altLang="en-US" sz="11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4818" name="Shape 87">
            <a:extLst>
              <a:ext uri="{FF2B5EF4-FFF2-40B4-BE49-F238E27FC236}">
                <a16:creationId xmlns:a16="http://schemas.microsoft.com/office/drawing/2014/main" id="{C5A3FBEB-0E9C-4557-AF47-8CCB4713D003}"/>
              </a:ext>
            </a:extLst>
          </p:cNvPr>
          <p:cNvSpPr>
            <a:spLocks noGrp="1" noRot="1" noChangeAspect="1" noTextEdit="1"/>
          </p:cNvSpPr>
          <p:nvPr>
            <p:ph type="sldImg" idx="2"/>
          </p:nvPr>
        </p:nvSpPr>
        <p:spPr>
          <a:noFill/>
        </p:spPr>
      </p:sp>
      <p:sp>
        <p:nvSpPr>
          <p:cNvPr id="34819" name="Shape 88">
            <a:extLst>
              <a:ext uri="{FF2B5EF4-FFF2-40B4-BE49-F238E27FC236}">
                <a16:creationId xmlns:a16="http://schemas.microsoft.com/office/drawing/2014/main" id="{2975B7E5-A706-405A-A746-E6DBD20B0645}"/>
              </a:ext>
            </a:extLst>
          </p:cNvPr>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0"/>
              </a:spcBef>
            </a:pPr>
            <a:endParaRPr lang="en-US" altLang="en-US" sz="11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5842" name="Shape 89">
            <a:extLst>
              <a:ext uri="{FF2B5EF4-FFF2-40B4-BE49-F238E27FC236}">
                <a16:creationId xmlns:a16="http://schemas.microsoft.com/office/drawing/2014/main" id="{81591EC4-8148-4BF0-A7F3-F50E69F4724E}"/>
              </a:ext>
            </a:extLst>
          </p:cNvPr>
          <p:cNvSpPr>
            <a:spLocks noGrp="1" noRot="1" noChangeAspect="1" noTextEdit="1"/>
          </p:cNvSpPr>
          <p:nvPr>
            <p:ph type="sldImg" idx="2"/>
          </p:nvPr>
        </p:nvSpPr>
        <p:spPr/>
      </p:sp>
      <p:sp>
        <p:nvSpPr>
          <p:cNvPr id="35843" name="Shape 90">
            <a:extLst>
              <a:ext uri="{FF2B5EF4-FFF2-40B4-BE49-F238E27FC236}">
                <a16:creationId xmlns:a16="http://schemas.microsoft.com/office/drawing/2014/main" id="{512578D8-0E3B-4A1A-AB53-A12CC57783A1}"/>
              </a:ext>
            </a:extLst>
          </p:cNvPr>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0"/>
              </a:spcBef>
            </a:pPr>
            <a:endParaRPr lang="en-US" altLang="en-US" sz="11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6866" name="Shape 100">
            <a:extLst>
              <a:ext uri="{FF2B5EF4-FFF2-40B4-BE49-F238E27FC236}">
                <a16:creationId xmlns:a16="http://schemas.microsoft.com/office/drawing/2014/main" id="{1AEBB0D0-5440-454F-B95E-847FEF0EDDE3}"/>
              </a:ext>
            </a:extLst>
          </p:cNvPr>
          <p:cNvSpPr>
            <a:spLocks noGrp="1" noRot="1" noChangeAspect="1" noTextEdit="1"/>
          </p:cNvSpPr>
          <p:nvPr>
            <p:ph type="sldImg" idx="2"/>
          </p:nvPr>
        </p:nvSpPr>
        <p:spPr>
          <a:noFill/>
        </p:spPr>
      </p:sp>
      <p:sp>
        <p:nvSpPr>
          <p:cNvPr id="36867" name="Shape 101">
            <a:extLst>
              <a:ext uri="{FF2B5EF4-FFF2-40B4-BE49-F238E27FC236}">
                <a16:creationId xmlns:a16="http://schemas.microsoft.com/office/drawing/2014/main" id="{9F6C060A-4C2C-45E4-809E-5197E27C02E0}"/>
              </a:ext>
            </a:extLst>
          </p:cNvPr>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0"/>
              </a:spcBef>
            </a:pPr>
            <a:endParaRPr lang="en-US" altLang="en-US" sz="11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7890" name="Shape 101">
            <a:extLst>
              <a:ext uri="{FF2B5EF4-FFF2-40B4-BE49-F238E27FC236}">
                <a16:creationId xmlns:a16="http://schemas.microsoft.com/office/drawing/2014/main" id="{22F7FB3D-C19C-410B-AECA-A19C5A151402}"/>
              </a:ext>
            </a:extLst>
          </p:cNvPr>
          <p:cNvSpPr>
            <a:spLocks noGrp="1" noRot="1" noChangeAspect="1" noTextEdit="1"/>
          </p:cNvSpPr>
          <p:nvPr>
            <p:ph type="sldImg" idx="2"/>
          </p:nvPr>
        </p:nvSpPr>
        <p:spPr/>
      </p:sp>
      <p:sp>
        <p:nvSpPr>
          <p:cNvPr id="37891" name="Shape 102">
            <a:extLst>
              <a:ext uri="{FF2B5EF4-FFF2-40B4-BE49-F238E27FC236}">
                <a16:creationId xmlns:a16="http://schemas.microsoft.com/office/drawing/2014/main" id="{25494B20-1359-4B64-9C2B-500122C97805}"/>
              </a:ext>
            </a:extLst>
          </p:cNvPr>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0"/>
              </a:spcBef>
            </a:pPr>
            <a:endParaRPr lang="en-US" altLang="en-US" sz="11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32AAB963-B3A3-B140-8908-9B2A3017EC22}" type="datetimeFigureOut">
              <a:rPr lang="en-US" smtClean="0"/>
              <a:t>8/13/2019</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8A346DC5-E9A9-C74A-B395-2498EACE404F}" type="slidenum">
              <a:rPr lang="en-US" smtClean="0"/>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44276705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AAB963-B3A3-B140-8908-9B2A3017EC22}" type="datetimeFigureOut">
              <a:rPr lang="en-US" smtClean="0"/>
              <a:t>8/13/2019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346DC5-E9A9-C74A-B395-2498EACE404F}" type="slidenum">
              <a:rPr lang="en-US" smtClean="0"/>
              <a:t>‹#›</a:t>
            </a:fld>
            <a:endParaRPr lang="en-US" dirty="0"/>
          </a:p>
        </p:txBody>
      </p:sp>
    </p:spTree>
    <p:extLst>
      <p:ext uri="{BB962C8B-B14F-4D97-AF65-F5344CB8AC3E}">
        <p14:creationId xmlns:p14="http://schemas.microsoft.com/office/powerpoint/2010/main" val="1579068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AAB963-B3A3-B140-8908-9B2A3017EC22}" type="datetimeFigureOut">
              <a:rPr lang="en-US" smtClean="0"/>
              <a:t>8/13/2019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346DC5-E9A9-C74A-B395-2498EACE404F}" type="slidenum">
              <a:rPr lang="en-US" smtClean="0"/>
              <a:t>‹#›</a:t>
            </a:fld>
            <a:endParaRPr lang="en-US" dirty="0"/>
          </a:p>
        </p:txBody>
      </p:sp>
    </p:spTree>
    <p:extLst>
      <p:ext uri="{BB962C8B-B14F-4D97-AF65-F5344CB8AC3E}">
        <p14:creationId xmlns:p14="http://schemas.microsoft.com/office/powerpoint/2010/main" val="3951913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13"/>
        <p:cNvGrpSpPr/>
        <p:nvPr/>
      </p:nvGrpSpPr>
      <p:grpSpPr>
        <a:xfrm>
          <a:off x="0" y="0"/>
          <a:ext cx="0" cy="0"/>
          <a:chOff x="0" y="0"/>
          <a:chExt cx="0" cy="0"/>
        </a:xfrm>
      </p:grpSpPr>
      <p:sp>
        <p:nvSpPr>
          <p:cNvPr id="4" name="Shape 14">
            <a:extLst>
              <a:ext uri="{FF2B5EF4-FFF2-40B4-BE49-F238E27FC236}">
                <a16:creationId xmlns:a16="http://schemas.microsoft.com/office/drawing/2014/main" id="{8486F834-603E-4180-9557-97BFA84449A7}"/>
              </a:ext>
            </a:extLst>
          </p:cNvPr>
          <p:cNvSpPr>
            <a:spLocks noChangeArrowheads="1"/>
          </p:cNvSpPr>
          <p:nvPr/>
        </p:nvSpPr>
        <p:spPr bwMode="auto">
          <a:xfrm rot="10800000" flipH="1">
            <a:off x="0" y="4050626"/>
            <a:ext cx="12192000" cy="3077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spAutoFit/>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400"/>
          </a:p>
        </p:txBody>
      </p:sp>
      <p:sp>
        <p:nvSpPr>
          <p:cNvPr id="5" name="Shape 15">
            <a:extLst>
              <a:ext uri="{FF2B5EF4-FFF2-40B4-BE49-F238E27FC236}">
                <a16:creationId xmlns:a16="http://schemas.microsoft.com/office/drawing/2014/main" id="{24123CBB-FEEC-4273-9AA9-BC532B6BADEA}"/>
              </a:ext>
            </a:extLst>
          </p:cNvPr>
          <p:cNvSpPr>
            <a:spLocks/>
          </p:cNvSpPr>
          <p:nvPr/>
        </p:nvSpPr>
        <p:spPr bwMode="auto">
          <a:xfrm flipH="1">
            <a:off x="6034618" y="972643"/>
            <a:ext cx="6157383" cy="369291"/>
          </a:xfrm>
          <a:custGeom>
            <a:avLst/>
            <a:gdLst>
              <a:gd name="T0" fmla="*/ 1199 w 4617373"/>
              <a:gd name="T1" fmla="*/ 286462 h 1108924"/>
              <a:gd name="T2" fmla="*/ 4620029 w 4617373"/>
              <a:gd name="T3" fmla="*/ 286462 h 1108924"/>
              <a:gd name="T4" fmla="*/ 0 w 4617373"/>
              <a:gd name="T5" fmla="*/ 0 h 1108924"/>
              <a:gd name="T6" fmla="*/ 1199 w 4617373"/>
              <a:gd name="T7" fmla="*/ 286462 h 1108924"/>
              <a:gd name="T8" fmla="*/ 0 60000 65536"/>
              <a:gd name="T9" fmla="*/ 0 60000 65536"/>
              <a:gd name="T10" fmla="*/ 0 60000 65536"/>
              <a:gd name="T11" fmla="*/ 0 60000 65536"/>
              <a:gd name="T12" fmla="*/ 0 w 4617373"/>
              <a:gd name="T13" fmla="*/ 0 h 1108924"/>
              <a:gd name="T14" fmla="*/ 4617373 w 4617373"/>
              <a:gd name="T15" fmla="*/ 1108924 h 1108924"/>
            </a:gdLst>
            <a:ahLst/>
            <a:cxnLst>
              <a:cxn ang="T8">
                <a:pos x="T0" y="T1"/>
              </a:cxn>
              <a:cxn ang="T9">
                <a:pos x="T2" y="T3"/>
              </a:cxn>
              <a:cxn ang="T10">
                <a:pos x="T4" y="T5"/>
              </a:cxn>
              <a:cxn ang="T11">
                <a:pos x="T6" y="T7"/>
              </a:cxn>
            </a:cxnLst>
            <a:rect l="T12" t="T13" r="T14" b="T15"/>
            <a:pathLst>
              <a:path w="4617373" h="1108924" extrusionOk="0">
                <a:moveTo>
                  <a:pt x="1199" y="1108924"/>
                </a:moveTo>
                <a:lnTo>
                  <a:pt x="4617373" y="1108924"/>
                </a:lnTo>
                <a:lnTo>
                  <a:pt x="0" y="0"/>
                </a:lnTo>
                <a:cubicBezTo>
                  <a:pt x="400" y="369641"/>
                  <a:pt x="799" y="739283"/>
                  <a:pt x="1199" y="1108924"/>
                </a:cubicBezTo>
                <a:close/>
              </a:path>
            </a:pathLst>
          </a:custGeom>
          <a:solidFill>
            <a:srgbClr val="FFFFFF">
              <a:alpha val="6667"/>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spAutoFit/>
          </a:bodyPr>
          <a:lstStyle/>
          <a:p>
            <a:endParaRPr lang="en-US" sz="1800"/>
          </a:p>
        </p:txBody>
      </p:sp>
      <p:sp>
        <p:nvSpPr>
          <p:cNvPr id="6" name="Shape 16">
            <a:extLst>
              <a:ext uri="{FF2B5EF4-FFF2-40B4-BE49-F238E27FC236}">
                <a16:creationId xmlns:a16="http://schemas.microsoft.com/office/drawing/2014/main" id="{7483B524-AC05-4A77-A32C-5D80156B9762}"/>
              </a:ext>
            </a:extLst>
          </p:cNvPr>
          <p:cNvSpPr>
            <a:spLocks/>
          </p:cNvSpPr>
          <p:nvPr/>
        </p:nvSpPr>
        <p:spPr bwMode="auto">
          <a:xfrm rot="10800000">
            <a:off x="6034618" y="1746549"/>
            <a:ext cx="6157383" cy="369291"/>
          </a:xfrm>
          <a:custGeom>
            <a:avLst/>
            <a:gdLst>
              <a:gd name="T0" fmla="*/ 1199 w 4617373"/>
              <a:gd name="T1" fmla="*/ 245183 h 1108924"/>
              <a:gd name="T2" fmla="*/ 4620029 w 4617373"/>
              <a:gd name="T3" fmla="*/ 245183 h 1108924"/>
              <a:gd name="T4" fmla="*/ 0 w 4617373"/>
              <a:gd name="T5" fmla="*/ 0 h 1108924"/>
              <a:gd name="T6" fmla="*/ 1199 w 4617373"/>
              <a:gd name="T7" fmla="*/ 245183 h 1108924"/>
              <a:gd name="T8" fmla="*/ 0 60000 65536"/>
              <a:gd name="T9" fmla="*/ 0 60000 65536"/>
              <a:gd name="T10" fmla="*/ 0 60000 65536"/>
              <a:gd name="T11" fmla="*/ 0 60000 65536"/>
              <a:gd name="T12" fmla="*/ 0 w 4617373"/>
              <a:gd name="T13" fmla="*/ 0 h 1108924"/>
              <a:gd name="T14" fmla="*/ 4617373 w 4617373"/>
              <a:gd name="T15" fmla="*/ 1108924 h 1108924"/>
            </a:gdLst>
            <a:ahLst/>
            <a:cxnLst>
              <a:cxn ang="T8">
                <a:pos x="T0" y="T1"/>
              </a:cxn>
              <a:cxn ang="T9">
                <a:pos x="T2" y="T3"/>
              </a:cxn>
              <a:cxn ang="T10">
                <a:pos x="T4" y="T5"/>
              </a:cxn>
              <a:cxn ang="T11">
                <a:pos x="T6" y="T7"/>
              </a:cxn>
            </a:cxnLst>
            <a:rect l="T12" t="T13" r="T14" b="T15"/>
            <a:pathLst>
              <a:path w="4617373" h="1108924" extrusionOk="0">
                <a:moveTo>
                  <a:pt x="1199" y="1108924"/>
                </a:moveTo>
                <a:lnTo>
                  <a:pt x="4617373" y="1108924"/>
                </a:lnTo>
                <a:lnTo>
                  <a:pt x="0" y="0"/>
                </a:lnTo>
                <a:cubicBezTo>
                  <a:pt x="400" y="369641"/>
                  <a:pt x="799" y="739283"/>
                  <a:pt x="1199" y="1108924"/>
                </a:cubicBezTo>
                <a:close/>
              </a:path>
            </a:pathLst>
          </a:custGeom>
          <a:solidFill>
            <a:schemeClr val="tx1">
              <a:alpha val="7843"/>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spAutoFit/>
          </a:bodyPr>
          <a:lstStyle/>
          <a:p>
            <a:endParaRPr lang="en-US" sz="1800"/>
          </a:p>
        </p:txBody>
      </p:sp>
      <p:sp>
        <p:nvSpPr>
          <p:cNvPr id="17" name="Shape 17"/>
          <p:cNvSpPr txBox="1">
            <a:spLocks noGrp="1"/>
          </p:cNvSpPr>
          <p:nvPr>
            <p:ph type="title"/>
          </p:nvPr>
        </p:nvSpPr>
        <p:spPr>
          <a:xfrm>
            <a:off x="609600" y="274637"/>
            <a:ext cx="10972800" cy="1143000"/>
          </a:xfrm>
          <a:prstGeom prst="rect">
            <a:avLst/>
          </a:prstGeom>
          <a:noFill/>
          <a:ln>
            <a:noFill/>
          </a:ln>
        </p:spPr>
        <p:txBody>
          <a:bodyPr/>
          <a:lstStyle>
            <a:lvl1pPr algn="l" rtl="0">
              <a:spcBef>
                <a:spcPts val="0"/>
              </a:spcBef>
              <a:buSzPct val="100000"/>
              <a:buFont typeface="Georgia"/>
              <a:buNone/>
              <a:defRPr sz="4800" b="0">
                <a:solidFill>
                  <a:schemeClr val="lt1"/>
                </a:solidFill>
                <a:latin typeface="Georgia"/>
                <a:ea typeface="Georgia"/>
                <a:cs typeface="Georgia"/>
                <a:sym typeface="Georgia"/>
              </a:defRPr>
            </a:lvl1pPr>
            <a:lvl2pPr algn="l" rtl="0">
              <a:spcBef>
                <a:spcPts val="0"/>
              </a:spcBef>
              <a:buSzPct val="100000"/>
              <a:buFont typeface="Georgia"/>
              <a:buNone/>
              <a:defRPr sz="4800" b="0">
                <a:solidFill>
                  <a:schemeClr val="lt1"/>
                </a:solidFill>
                <a:latin typeface="Georgia"/>
                <a:ea typeface="Georgia"/>
                <a:cs typeface="Georgia"/>
                <a:sym typeface="Georgia"/>
              </a:defRPr>
            </a:lvl2pPr>
            <a:lvl3pPr algn="l" rtl="0">
              <a:spcBef>
                <a:spcPts val="0"/>
              </a:spcBef>
              <a:buSzPct val="100000"/>
              <a:buFont typeface="Georgia"/>
              <a:buNone/>
              <a:defRPr sz="4800" b="0">
                <a:solidFill>
                  <a:schemeClr val="lt1"/>
                </a:solidFill>
                <a:latin typeface="Georgia"/>
                <a:ea typeface="Georgia"/>
                <a:cs typeface="Georgia"/>
                <a:sym typeface="Georgia"/>
              </a:defRPr>
            </a:lvl3pPr>
            <a:lvl4pPr algn="l" rtl="0">
              <a:spcBef>
                <a:spcPts val="0"/>
              </a:spcBef>
              <a:buSzPct val="100000"/>
              <a:buFont typeface="Georgia"/>
              <a:buNone/>
              <a:defRPr sz="4800" b="0">
                <a:solidFill>
                  <a:schemeClr val="lt1"/>
                </a:solidFill>
                <a:latin typeface="Georgia"/>
                <a:ea typeface="Georgia"/>
                <a:cs typeface="Georgia"/>
                <a:sym typeface="Georgia"/>
              </a:defRPr>
            </a:lvl4pPr>
            <a:lvl5pPr algn="l" rtl="0">
              <a:spcBef>
                <a:spcPts val="0"/>
              </a:spcBef>
              <a:buSzPct val="100000"/>
              <a:buFont typeface="Georgia"/>
              <a:buNone/>
              <a:defRPr sz="4800" b="0">
                <a:solidFill>
                  <a:schemeClr val="lt1"/>
                </a:solidFill>
                <a:latin typeface="Georgia"/>
                <a:ea typeface="Georgia"/>
                <a:cs typeface="Georgia"/>
                <a:sym typeface="Georgia"/>
              </a:defRPr>
            </a:lvl5pPr>
            <a:lvl6pPr algn="l" rtl="0">
              <a:spcBef>
                <a:spcPts val="0"/>
              </a:spcBef>
              <a:buSzPct val="100000"/>
              <a:buFont typeface="Georgia"/>
              <a:buNone/>
              <a:defRPr sz="4800" b="0">
                <a:solidFill>
                  <a:schemeClr val="lt1"/>
                </a:solidFill>
                <a:latin typeface="Georgia"/>
                <a:ea typeface="Georgia"/>
                <a:cs typeface="Georgia"/>
                <a:sym typeface="Georgia"/>
              </a:defRPr>
            </a:lvl6pPr>
            <a:lvl7pPr algn="l" rtl="0">
              <a:spcBef>
                <a:spcPts val="0"/>
              </a:spcBef>
              <a:buSzPct val="100000"/>
              <a:buFont typeface="Georgia"/>
              <a:buNone/>
              <a:defRPr sz="4800" b="0">
                <a:solidFill>
                  <a:schemeClr val="lt1"/>
                </a:solidFill>
                <a:latin typeface="Georgia"/>
                <a:ea typeface="Georgia"/>
                <a:cs typeface="Georgia"/>
                <a:sym typeface="Georgia"/>
              </a:defRPr>
            </a:lvl7pPr>
            <a:lvl8pPr algn="l" rtl="0">
              <a:spcBef>
                <a:spcPts val="0"/>
              </a:spcBef>
              <a:buSzPct val="100000"/>
              <a:buFont typeface="Georgia"/>
              <a:buNone/>
              <a:defRPr sz="4800" b="0">
                <a:solidFill>
                  <a:schemeClr val="lt1"/>
                </a:solidFill>
                <a:latin typeface="Georgia"/>
                <a:ea typeface="Georgia"/>
                <a:cs typeface="Georgia"/>
                <a:sym typeface="Georgia"/>
              </a:defRPr>
            </a:lvl8pPr>
            <a:lvl9pPr algn="l" rtl="0">
              <a:spcBef>
                <a:spcPts val="0"/>
              </a:spcBef>
              <a:buSzPct val="100000"/>
              <a:buFont typeface="Georgia"/>
              <a:buNone/>
              <a:defRPr sz="4800" b="0">
                <a:solidFill>
                  <a:schemeClr val="lt1"/>
                </a:solidFill>
                <a:latin typeface="Georgia"/>
                <a:ea typeface="Georgia"/>
                <a:cs typeface="Georgia"/>
                <a:sym typeface="Georgia"/>
              </a:defRPr>
            </a:lvl9pPr>
          </a:lstStyle>
          <a:p>
            <a:endParaRPr/>
          </a:p>
        </p:txBody>
      </p:sp>
      <p:sp>
        <p:nvSpPr>
          <p:cNvPr id="18" name="Shape 18"/>
          <p:cNvSpPr txBox="1">
            <a:spLocks noGrp="1"/>
          </p:cNvSpPr>
          <p:nvPr>
            <p:ph type="body" idx="1"/>
          </p:nvPr>
        </p:nvSpPr>
        <p:spPr>
          <a:xfrm>
            <a:off x="609600" y="1600200"/>
            <a:ext cx="10972800" cy="4967700"/>
          </a:xfrm>
          <a:prstGeom prst="rect">
            <a:avLst/>
          </a:prstGeom>
          <a:noFill/>
          <a:ln>
            <a:noFill/>
          </a:ln>
        </p:spPr>
        <p:txBody>
          <a:bodyPr/>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extLst>
      <p:ext uri="{BB962C8B-B14F-4D97-AF65-F5344CB8AC3E}">
        <p14:creationId xmlns:p14="http://schemas.microsoft.com/office/powerpoint/2010/main" val="11487734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APTION_ONLY">
  <p:cSld name="CAPTION_ONLY">
    <p:spTree>
      <p:nvGrpSpPr>
        <p:cNvPr id="1" name="Shape 31"/>
        <p:cNvGrpSpPr/>
        <p:nvPr/>
      </p:nvGrpSpPr>
      <p:grpSpPr>
        <a:xfrm>
          <a:off x="0" y="0"/>
          <a:ext cx="0" cy="0"/>
          <a:chOff x="0" y="0"/>
          <a:chExt cx="0" cy="0"/>
        </a:xfrm>
      </p:grpSpPr>
      <p:sp>
        <p:nvSpPr>
          <p:cNvPr id="3" name="Shape 32">
            <a:extLst>
              <a:ext uri="{FF2B5EF4-FFF2-40B4-BE49-F238E27FC236}">
                <a16:creationId xmlns:a16="http://schemas.microsoft.com/office/drawing/2014/main" id="{FA0772C3-B655-4950-BDF0-C58C30A96D0C}"/>
              </a:ext>
            </a:extLst>
          </p:cNvPr>
          <p:cNvSpPr>
            <a:spLocks noChangeArrowheads="1"/>
          </p:cNvSpPr>
          <p:nvPr/>
        </p:nvSpPr>
        <p:spPr bwMode="auto">
          <a:xfrm rot="10800000" flipH="1">
            <a:off x="0" y="6216769"/>
            <a:ext cx="12192000" cy="3077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spAutoFit/>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400"/>
          </a:p>
        </p:txBody>
      </p:sp>
      <p:sp>
        <p:nvSpPr>
          <p:cNvPr id="4" name="Shape 33">
            <a:extLst>
              <a:ext uri="{FF2B5EF4-FFF2-40B4-BE49-F238E27FC236}">
                <a16:creationId xmlns:a16="http://schemas.microsoft.com/office/drawing/2014/main" id="{56F8C799-181E-42B8-8FE3-F325268A1AA4}"/>
              </a:ext>
            </a:extLst>
          </p:cNvPr>
          <p:cNvSpPr>
            <a:spLocks/>
          </p:cNvSpPr>
          <p:nvPr/>
        </p:nvSpPr>
        <p:spPr bwMode="auto">
          <a:xfrm flipH="1">
            <a:off x="6034618" y="5304931"/>
            <a:ext cx="6157383" cy="369291"/>
          </a:xfrm>
          <a:custGeom>
            <a:avLst/>
            <a:gdLst>
              <a:gd name="T0" fmla="*/ 1199 w 4617373"/>
              <a:gd name="T1" fmla="*/ 286462 h 1108924"/>
              <a:gd name="T2" fmla="*/ 4620029 w 4617373"/>
              <a:gd name="T3" fmla="*/ 286462 h 1108924"/>
              <a:gd name="T4" fmla="*/ 0 w 4617373"/>
              <a:gd name="T5" fmla="*/ 0 h 1108924"/>
              <a:gd name="T6" fmla="*/ 1199 w 4617373"/>
              <a:gd name="T7" fmla="*/ 286462 h 1108924"/>
              <a:gd name="T8" fmla="*/ 0 60000 65536"/>
              <a:gd name="T9" fmla="*/ 0 60000 65536"/>
              <a:gd name="T10" fmla="*/ 0 60000 65536"/>
              <a:gd name="T11" fmla="*/ 0 60000 65536"/>
              <a:gd name="T12" fmla="*/ 0 w 4617373"/>
              <a:gd name="T13" fmla="*/ 0 h 1108924"/>
              <a:gd name="T14" fmla="*/ 4617373 w 4617373"/>
              <a:gd name="T15" fmla="*/ 1108924 h 1108924"/>
            </a:gdLst>
            <a:ahLst/>
            <a:cxnLst>
              <a:cxn ang="T8">
                <a:pos x="T0" y="T1"/>
              </a:cxn>
              <a:cxn ang="T9">
                <a:pos x="T2" y="T3"/>
              </a:cxn>
              <a:cxn ang="T10">
                <a:pos x="T4" y="T5"/>
              </a:cxn>
              <a:cxn ang="T11">
                <a:pos x="T6" y="T7"/>
              </a:cxn>
            </a:cxnLst>
            <a:rect l="T12" t="T13" r="T14" b="T15"/>
            <a:pathLst>
              <a:path w="4617373" h="1108924" extrusionOk="0">
                <a:moveTo>
                  <a:pt x="1199" y="1108924"/>
                </a:moveTo>
                <a:lnTo>
                  <a:pt x="4617373" y="1108924"/>
                </a:lnTo>
                <a:lnTo>
                  <a:pt x="0" y="0"/>
                </a:lnTo>
                <a:cubicBezTo>
                  <a:pt x="400" y="369641"/>
                  <a:pt x="799" y="739283"/>
                  <a:pt x="1199" y="1108924"/>
                </a:cubicBezTo>
                <a:close/>
              </a:path>
            </a:pathLst>
          </a:custGeom>
          <a:solidFill>
            <a:srgbClr val="FFFFFF">
              <a:alpha val="6667"/>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spAutoFit/>
          </a:bodyPr>
          <a:lstStyle/>
          <a:p>
            <a:endParaRPr lang="en-US" sz="1800"/>
          </a:p>
        </p:txBody>
      </p:sp>
      <p:sp>
        <p:nvSpPr>
          <p:cNvPr id="5" name="Shape 34">
            <a:extLst>
              <a:ext uri="{FF2B5EF4-FFF2-40B4-BE49-F238E27FC236}">
                <a16:creationId xmlns:a16="http://schemas.microsoft.com/office/drawing/2014/main" id="{E820C369-4361-4D6A-B7A5-32E4D3EC1118}"/>
              </a:ext>
            </a:extLst>
          </p:cNvPr>
          <p:cNvSpPr>
            <a:spLocks/>
          </p:cNvSpPr>
          <p:nvPr/>
        </p:nvSpPr>
        <p:spPr bwMode="auto">
          <a:xfrm rot="10800000">
            <a:off x="6034618" y="6078837"/>
            <a:ext cx="6157383" cy="369291"/>
          </a:xfrm>
          <a:custGeom>
            <a:avLst/>
            <a:gdLst>
              <a:gd name="T0" fmla="*/ 1199 w 4617373"/>
              <a:gd name="T1" fmla="*/ 245185 h 1108924"/>
              <a:gd name="T2" fmla="*/ 4620029 w 4617373"/>
              <a:gd name="T3" fmla="*/ 245185 h 1108924"/>
              <a:gd name="T4" fmla="*/ 0 w 4617373"/>
              <a:gd name="T5" fmla="*/ 0 h 1108924"/>
              <a:gd name="T6" fmla="*/ 1199 w 4617373"/>
              <a:gd name="T7" fmla="*/ 245185 h 1108924"/>
              <a:gd name="T8" fmla="*/ 0 60000 65536"/>
              <a:gd name="T9" fmla="*/ 0 60000 65536"/>
              <a:gd name="T10" fmla="*/ 0 60000 65536"/>
              <a:gd name="T11" fmla="*/ 0 60000 65536"/>
              <a:gd name="T12" fmla="*/ 0 w 4617373"/>
              <a:gd name="T13" fmla="*/ 0 h 1108924"/>
              <a:gd name="T14" fmla="*/ 4617373 w 4617373"/>
              <a:gd name="T15" fmla="*/ 1108924 h 1108924"/>
            </a:gdLst>
            <a:ahLst/>
            <a:cxnLst>
              <a:cxn ang="T8">
                <a:pos x="T0" y="T1"/>
              </a:cxn>
              <a:cxn ang="T9">
                <a:pos x="T2" y="T3"/>
              </a:cxn>
              <a:cxn ang="T10">
                <a:pos x="T4" y="T5"/>
              </a:cxn>
              <a:cxn ang="T11">
                <a:pos x="T6" y="T7"/>
              </a:cxn>
            </a:cxnLst>
            <a:rect l="T12" t="T13" r="T14" b="T15"/>
            <a:pathLst>
              <a:path w="4617373" h="1108924" extrusionOk="0">
                <a:moveTo>
                  <a:pt x="1199" y="1108924"/>
                </a:moveTo>
                <a:lnTo>
                  <a:pt x="4617373" y="1108924"/>
                </a:lnTo>
                <a:lnTo>
                  <a:pt x="0" y="0"/>
                </a:lnTo>
                <a:cubicBezTo>
                  <a:pt x="400" y="369641"/>
                  <a:pt x="799" y="739283"/>
                  <a:pt x="1199" y="1108924"/>
                </a:cubicBezTo>
                <a:close/>
              </a:path>
            </a:pathLst>
          </a:custGeom>
          <a:solidFill>
            <a:schemeClr val="tx1">
              <a:alpha val="7843"/>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spAutoFit/>
          </a:bodyPr>
          <a:lstStyle/>
          <a:p>
            <a:endParaRPr lang="en-US" sz="1800"/>
          </a:p>
        </p:txBody>
      </p:sp>
      <p:sp>
        <p:nvSpPr>
          <p:cNvPr id="35" name="Shape 35"/>
          <p:cNvSpPr txBox="1">
            <a:spLocks noGrp="1"/>
          </p:cNvSpPr>
          <p:nvPr>
            <p:ph type="body" idx="1"/>
          </p:nvPr>
        </p:nvSpPr>
        <p:spPr>
          <a:xfrm>
            <a:off x="609600" y="5895635"/>
            <a:ext cx="10972800" cy="673800"/>
          </a:xfrm>
          <a:prstGeom prst="rect">
            <a:avLst/>
          </a:prstGeom>
          <a:noFill/>
          <a:ln>
            <a:noFill/>
          </a:ln>
        </p:spPr>
        <p:txBody>
          <a:bodyPr anchor="ctr"/>
          <a:lstStyle>
            <a:lvl1pPr marL="342900" indent="-342900" algn="l" rtl="0">
              <a:lnSpc>
                <a:spcPct val="100000"/>
              </a:lnSpc>
              <a:spcBef>
                <a:spcPts val="0"/>
              </a:spcBef>
              <a:spcAft>
                <a:spcPts val="0"/>
              </a:spcAft>
              <a:buClr>
                <a:schemeClr val="dk2"/>
              </a:buClr>
              <a:buSzPct val="166666"/>
              <a:buFont typeface="Arial"/>
              <a:buChar char="•"/>
              <a:defRPr sz="2400" i="1">
                <a:solidFill>
                  <a:schemeClr val="dk2"/>
                </a:solidFill>
              </a:defRPr>
            </a:lvl1pPr>
            <a:lvl2pPr marL="342900" indent="-342900" algn="l" rtl="0">
              <a:lnSpc>
                <a:spcPct val="100000"/>
              </a:lnSpc>
              <a:spcBef>
                <a:spcPts val="0"/>
              </a:spcBef>
              <a:spcAft>
                <a:spcPts val="0"/>
              </a:spcAft>
              <a:buClr>
                <a:schemeClr val="dk2"/>
              </a:buClr>
              <a:buSzPct val="100000"/>
              <a:buFont typeface="Courier New"/>
              <a:buChar char="o"/>
              <a:defRPr sz="2400" i="1">
                <a:solidFill>
                  <a:schemeClr val="dk2"/>
                </a:solidFill>
              </a:defRPr>
            </a:lvl2pPr>
            <a:lvl3pPr marL="342900" indent="-342900" algn="l" rtl="0">
              <a:lnSpc>
                <a:spcPct val="100000"/>
              </a:lnSpc>
              <a:spcBef>
                <a:spcPts val="0"/>
              </a:spcBef>
              <a:spcAft>
                <a:spcPts val="0"/>
              </a:spcAft>
              <a:buClr>
                <a:schemeClr val="dk2"/>
              </a:buClr>
              <a:buSzPct val="100000"/>
              <a:buFont typeface="Wingdings"/>
              <a:buChar char="§"/>
              <a:defRPr sz="2400" i="1">
                <a:solidFill>
                  <a:schemeClr val="dk2"/>
                </a:solidFill>
              </a:defRPr>
            </a:lvl3pPr>
            <a:lvl4pPr marL="342900" indent="-342900" algn="l" rtl="0">
              <a:lnSpc>
                <a:spcPct val="100000"/>
              </a:lnSpc>
              <a:spcBef>
                <a:spcPts val="0"/>
              </a:spcBef>
              <a:spcAft>
                <a:spcPts val="0"/>
              </a:spcAft>
              <a:buClr>
                <a:schemeClr val="dk2"/>
              </a:buClr>
              <a:buSzPct val="166666"/>
              <a:buFont typeface="Arial"/>
              <a:buChar char="•"/>
              <a:defRPr sz="2400" i="1">
                <a:solidFill>
                  <a:schemeClr val="dk2"/>
                </a:solidFill>
              </a:defRPr>
            </a:lvl4pPr>
            <a:lvl5pPr marL="342900" indent="-342900" algn="l" rtl="0">
              <a:lnSpc>
                <a:spcPct val="100000"/>
              </a:lnSpc>
              <a:spcBef>
                <a:spcPts val="0"/>
              </a:spcBef>
              <a:spcAft>
                <a:spcPts val="0"/>
              </a:spcAft>
              <a:buClr>
                <a:schemeClr val="dk2"/>
              </a:buClr>
              <a:buSzPct val="100000"/>
              <a:buFont typeface="Courier New"/>
              <a:buChar char="o"/>
              <a:defRPr sz="2400" i="1">
                <a:solidFill>
                  <a:schemeClr val="dk2"/>
                </a:solidFill>
              </a:defRPr>
            </a:lvl5pPr>
            <a:lvl6pPr marL="342900" indent="-342900" algn="l" rtl="0">
              <a:lnSpc>
                <a:spcPct val="100000"/>
              </a:lnSpc>
              <a:spcBef>
                <a:spcPts val="0"/>
              </a:spcBef>
              <a:spcAft>
                <a:spcPts val="0"/>
              </a:spcAft>
              <a:buClr>
                <a:schemeClr val="dk2"/>
              </a:buClr>
              <a:buSzPct val="100000"/>
              <a:buFont typeface="Wingdings"/>
              <a:buChar char="§"/>
              <a:defRPr sz="2400" i="1">
                <a:solidFill>
                  <a:schemeClr val="dk2"/>
                </a:solidFill>
              </a:defRPr>
            </a:lvl6pPr>
            <a:lvl7pPr marL="342900" indent="-342900" algn="l" rtl="0">
              <a:lnSpc>
                <a:spcPct val="100000"/>
              </a:lnSpc>
              <a:spcBef>
                <a:spcPts val="0"/>
              </a:spcBef>
              <a:spcAft>
                <a:spcPts val="0"/>
              </a:spcAft>
              <a:buClr>
                <a:schemeClr val="dk2"/>
              </a:buClr>
              <a:buSzPct val="166666"/>
              <a:buFont typeface="Arial"/>
              <a:buChar char="•"/>
              <a:defRPr sz="2400" i="1">
                <a:solidFill>
                  <a:schemeClr val="dk2"/>
                </a:solidFill>
              </a:defRPr>
            </a:lvl7pPr>
            <a:lvl8pPr marL="342900" indent="-342900" algn="l" rtl="0">
              <a:lnSpc>
                <a:spcPct val="100000"/>
              </a:lnSpc>
              <a:spcBef>
                <a:spcPts val="0"/>
              </a:spcBef>
              <a:spcAft>
                <a:spcPts val="0"/>
              </a:spcAft>
              <a:buClr>
                <a:schemeClr val="dk2"/>
              </a:buClr>
              <a:buSzPct val="100000"/>
              <a:buFont typeface="Courier New"/>
              <a:buChar char="o"/>
              <a:defRPr sz="2400" i="1">
                <a:solidFill>
                  <a:schemeClr val="dk2"/>
                </a:solidFill>
              </a:defRPr>
            </a:lvl8pPr>
            <a:lvl9pPr marL="342900" indent="-342900" algn="l" rtl="0">
              <a:lnSpc>
                <a:spcPct val="100000"/>
              </a:lnSpc>
              <a:spcBef>
                <a:spcPts val="0"/>
              </a:spcBef>
              <a:spcAft>
                <a:spcPts val="0"/>
              </a:spcAft>
              <a:buClr>
                <a:schemeClr val="dk2"/>
              </a:buClr>
              <a:buSzPct val="100000"/>
              <a:buFont typeface="Wingdings"/>
              <a:buChar char="§"/>
              <a:defRPr sz="2400" i="1">
                <a:solidFill>
                  <a:schemeClr val="dk2"/>
                </a:solidFill>
              </a:defRPr>
            </a:lvl9pPr>
          </a:lstStyle>
          <a:p>
            <a:endParaRPr/>
          </a:p>
        </p:txBody>
      </p:sp>
    </p:spTree>
    <p:extLst>
      <p:ext uri="{BB962C8B-B14F-4D97-AF65-F5344CB8AC3E}">
        <p14:creationId xmlns:p14="http://schemas.microsoft.com/office/powerpoint/2010/main" val="3118219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AAB963-B3A3-B140-8908-9B2A3017EC22}" type="datetimeFigureOut">
              <a:rPr lang="en-US" smtClean="0"/>
              <a:t>8/13/2019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346DC5-E9A9-C74A-B395-2498EACE404F}" type="slidenum">
              <a:rPr lang="en-US" smtClean="0"/>
              <a:t>‹#›</a:t>
            </a:fld>
            <a:endParaRPr lang="en-US" dirty="0"/>
          </a:p>
        </p:txBody>
      </p:sp>
    </p:spTree>
    <p:extLst>
      <p:ext uri="{BB962C8B-B14F-4D97-AF65-F5344CB8AC3E}">
        <p14:creationId xmlns:p14="http://schemas.microsoft.com/office/powerpoint/2010/main" val="63299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32AAB963-B3A3-B140-8908-9B2A3017EC22}" type="datetimeFigureOut">
              <a:rPr lang="en-US" smtClean="0"/>
              <a:t>8/13/2019</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8A346DC5-E9A9-C74A-B395-2498EACE404F}" type="slidenum">
              <a:rPr lang="en-US" smtClean="0"/>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62338059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2AAB963-B3A3-B140-8908-9B2A3017EC22}" type="datetimeFigureOut">
              <a:rPr lang="en-US" smtClean="0"/>
              <a:t>8/13/2019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346DC5-E9A9-C74A-B395-2498EACE404F}" type="slidenum">
              <a:rPr lang="en-US" smtClean="0"/>
              <a:t>‹#›</a:t>
            </a:fld>
            <a:endParaRPr lang="en-US" dirty="0"/>
          </a:p>
        </p:txBody>
      </p:sp>
    </p:spTree>
    <p:extLst>
      <p:ext uri="{BB962C8B-B14F-4D97-AF65-F5344CB8AC3E}">
        <p14:creationId xmlns:p14="http://schemas.microsoft.com/office/powerpoint/2010/main" val="1287859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2AAB963-B3A3-B140-8908-9B2A3017EC22}" type="datetimeFigureOut">
              <a:rPr lang="en-US" smtClean="0"/>
              <a:t>8/13/2019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346DC5-E9A9-C74A-B395-2498EACE404F}" type="slidenum">
              <a:rPr lang="en-US" smtClean="0"/>
              <a:t>‹#›</a:t>
            </a:fld>
            <a:endParaRPr lang="en-US" dirty="0"/>
          </a:p>
        </p:txBody>
      </p:sp>
    </p:spTree>
    <p:extLst>
      <p:ext uri="{BB962C8B-B14F-4D97-AF65-F5344CB8AC3E}">
        <p14:creationId xmlns:p14="http://schemas.microsoft.com/office/powerpoint/2010/main" val="298501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2AAB963-B3A3-B140-8908-9B2A3017EC22}" type="datetimeFigureOut">
              <a:rPr lang="en-US" smtClean="0"/>
              <a:t>8/13/2019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346DC5-E9A9-C74A-B395-2498EACE404F}" type="slidenum">
              <a:rPr lang="en-US" smtClean="0"/>
              <a:t>‹#›</a:t>
            </a:fld>
            <a:endParaRPr lang="en-US" dirty="0"/>
          </a:p>
        </p:txBody>
      </p:sp>
    </p:spTree>
    <p:extLst>
      <p:ext uri="{BB962C8B-B14F-4D97-AF65-F5344CB8AC3E}">
        <p14:creationId xmlns:p14="http://schemas.microsoft.com/office/powerpoint/2010/main" val="309112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AAB963-B3A3-B140-8908-9B2A3017EC22}" type="datetimeFigureOut">
              <a:rPr lang="en-US" smtClean="0"/>
              <a:t>8/13/2019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346DC5-E9A9-C74A-B395-2498EACE404F}" type="slidenum">
              <a:rPr lang="en-US" smtClean="0"/>
              <a:t>‹#›</a:t>
            </a:fld>
            <a:endParaRPr lang="en-US" dirty="0"/>
          </a:p>
        </p:txBody>
      </p:sp>
    </p:spTree>
    <p:extLst>
      <p:ext uri="{BB962C8B-B14F-4D97-AF65-F5344CB8AC3E}">
        <p14:creationId xmlns:p14="http://schemas.microsoft.com/office/powerpoint/2010/main" val="420687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32AAB963-B3A3-B140-8908-9B2A3017EC22}" type="datetimeFigureOut">
              <a:rPr lang="en-US" smtClean="0"/>
              <a:t>8/13/2019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8A346DC5-E9A9-C74A-B395-2498EACE404F}" type="slidenum">
              <a:rPr lang="en-US" smtClean="0"/>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69475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32AAB963-B3A3-B140-8908-9B2A3017EC22}" type="datetimeFigureOut">
              <a:rPr lang="en-US" smtClean="0"/>
              <a:t>8/13/2019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8A346DC5-E9A9-C74A-B395-2498EACE404F}" type="slidenum">
              <a:rPr lang="en-US" smtClean="0"/>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13080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32AAB963-B3A3-B140-8908-9B2A3017EC22}" type="datetimeFigureOut">
              <a:rPr lang="en-US" smtClean="0"/>
              <a:t>8/13/2019</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8A346DC5-E9A9-C74A-B395-2498EACE404F}" type="slidenum">
              <a:rPr lang="en-US" smtClean="0"/>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429904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2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21229" y="1284515"/>
            <a:ext cx="9808027" cy="1164772"/>
          </a:xfrm>
        </p:spPr>
        <p:txBody>
          <a:bodyPr/>
          <a:lstStyle/>
          <a:p>
            <a:r>
              <a:rPr lang="en-US" sz="3600" b="1" dirty="0"/>
              <a:t>ECONOMIC AND DIPLOMATIC EFFECTS OF WWII</a:t>
            </a:r>
          </a:p>
        </p:txBody>
      </p:sp>
      <p:sp>
        <p:nvSpPr>
          <p:cNvPr id="3" name="Subtitle 2"/>
          <p:cNvSpPr>
            <a:spLocks noGrp="1"/>
          </p:cNvSpPr>
          <p:nvPr>
            <p:ph type="subTitle" idx="1"/>
          </p:nvPr>
        </p:nvSpPr>
        <p:spPr>
          <a:xfrm>
            <a:off x="2766991" y="3135085"/>
            <a:ext cx="6831673" cy="557602"/>
          </a:xfrm>
        </p:spPr>
        <p:txBody>
          <a:bodyPr>
            <a:noAutofit/>
          </a:bodyPr>
          <a:lstStyle/>
          <a:p>
            <a:r>
              <a:rPr lang="en-US" sz="3200" b="1" dirty="0"/>
              <a:t>CANADA, MEXICO and the USA</a:t>
            </a:r>
          </a:p>
        </p:txBody>
      </p:sp>
    </p:spTree>
    <p:extLst>
      <p:ext uri="{BB962C8B-B14F-4D97-AF65-F5344CB8AC3E}">
        <p14:creationId xmlns:p14="http://schemas.microsoft.com/office/powerpoint/2010/main" val="18237968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9601200" cy="685800"/>
          </a:xfrm>
        </p:spPr>
        <p:txBody>
          <a:bodyPr>
            <a:normAutofit fontScale="90000"/>
          </a:bodyPr>
          <a:lstStyle/>
          <a:p>
            <a:pPr algn="ctr"/>
            <a:r>
              <a:rPr lang="en-US" b="1" dirty="0">
                <a:solidFill>
                  <a:srgbClr val="FF0000"/>
                </a:solidFill>
              </a:rPr>
              <a:t>MEXICO AND WARTIME ECONOMICS</a:t>
            </a:r>
          </a:p>
        </p:txBody>
      </p:sp>
      <p:sp>
        <p:nvSpPr>
          <p:cNvPr id="3" name="Content Placeholder 2"/>
          <p:cNvSpPr>
            <a:spLocks noGrp="1"/>
          </p:cNvSpPr>
          <p:nvPr>
            <p:ph idx="1"/>
          </p:nvPr>
        </p:nvSpPr>
        <p:spPr>
          <a:xfrm>
            <a:off x="859971" y="685800"/>
            <a:ext cx="11255829" cy="6172200"/>
          </a:xfrm>
        </p:spPr>
        <p:txBody>
          <a:bodyPr>
            <a:normAutofit lnSpcReduction="10000"/>
          </a:bodyPr>
          <a:lstStyle/>
          <a:p>
            <a:r>
              <a:rPr lang="en-US" sz="2800" dirty="0">
                <a:latin typeface="Calibri" panose="020F0502020204030204" pitchFamily="34" charset="0"/>
              </a:rPr>
              <a:t>Mexico’s main role in the war was the </a:t>
            </a:r>
            <a:r>
              <a:rPr lang="en-US" sz="2800" b="1" dirty="0">
                <a:latin typeface="Calibri" panose="020F0502020204030204" pitchFamily="34" charset="0"/>
              </a:rPr>
              <a:t>production of strategic goods.</a:t>
            </a:r>
          </a:p>
          <a:p>
            <a:r>
              <a:rPr lang="en-US" sz="2800" dirty="0">
                <a:latin typeface="Calibri" panose="020F0502020204030204" pitchFamily="34" charset="0"/>
              </a:rPr>
              <a:t>This accelerated industry and </a:t>
            </a:r>
            <a:r>
              <a:rPr lang="en-US" sz="2800" b="1" dirty="0">
                <a:solidFill>
                  <a:srgbClr val="FF0000"/>
                </a:solidFill>
                <a:latin typeface="Calibri" panose="020F0502020204030204" pitchFamily="34" charset="0"/>
              </a:rPr>
              <a:t>mining</a:t>
            </a:r>
            <a:r>
              <a:rPr lang="en-US" sz="2800" dirty="0">
                <a:latin typeface="Calibri" panose="020F0502020204030204" pitchFamily="34" charset="0"/>
              </a:rPr>
              <a:t> on the country with an emphasis materials such as zinc, copper, and mercury.</a:t>
            </a:r>
          </a:p>
          <a:p>
            <a:r>
              <a:rPr lang="en-US" sz="2800" dirty="0">
                <a:latin typeface="Calibri" panose="020F0502020204030204" pitchFamily="34" charset="0"/>
              </a:rPr>
              <a:t>In the spirit of </a:t>
            </a:r>
            <a:r>
              <a:rPr lang="en-US" sz="2800" b="1" dirty="0">
                <a:solidFill>
                  <a:srgbClr val="FF0000"/>
                </a:solidFill>
                <a:latin typeface="Calibri" panose="020F0502020204030204" pitchFamily="34" charset="0"/>
              </a:rPr>
              <a:t>hemispheric solidarity</a:t>
            </a:r>
            <a:r>
              <a:rPr lang="en-US" sz="2800" dirty="0">
                <a:latin typeface="Calibri" panose="020F0502020204030204" pitchFamily="34" charset="0"/>
              </a:rPr>
              <a:t>, Mexico’s government instituted price controls to prevent the inflation of the value of the desired resources.</a:t>
            </a:r>
          </a:p>
          <a:p>
            <a:r>
              <a:rPr lang="en-US" sz="2800" dirty="0">
                <a:latin typeface="Calibri" panose="020F0502020204030204" pitchFamily="34" charset="0"/>
              </a:rPr>
              <a:t>This brought  an influx of American capital for the first time since the revolutionary period.</a:t>
            </a:r>
          </a:p>
          <a:p>
            <a:r>
              <a:rPr lang="en-US" sz="2800" dirty="0">
                <a:latin typeface="Calibri" panose="020F0502020204030204" pitchFamily="34" charset="0"/>
              </a:rPr>
              <a:t>During the war, Camacho’s administration equated good citizenship with worker productivity. Propaganda targeted agricultural and industrial workers, but industrialisation was key to victory – even though Camacho presented the two as inextricably linked sectors.</a:t>
            </a:r>
          </a:p>
          <a:p>
            <a:r>
              <a:rPr lang="en-US" sz="2800" dirty="0">
                <a:latin typeface="Calibri" panose="020F0502020204030204" pitchFamily="34" charset="0"/>
              </a:rPr>
              <a:t>Defence of democracy and personal freedom were equated to financial security for private investors</a:t>
            </a:r>
            <a:r>
              <a:rPr lang="en-US" dirty="0">
                <a:latin typeface="Calibri" panose="020F0502020204030204" pitchFamily="34" charset="0"/>
              </a:rPr>
              <a:t>.</a:t>
            </a:r>
          </a:p>
        </p:txBody>
      </p:sp>
    </p:spTree>
    <p:extLst>
      <p:ext uri="{BB962C8B-B14F-4D97-AF65-F5344CB8AC3E}">
        <p14:creationId xmlns:p14="http://schemas.microsoft.com/office/powerpoint/2010/main" val="9906089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635431" y="0"/>
            <a:ext cx="6779540" cy="5378435"/>
          </a:xfrm>
          <a:prstGeom prst="rect">
            <a:avLst/>
          </a:prstGeom>
        </p:spPr>
      </p:pic>
      <p:pic>
        <p:nvPicPr>
          <p:cNvPr id="5" name="Picture 4"/>
          <p:cNvPicPr>
            <a:picLocks noChangeAspect="1"/>
          </p:cNvPicPr>
          <p:nvPr/>
        </p:nvPicPr>
        <p:blipFill>
          <a:blip r:embed="rId3"/>
          <a:stretch>
            <a:fillRect/>
          </a:stretch>
        </p:blipFill>
        <p:spPr>
          <a:xfrm>
            <a:off x="7532177" y="178056"/>
            <a:ext cx="4659824" cy="6530410"/>
          </a:xfrm>
          <a:prstGeom prst="rect">
            <a:avLst/>
          </a:prstGeom>
        </p:spPr>
      </p:pic>
    </p:spTree>
    <p:extLst>
      <p:ext uri="{BB962C8B-B14F-4D97-AF65-F5344CB8AC3E}">
        <p14:creationId xmlns:p14="http://schemas.microsoft.com/office/powerpoint/2010/main" val="42042576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9601200" cy="827314"/>
          </a:xfrm>
        </p:spPr>
        <p:txBody>
          <a:bodyPr/>
          <a:lstStyle/>
          <a:p>
            <a:pPr algn="ctr"/>
            <a:r>
              <a:rPr lang="en-US" b="1" dirty="0">
                <a:solidFill>
                  <a:srgbClr val="FF0000"/>
                </a:solidFill>
              </a:rPr>
              <a:t>THE BRACERO PROGRAMME</a:t>
            </a:r>
          </a:p>
        </p:txBody>
      </p:sp>
      <p:sp>
        <p:nvSpPr>
          <p:cNvPr id="3" name="Content Placeholder 2"/>
          <p:cNvSpPr>
            <a:spLocks noGrp="1"/>
          </p:cNvSpPr>
          <p:nvPr>
            <p:ph idx="1"/>
          </p:nvPr>
        </p:nvSpPr>
        <p:spPr>
          <a:xfrm>
            <a:off x="816429" y="620486"/>
            <a:ext cx="11375571" cy="6237514"/>
          </a:xfrm>
        </p:spPr>
        <p:txBody>
          <a:bodyPr>
            <a:normAutofit/>
          </a:bodyPr>
          <a:lstStyle/>
          <a:p>
            <a:r>
              <a:rPr lang="en-US" dirty="0"/>
              <a:t>Under the Bracero programme, Mexicans were encouraged to work in the USA to help American famers cope with the shortage of workers. By 1943 it was successful enough to expand  to include non-agricultural workers.</a:t>
            </a:r>
          </a:p>
          <a:p>
            <a:r>
              <a:rPr lang="en-US" dirty="0"/>
              <a:t>Mexican industrialists at home feared labour shortages and a demand for higher salaries. The Roman Catholic Church in Mexico also opposed the prgramme – feeling as it did the effects of an anti-clerical government.</a:t>
            </a:r>
          </a:p>
          <a:p>
            <a:r>
              <a:rPr lang="en-US" dirty="0"/>
              <a:t>With a shortage of imported goods from the USA there was a market for consumer goods and demands for import substitution.</a:t>
            </a:r>
          </a:p>
          <a:p>
            <a:r>
              <a:rPr lang="en-US" dirty="0"/>
              <a:t>The </a:t>
            </a:r>
            <a:r>
              <a:rPr lang="en-US" i="1" dirty="0"/>
              <a:t>Nacional Financiera, Sociedad Nacional de Credito, Institucion de Banca de Desarrollo</a:t>
            </a:r>
            <a:r>
              <a:rPr lang="en-US" dirty="0"/>
              <a:t> (NAFINSA) was expanded to facilitate industrialisation. This was a government-owned bank which provided loans  to expand industries, of which it oversaw the development.</a:t>
            </a:r>
          </a:p>
          <a:p>
            <a:r>
              <a:rPr lang="en-US" dirty="0"/>
              <a:t>The government gave tax exemptions  and tariff protection to industries, and placed emphasis on Mexican raw materials and natural resources.</a:t>
            </a:r>
          </a:p>
          <a:p>
            <a:r>
              <a:rPr lang="en-US" dirty="0"/>
              <a:t>During the war, the textile, food-processing, chemical, and cement industries saw rapid growth. </a:t>
            </a:r>
          </a:p>
          <a:p>
            <a:r>
              <a:rPr lang="en-US" dirty="0"/>
              <a:t>During the war, Mexican national income nearly tripled between 1940 and 1945 from P6.4bn to 18.6bn. Per capita income also increased from P325 to P838. The distribution of income however was not equal and the countryside remained impoverished. An economy focused on economic growth did not necessarily provide social benefits to society’s less affluent.</a:t>
            </a:r>
          </a:p>
          <a:p>
            <a:endParaRPr lang="en-US" dirty="0"/>
          </a:p>
          <a:p>
            <a:endParaRPr lang="en-US" dirty="0"/>
          </a:p>
        </p:txBody>
      </p:sp>
    </p:spTree>
    <p:extLst>
      <p:ext uri="{BB962C8B-B14F-4D97-AF65-F5344CB8AC3E}">
        <p14:creationId xmlns:p14="http://schemas.microsoft.com/office/powerpoint/2010/main" val="466056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Image result for bracero program"/>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116" y="0"/>
            <a:ext cx="6840862" cy="419217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1310" y="2986096"/>
            <a:ext cx="6100689" cy="3871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07221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9601200" cy="1001486"/>
          </a:xfrm>
        </p:spPr>
        <p:txBody>
          <a:bodyPr/>
          <a:lstStyle/>
          <a:p>
            <a:pPr algn="ctr"/>
            <a:r>
              <a:rPr lang="en-US" b="1" dirty="0">
                <a:solidFill>
                  <a:srgbClr val="FF0000"/>
                </a:solidFill>
              </a:rPr>
              <a:t>MEXICO AND WARTIME DIPLOMACY</a:t>
            </a:r>
          </a:p>
        </p:txBody>
      </p:sp>
      <p:sp>
        <p:nvSpPr>
          <p:cNvPr id="3" name="Content Placeholder 2"/>
          <p:cNvSpPr>
            <a:spLocks noGrp="1"/>
          </p:cNvSpPr>
          <p:nvPr>
            <p:ph idx="1"/>
          </p:nvPr>
        </p:nvSpPr>
        <p:spPr>
          <a:xfrm>
            <a:off x="892629" y="925286"/>
            <a:ext cx="10983685" cy="5932714"/>
          </a:xfrm>
        </p:spPr>
        <p:txBody>
          <a:bodyPr>
            <a:normAutofit/>
          </a:bodyPr>
          <a:lstStyle/>
          <a:p>
            <a:r>
              <a:rPr lang="en-US" dirty="0"/>
              <a:t>In 1941, Mexico suspended her wartime relations with Nazi Germany, but continued to recognise the countries that the Nazis had invaded and conquered – and did not recognise Nazi Germany’s conquests as legitimate.</a:t>
            </a:r>
          </a:p>
          <a:p>
            <a:r>
              <a:rPr lang="en-US" dirty="0"/>
              <a:t>After Pearl Harbour, </a:t>
            </a:r>
            <a:r>
              <a:rPr lang="en-US" b="1" dirty="0"/>
              <a:t>Mexico severed all diplomatic ties with the Axis</a:t>
            </a:r>
            <a:r>
              <a:rPr lang="en-US" dirty="0"/>
              <a:t>, and required </a:t>
            </a:r>
            <a:r>
              <a:rPr lang="en-US" b="1" dirty="0"/>
              <a:t>only simple prior notification for all American countries for use of her ports with boats and naval ships</a:t>
            </a:r>
            <a:r>
              <a:rPr lang="en-US" dirty="0"/>
              <a:t>. She also opened her territory for American countries’ forces to cross if this was militarily necessary.</a:t>
            </a:r>
          </a:p>
          <a:p>
            <a:r>
              <a:rPr lang="en-US" dirty="0"/>
              <a:t>In January 1942, Mexico took part in the </a:t>
            </a:r>
            <a:r>
              <a:rPr lang="en-US" b="1" dirty="0"/>
              <a:t>Inter-American Conference </a:t>
            </a:r>
            <a:r>
              <a:rPr lang="en-US" dirty="0"/>
              <a:t>of foreign ministers of all independent republics of the Americas, and supported all US initiatives for every country to cut ties with the Axis.</a:t>
            </a:r>
          </a:p>
          <a:p>
            <a:r>
              <a:rPr lang="en-US" dirty="0"/>
              <a:t>Strained </a:t>
            </a:r>
            <a:r>
              <a:rPr lang="en-US" b="1" dirty="0"/>
              <a:t>relations with the USA improved during the war</a:t>
            </a:r>
            <a:r>
              <a:rPr lang="en-US" dirty="0"/>
              <a:t>, and relations with Britain – which had been cut after Mexican nationalisation of British petroleum firms – were resumed, as were relations with the USSR.</a:t>
            </a:r>
          </a:p>
          <a:p>
            <a:r>
              <a:rPr lang="en-US" dirty="0"/>
              <a:t>Mexico was a strong supporter of the Pan-American Union and in March 1945 was host to conference which led to </a:t>
            </a:r>
            <a:r>
              <a:rPr lang="en-US" b="1" dirty="0"/>
              <a:t>the Inter-American Treaty of Reciprocal Assistance and Solidarity.</a:t>
            </a:r>
          </a:p>
          <a:p>
            <a:pPr>
              <a:buFontTx/>
              <a:buChar char="-"/>
            </a:pPr>
            <a:r>
              <a:rPr lang="en-US" sz="1500" dirty="0"/>
              <a:t>This treaty reiterated the concepts of national sovereignty and non-intervention.</a:t>
            </a:r>
          </a:p>
          <a:p>
            <a:pPr>
              <a:buFontTx/>
              <a:buChar char="-"/>
            </a:pPr>
            <a:r>
              <a:rPr lang="en-US" sz="1500" dirty="0"/>
              <a:t>It also reinforced the Good Neighbour agreements of the 1930s. </a:t>
            </a:r>
          </a:p>
          <a:p>
            <a:pPr>
              <a:buFontTx/>
              <a:buChar char="-"/>
            </a:pPr>
            <a:r>
              <a:rPr lang="en-US" sz="1500" dirty="0"/>
              <a:t>Mexico approached this agreement with optimism, as the Americas were closer than ever before as the war came to an end.</a:t>
            </a:r>
          </a:p>
          <a:p>
            <a:pPr marL="0" indent="0">
              <a:buNone/>
            </a:pPr>
            <a:endParaRPr lang="en-US" dirty="0"/>
          </a:p>
        </p:txBody>
      </p:sp>
    </p:spTree>
    <p:extLst>
      <p:ext uri="{BB962C8B-B14F-4D97-AF65-F5344CB8AC3E}">
        <p14:creationId xmlns:p14="http://schemas.microsoft.com/office/powerpoint/2010/main" val="2549000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Image result for pan american unio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49257" y="1243232"/>
            <a:ext cx="7089711" cy="4253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61782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hape 39">
            <a:extLst>
              <a:ext uri="{FF2B5EF4-FFF2-40B4-BE49-F238E27FC236}">
                <a16:creationId xmlns:a16="http://schemas.microsoft.com/office/drawing/2014/main" id="{66C0B95F-267C-4D69-B924-C450417ECC18}"/>
              </a:ext>
            </a:extLst>
          </p:cNvPr>
          <p:cNvSpPr txBox="1">
            <a:spLocks noGrp="1"/>
          </p:cNvSpPr>
          <p:nvPr>
            <p:ph type="ctrTitle"/>
          </p:nvPr>
        </p:nvSpPr>
        <p:spPr>
          <a:xfrm>
            <a:off x="1638300" y="1577057"/>
            <a:ext cx="8915400" cy="2064668"/>
          </a:xfrm>
        </p:spPr>
        <p:txBody>
          <a:bodyPr>
            <a:spAutoFit/>
          </a:bodyPr>
          <a:lstStyle/>
          <a:p>
            <a:pPr eaLnBrk="1" hangingPunct="1">
              <a:spcBef>
                <a:spcPct val="0"/>
              </a:spcBef>
              <a:buClr>
                <a:srgbClr val="FFFFFF"/>
              </a:buClr>
              <a:buSzTx/>
              <a:buFont typeface="Georgia" panose="02040502050405020303" pitchFamily="18" charset="0"/>
              <a:buNone/>
            </a:pPr>
            <a:r>
              <a:rPr lang="en-US" altLang="en-US" sz="3600" dirty="0">
                <a:solidFill>
                  <a:schemeClr val="tx1"/>
                </a:solidFill>
                <a:latin typeface="Times New Roman" panose="02020603050405020304" pitchFamily="18" charset="0"/>
                <a:ea typeface="Syncopate"/>
                <a:cs typeface="Times New Roman" panose="02020603050405020304" pitchFamily="18" charset="0"/>
                <a:sym typeface="Syncopate"/>
              </a:rPr>
              <a:t>The Diplomatic and Economic Effects of World War II on the United States</a:t>
            </a:r>
            <a:br>
              <a:rPr lang="en-US" altLang="en-US" sz="3600" dirty="0">
                <a:solidFill>
                  <a:srgbClr val="FFFFFF"/>
                </a:solidFill>
                <a:latin typeface="Times New Roman" panose="02020603050405020304" pitchFamily="18" charset="0"/>
                <a:ea typeface="Syncopate"/>
                <a:cs typeface="Times New Roman" panose="02020603050405020304" pitchFamily="18" charset="0"/>
                <a:sym typeface="Syncopate"/>
              </a:rPr>
            </a:br>
            <a:endParaRPr lang="en-US" altLang="en-US" sz="3600" dirty="0">
              <a:solidFill>
                <a:srgbClr val="FFFFFF"/>
              </a:solidFill>
              <a:latin typeface="Syncopate"/>
              <a:ea typeface="Syncopate"/>
              <a:cs typeface="Times New Roman" panose="02020603050405020304" pitchFamily="18" charset="0"/>
              <a:sym typeface="Syncopate"/>
            </a:endParaRPr>
          </a:p>
        </p:txBody>
      </p:sp>
      <p:sp>
        <p:nvSpPr>
          <p:cNvPr id="8195" name="Shape 40">
            <a:extLst>
              <a:ext uri="{FF2B5EF4-FFF2-40B4-BE49-F238E27FC236}">
                <a16:creationId xmlns:a16="http://schemas.microsoft.com/office/drawing/2014/main" id="{74A5E178-AD7E-41DB-80CE-56F09388B68D}"/>
              </a:ext>
            </a:extLst>
          </p:cNvPr>
          <p:cNvSpPr txBox="1">
            <a:spLocks noGrp="1"/>
          </p:cNvSpPr>
          <p:nvPr>
            <p:ph type="subTitle" idx="1"/>
          </p:nvPr>
        </p:nvSpPr>
        <p:spPr>
          <a:xfrm>
            <a:off x="4292601" y="5626100"/>
            <a:ext cx="3876675" cy="314894"/>
          </a:xfrm>
        </p:spPr>
        <p:txBody>
          <a:bodyPr>
            <a:spAutoFit/>
          </a:bodyPr>
          <a:lstStyle/>
          <a:p>
            <a:pPr eaLnBrk="1" hangingPunct="1">
              <a:spcBef>
                <a:spcPct val="0"/>
              </a:spcBef>
              <a:buClr>
                <a:srgbClr val="1F497D"/>
              </a:buClr>
              <a:buSzTx/>
              <a:buFont typeface="Georgia" panose="02040502050405020303" pitchFamily="18" charset="0"/>
              <a:buNone/>
            </a:pPr>
            <a:endParaRPr lang="en-US" altLang="en-US" sz="1400" dirty="0">
              <a:solidFill>
                <a:srgbClr val="1F497D"/>
              </a:solidFill>
              <a:latin typeface="Georgia" panose="02040502050405020303" pitchFamily="18" charset="0"/>
              <a:cs typeface="Arial" panose="020B0604020202020204" pitchFamily="34" charset="0"/>
              <a:sym typeface="Georgia" panose="02040502050405020303" pitchFamily="18" charset="0"/>
            </a:endParaRP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hape 52">
            <a:extLst>
              <a:ext uri="{FF2B5EF4-FFF2-40B4-BE49-F238E27FC236}">
                <a16:creationId xmlns:a16="http://schemas.microsoft.com/office/drawing/2014/main" id="{F3378591-FC0D-493A-A5E1-FD331282F057}"/>
              </a:ext>
            </a:extLst>
          </p:cNvPr>
          <p:cNvSpPr txBox="1">
            <a:spLocks noGrp="1"/>
          </p:cNvSpPr>
          <p:nvPr>
            <p:ph type="title"/>
          </p:nvPr>
        </p:nvSpPr>
        <p:spPr>
          <a:xfrm rot="12406">
            <a:off x="1830388" y="474412"/>
            <a:ext cx="8151812" cy="859338"/>
          </a:xfrm>
        </p:spPr>
        <p:txBody>
          <a:bodyPr>
            <a:spAutoFit/>
          </a:bodyPr>
          <a:lstStyle/>
          <a:p>
            <a:pPr indent="304800" algn="ctr">
              <a:spcBef>
                <a:spcPct val="0"/>
              </a:spcBef>
              <a:buClr>
                <a:srgbClr val="FFFFFF"/>
              </a:buClr>
              <a:buSzTx/>
            </a:pPr>
            <a:r>
              <a:rPr lang="en-US" altLang="en-US" sz="28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sym typeface="Consolas" panose="020B0609020204030204" pitchFamily="49" charset="0"/>
              </a:rPr>
              <a:t>Economic Effects of World War II:</a:t>
            </a:r>
            <a:br>
              <a:rPr lang="en-US" altLang="en-US" sz="28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sym typeface="Consolas" panose="020B0609020204030204" pitchFamily="49" charset="0"/>
              </a:rPr>
            </a:br>
            <a:r>
              <a:rPr lang="en-US" altLang="en-US" sz="28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sym typeface="Times New Roman" panose="02020603050405020304" pitchFamily="18" charset="0"/>
              </a:rPr>
              <a:t>       During the war</a:t>
            </a:r>
          </a:p>
        </p:txBody>
      </p:sp>
      <p:sp>
        <p:nvSpPr>
          <p:cNvPr id="10243" name="Shape 53">
            <a:extLst>
              <a:ext uri="{FF2B5EF4-FFF2-40B4-BE49-F238E27FC236}">
                <a16:creationId xmlns:a16="http://schemas.microsoft.com/office/drawing/2014/main" id="{B41FC5FE-A543-425C-8BB3-0D836951988E}"/>
              </a:ext>
            </a:extLst>
          </p:cNvPr>
          <p:cNvSpPr txBox="1">
            <a:spLocks noGrp="1"/>
          </p:cNvSpPr>
          <p:nvPr>
            <p:ph type="body" idx="1"/>
          </p:nvPr>
        </p:nvSpPr>
        <p:spPr>
          <a:xfrm>
            <a:off x="1895475" y="1647825"/>
            <a:ext cx="5410200" cy="4493474"/>
          </a:xfrm>
        </p:spPr>
        <p:txBody>
          <a:bodyPr>
            <a:spAutoFit/>
          </a:bodyPr>
          <a:lstStyle/>
          <a:p>
            <a:pPr marL="0" indent="0">
              <a:lnSpc>
                <a:spcPct val="115000"/>
              </a:lnSpc>
              <a:buClr>
                <a:srgbClr val="000000"/>
              </a:buClr>
              <a:buSzPct val="167000"/>
            </a:pPr>
            <a:r>
              <a:rPr lang="en-US" altLang="en-US" sz="1900" dirty="0">
                <a:latin typeface="Times New Roman" panose="02020603050405020304" pitchFamily="18" charset="0"/>
                <a:cs typeface="Times New Roman" panose="02020603050405020304" pitchFamily="18" charset="0"/>
                <a:sym typeface="Times New Roman" panose="02020603050405020304" pitchFamily="18" charset="0"/>
              </a:rPr>
              <a:t>During World War II, the U.S. economy recovered as war production created millions of new jobs.</a:t>
            </a:r>
          </a:p>
          <a:p>
            <a:pPr marL="0" indent="0">
              <a:lnSpc>
                <a:spcPct val="115000"/>
              </a:lnSpc>
              <a:buClr>
                <a:srgbClr val="000000"/>
              </a:buClr>
              <a:buFontTx/>
              <a:buChar char="•"/>
            </a:pPr>
            <a:r>
              <a:rPr lang="en-US" altLang="en-US" sz="1900" dirty="0">
                <a:latin typeface="Times New Roman" panose="02020603050405020304" pitchFamily="18" charset="0"/>
                <a:cs typeface="Times New Roman" panose="02020603050405020304" pitchFamily="18" charset="0"/>
                <a:sym typeface="Times New Roman" panose="02020603050405020304" pitchFamily="18" charset="0"/>
              </a:rPr>
              <a:t> the draft effectively employed most of the nation's young men, and many sent their salaries back home.</a:t>
            </a:r>
          </a:p>
          <a:p>
            <a:pPr marL="0" indent="0">
              <a:spcBef>
                <a:spcPts val="600"/>
              </a:spcBef>
              <a:buClr>
                <a:srgbClr val="000000"/>
              </a:buClr>
              <a:buFontTx/>
              <a:buChar char="•"/>
            </a:pPr>
            <a:r>
              <a:rPr lang="en-US" altLang="en-US" sz="1900" dirty="0">
                <a:latin typeface="Times New Roman" panose="02020603050405020304" pitchFamily="18" charset="0"/>
                <a:ea typeface="Georgia" panose="02040502050405020303" pitchFamily="18" charset="0"/>
                <a:cs typeface="Times New Roman" panose="02020603050405020304" pitchFamily="18" charset="0"/>
                <a:sym typeface="Georgia" panose="02040502050405020303" pitchFamily="18" charset="0"/>
              </a:rPr>
              <a:t>17 million new civilian jobs</a:t>
            </a:r>
          </a:p>
          <a:p>
            <a:pPr marL="0" indent="0">
              <a:spcBef>
                <a:spcPts val="600"/>
              </a:spcBef>
              <a:buClr>
                <a:srgbClr val="000000"/>
              </a:buClr>
              <a:buFontTx/>
              <a:buChar char="•"/>
            </a:pPr>
            <a:r>
              <a:rPr lang="en-US" altLang="en-US" sz="1900" dirty="0">
                <a:latin typeface="Times New Roman" panose="02020603050405020304" pitchFamily="18" charset="0"/>
                <a:ea typeface="Georgia" panose="02040502050405020303" pitchFamily="18" charset="0"/>
                <a:cs typeface="Times New Roman" panose="02020603050405020304" pitchFamily="18" charset="0"/>
                <a:sym typeface="Georgia" panose="02040502050405020303" pitchFamily="18" charset="0"/>
              </a:rPr>
              <a:t>Industrial productivity went up 96%</a:t>
            </a:r>
          </a:p>
          <a:p>
            <a:pPr marL="0" indent="0">
              <a:spcBef>
                <a:spcPts val="600"/>
              </a:spcBef>
              <a:buClr>
                <a:srgbClr val="000000"/>
              </a:buClr>
              <a:buFontTx/>
              <a:buChar char="•"/>
            </a:pPr>
            <a:r>
              <a:rPr lang="en-US" altLang="en-US" sz="1900" dirty="0">
                <a:latin typeface="Times New Roman" panose="02020603050405020304" pitchFamily="18" charset="0"/>
                <a:ea typeface="Georgia" panose="02040502050405020303" pitchFamily="18" charset="0"/>
                <a:cs typeface="Times New Roman" panose="02020603050405020304" pitchFamily="18" charset="0"/>
                <a:sym typeface="Georgia" panose="02040502050405020303" pitchFamily="18" charset="0"/>
              </a:rPr>
              <a:t>Corporate profits doubled</a:t>
            </a:r>
          </a:p>
          <a:p>
            <a:pPr marL="0" indent="0">
              <a:spcBef>
                <a:spcPts val="600"/>
              </a:spcBef>
              <a:buClr>
                <a:srgbClr val="000000"/>
              </a:buClr>
              <a:buFontTx/>
              <a:buChar char="•"/>
            </a:pPr>
            <a:r>
              <a:rPr lang="en-US" altLang="en-US" sz="1900" dirty="0">
                <a:latin typeface="Times New Roman" panose="02020603050405020304" pitchFamily="18" charset="0"/>
                <a:ea typeface="Georgia" panose="02040502050405020303" pitchFamily="18" charset="0"/>
                <a:cs typeface="Times New Roman" panose="02020603050405020304" pitchFamily="18" charset="0"/>
                <a:sym typeface="Georgia" panose="02040502050405020303" pitchFamily="18" charset="0"/>
              </a:rPr>
              <a:t>Economy grew 11-12% per year</a:t>
            </a:r>
          </a:p>
          <a:p>
            <a:pPr marL="0" indent="0">
              <a:spcBef>
                <a:spcPts val="600"/>
              </a:spcBef>
              <a:buClr>
                <a:srgbClr val="000000"/>
              </a:buClr>
              <a:buFontTx/>
              <a:buChar char="•"/>
            </a:pPr>
            <a:r>
              <a:rPr lang="en-US" altLang="en-US" sz="1900" dirty="0">
                <a:latin typeface="Times New Roman" panose="02020603050405020304" pitchFamily="18" charset="0"/>
                <a:ea typeface="Georgia" panose="02040502050405020303" pitchFamily="18" charset="0"/>
                <a:cs typeface="Times New Roman" panose="02020603050405020304" pitchFamily="18" charset="0"/>
                <a:sym typeface="Georgia" panose="02040502050405020303" pitchFamily="18" charset="0"/>
              </a:rPr>
              <a:t>Business enterprises had spirit to beat </a:t>
            </a:r>
          </a:p>
          <a:p>
            <a:pPr marL="0" indent="0">
              <a:spcBef>
                <a:spcPts val="600"/>
              </a:spcBef>
              <a:buClr>
                <a:srgbClr val="000000"/>
              </a:buClr>
              <a:buSzPct val="167000"/>
            </a:pPr>
            <a:r>
              <a:rPr lang="en-US" altLang="en-US" sz="1900" dirty="0">
                <a:latin typeface="Times New Roman" panose="02020603050405020304" pitchFamily="18" charset="0"/>
                <a:ea typeface="Georgia" panose="02040502050405020303" pitchFamily="18" charset="0"/>
                <a:cs typeface="Times New Roman" panose="02020603050405020304" pitchFamily="18" charset="0"/>
                <a:sym typeface="Georgia" panose="02040502050405020303" pitchFamily="18" charset="0"/>
              </a:rPr>
              <a:t> competition to be main provider for country           	-Also, it was an opportunity to profit</a:t>
            </a:r>
          </a:p>
          <a:p>
            <a:pPr marL="0" indent="0">
              <a:spcBef>
                <a:spcPts val="600"/>
              </a:spcBef>
              <a:buClr>
                <a:srgbClr val="000000"/>
              </a:buClr>
              <a:buSzPct val="167000"/>
              <a:buFontTx/>
              <a:buChar char="•"/>
            </a:pPr>
            <a:endParaRPr lang="en-US" altLang="en-US" sz="1800" dirty="0">
              <a:latin typeface="Georgia" panose="02040502050405020303" pitchFamily="18" charset="0"/>
              <a:cs typeface="Arial" panose="020B0604020202020204" pitchFamily="34" charset="0"/>
              <a:sym typeface="Georgia" panose="02040502050405020303" pitchFamily="18" charset="0"/>
            </a:endParaRPr>
          </a:p>
        </p:txBody>
      </p:sp>
      <p:sp>
        <p:nvSpPr>
          <p:cNvPr id="10244" name="Shape 54">
            <a:extLst>
              <a:ext uri="{FF2B5EF4-FFF2-40B4-BE49-F238E27FC236}">
                <a16:creationId xmlns:a16="http://schemas.microsoft.com/office/drawing/2014/main" id="{23EA21AA-7DFC-4889-94C5-08598932725F}"/>
              </a:ext>
            </a:extLst>
          </p:cNvPr>
          <p:cNvSpPr>
            <a:spLocks noChangeArrowheads="1"/>
          </p:cNvSpPr>
          <p:nvPr/>
        </p:nvSpPr>
        <p:spPr bwMode="auto">
          <a:xfrm>
            <a:off x="7305676" y="1647825"/>
            <a:ext cx="3294063" cy="4872038"/>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a:p>
        </p:txBody>
      </p:sp>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hape 59">
            <a:extLst>
              <a:ext uri="{FF2B5EF4-FFF2-40B4-BE49-F238E27FC236}">
                <a16:creationId xmlns:a16="http://schemas.microsoft.com/office/drawing/2014/main" id="{4360C51B-D8F9-4073-9C6A-F353BDDDE7B3}"/>
              </a:ext>
            </a:extLst>
          </p:cNvPr>
          <p:cNvSpPr txBox="1">
            <a:spLocks noGrp="1"/>
          </p:cNvSpPr>
          <p:nvPr>
            <p:ph type="title"/>
          </p:nvPr>
        </p:nvSpPr>
        <p:spPr>
          <a:xfrm>
            <a:off x="1981200" y="274639"/>
            <a:ext cx="8229600" cy="749757"/>
          </a:xfrm>
        </p:spPr>
        <p:txBody>
          <a:bodyPr>
            <a:spAutoFit/>
          </a:bodyPr>
          <a:lstStyle/>
          <a:p>
            <a:pPr indent="304800">
              <a:spcBef>
                <a:spcPct val="0"/>
              </a:spcBef>
              <a:buClr>
                <a:srgbClr val="FFFFFF"/>
              </a:buClr>
              <a:buSzTx/>
            </a:pPr>
            <a:endParaRPr lang="en-US" altLang="en-US">
              <a:solidFill>
                <a:srgbClr val="FFFFFF"/>
              </a:solidFill>
              <a:latin typeface="Georgia" panose="02040502050405020303" pitchFamily="18" charset="0"/>
              <a:cs typeface="Arial" panose="020B0604020202020204" pitchFamily="34" charset="0"/>
              <a:sym typeface="Georgia" panose="02040502050405020303" pitchFamily="18" charset="0"/>
            </a:endParaRPr>
          </a:p>
        </p:txBody>
      </p:sp>
      <p:sp>
        <p:nvSpPr>
          <p:cNvPr id="11267" name="Shape 60">
            <a:extLst>
              <a:ext uri="{FF2B5EF4-FFF2-40B4-BE49-F238E27FC236}">
                <a16:creationId xmlns:a16="http://schemas.microsoft.com/office/drawing/2014/main" id="{FAF5F3A1-71D7-4B64-882E-0603F7D25037}"/>
              </a:ext>
            </a:extLst>
          </p:cNvPr>
          <p:cNvSpPr txBox="1">
            <a:spLocks noGrp="1"/>
          </p:cNvSpPr>
          <p:nvPr>
            <p:ph type="body" idx="1"/>
          </p:nvPr>
        </p:nvSpPr>
        <p:spPr>
          <a:xfrm>
            <a:off x="1981200" y="1600200"/>
            <a:ext cx="8229600" cy="526298"/>
          </a:xfrm>
        </p:spPr>
        <p:txBody>
          <a:bodyPr>
            <a:spAutoFit/>
          </a:bodyPr>
          <a:lstStyle/>
          <a:p>
            <a:pPr>
              <a:spcBef>
                <a:spcPts val="600"/>
              </a:spcBef>
              <a:buClr>
                <a:srgbClr val="000000"/>
              </a:buClr>
              <a:buSzPct val="167000"/>
              <a:buFontTx/>
              <a:buChar char="•"/>
            </a:pPr>
            <a:endParaRPr lang="en-US" altLang="en-US" sz="3000">
              <a:latin typeface="Georgia" panose="02040502050405020303" pitchFamily="18" charset="0"/>
              <a:cs typeface="Arial" panose="020B0604020202020204" pitchFamily="34" charset="0"/>
              <a:sym typeface="Georgia" panose="02040502050405020303" pitchFamily="18" charset="0"/>
            </a:endParaRPr>
          </a:p>
        </p:txBody>
      </p:sp>
      <p:sp>
        <p:nvSpPr>
          <p:cNvPr id="11268" name="Shape 61">
            <a:extLst>
              <a:ext uri="{FF2B5EF4-FFF2-40B4-BE49-F238E27FC236}">
                <a16:creationId xmlns:a16="http://schemas.microsoft.com/office/drawing/2014/main" id="{E7909C71-EE70-4FC1-94C1-47573045A6DD}"/>
              </a:ext>
            </a:extLst>
          </p:cNvPr>
          <p:cNvSpPr>
            <a:spLocks noChangeArrowheads="1"/>
          </p:cNvSpPr>
          <p:nvPr/>
        </p:nvSpPr>
        <p:spPr bwMode="auto">
          <a:xfrm>
            <a:off x="1741489" y="188913"/>
            <a:ext cx="8677275" cy="630555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a:p>
        </p:txBody>
      </p:sp>
      <p:sp>
        <p:nvSpPr>
          <p:cNvPr id="11269" name="Shape 62">
            <a:extLst>
              <a:ext uri="{FF2B5EF4-FFF2-40B4-BE49-F238E27FC236}">
                <a16:creationId xmlns:a16="http://schemas.microsoft.com/office/drawing/2014/main" id="{24E9857E-33F0-4B6D-A50F-6DB61C49B0E5}"/>
              </a:ext>
            </a:extLst>
          </p:cNvPr>
          <p:cNvSpPr>
            <a:spLocks noChangeArrowheads="1"/>
          </p:cNvSpPr>
          <p:nvPr/>
        </p:nvSpPr>
        <p:spPr bwMode="auto">
          <a:xfrm>
            <a:off x="1741489" y="5632145"/>
            <a:ext cx="2174875" cy="562587"/>
          </a:xfrm>
          <a:prstGeom prst="ellipse">
            <a:avLst/>
          </a:prstGeom>
          <a:noFill/>
          <a:ln w="19050">
            <a:solidFill>
              <a:srgbClr val="9900FF"/>
            </a:solidFill>
            <a:round/>
            <a:headEnd/>
            <a:tailEnd/>
          </a:ln>
          <a:extLst>
            <a:ext uri="{909E8E84-426E-40DD-AFC4-6F175D3DCCD1}">
              <a14:hiddenFill xmlns:a14="http://schemas.microsoft.com/office/drawing/2010/main">
                <a:solidFill>
                  <a:srgbClr val="FFFFFF"/>
                </a:solidFill>
              </a14:hiddenFill>
            </a:ext>
          </a:extLst>
        </p:spPr>
        <p:txBody>
          <a:bodyPr lIns="91425" tIns="91425" rIns="91425" bIns="91425" anchor="ctr">
            <a:spAutoFit/>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a:p>
        </p:txBody>
      </p:sp>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hape 67">
            <a:extLst>
              <a:ext uri="{FF2B5EF4-FFF2-40B4-BE49-F238E27FC236}">
                <a16:creationId xmlns:a16="http://schemas.microsoft.com/office/drawing/2014/main" id="{1F9D3CED-154B-4703-893F-7B040C7ED720}"/>
              </a:ext>
            </a:extLst>
          </p:cNvPr>
          <p:cNvSpPr txBox="1">
            <a:spLocks noGrp="1"/>
          </p:cNvSpPr>
          <p:nvPr>
            <p:ph type="title"/>
          </p:nvPr>
        </p:nvSpPr>
        <p:spPr>
          <a:xfrm rot="12406">
            <a:off x="1981200" y="436541"/>
            <a:ext cx="8229600" cy="831894"/>
          </a:xfrm>
        </p:spPr>
        <p:txBody>
          <a:bodyPr>
            <a:spAutoFit/>
          </a:bodyPr>
          <a:lstStyle/>
          <a:p>
            <a:pPr indent="304800" algn="ctr">
              <a:spcBef>
                <a:spcPct val="0"/>
              </a:spcBef>
              <a:buClr>
                <a:srgbClr val="FFFFFF"/>
              </a:buClr>
              <a:buSzTx/>
            </a:pPr>
            <a:r>
              <a:rPr lang="en-US" altLang="en-US" sz="30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sym typeface="Consolas" panose="020B0609020204030204" pitchFamily="49" charset="0"/>
              </a:rPr>
              <a:t>Economic Effects of World War II:</a:t>
            </a:r>
            <a:br>
              <a:rPr lang="en-US" altLang="en-US" sz="30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sym typeface="Consolas" panose="020B0609020204030204" pitchFamily="49" charset="0"/>
              </a:rPr>
            </a:br>
            <a:r>
              <a:rPr lang="en-US" altLang="en-US" sz="24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sym typeface="Consolas" panose="020B0609020204030204" pitchFamily="49" charset="0"/>
              </a:rPr>
              <a:t>During the war</a:t>
            </a:r>
          </a:p>
        </p:txBody>
      </p:sp>
      <p:sp>
        <p:nvSpPr>
          <p:cNvPr id="68" name="Shape 68">
            <a:extLst>
              <a:ext uri="{FF2B5EF4-FFF2-40B4-BE49-F238E27FC236}">
                <a16:creationId xmlns:a16="http://schemas.microsoft.com/office/drawing/2014/main" id="{7500F1F2-A3B9-4F5D-BE1A-69975E62C786}"/>
              </a:ext>
            </a:extLst>
          </p:cNvPr>
          <p:cNvSpPr txBox="1">
            <a:spLocks noGrp="1"/>
          </p:cNvSpPr>
          <p:nvPr>
            <p:ph type="body" idx="1"/>
          </p:nvPr>
        </p:nvSpPr>
        <p:spPr>
          <a:xfrm>
            <a:off x="1487488" y="1539875"/>
            <a:ext cx="6132513" cy="4690708"/>
          </a:xfrm>
        </p:spPr>
        <p:txBody>
          <a:bodyPr>
            <a:spAutoFit/>
          </a:bodyPr>
          <a:lstStyle/>
          <a:p>
            <a:pPr marL="95250" indent="0">
              <a:spcBef>
                <a:spcPts val="600"/>
              </a:spcBef>
              <a:spcAft>
                <a:spcPts val="0"/>
              </a:spcAft>
              <a:buClr>
                <a:schemeClr val="dk1"/>
              </a:buClr>
              <a:buSzPct val="166666"/>
              <a:buNone/>
              <a:defRPr/>
            </a:pPr>
            <a:r>
              <a:rPr lang="en-US" sz="1800" dirty="0">
                <a:solidFill>
                  <a:schemeClr val="dk1"/>
                </a:solidFill>
                <a:latin typeface="Times New Roman"/>
                <a:ea typeface="Times New Roman"/>
                <a:cs typeface="Times New Roman"/>
                <a:sym typeface="Times New Roman"/>
              </a:rPr>
              <a:t>Increase in government regulation and controls over the economy because laissez faire would not aid the controlled and </a:t>
            </a:r>
            <a:r>
              <a:rPr lang="en-US" sz="1800">
                <a:solidFill>
                  <a:schemeClr val="dk1"/>
                </a:solidFill>
                <a:latin typeface="Times New Roman"/>
                <a:ea typeface="Times New Roman"/>
                <a:cs typeface="Times New Roman"/>
                <a:sym typeface="Times New Roman"/>
              </a:rPr>
              <a:t>growing economy.</a:t>
            </a:r>
            <a:endParaRPr lang="en-US" sz="1800" dirty="0">
              <a:solidFill>
                <a:schemeClr val="dk1"/>
              </a:solidFill>
              <a:latin typeface="Times New Roman"/>
              <a:ea typeface="Times New Roman"/>
              <a:cs typeface="Times New Roman"/>
              <a:sym typeface="Times New Roman"/>
            </a:endParaRPr>
          </a:p>
          <a:p>
            <a:pPr marL="457200" indent="-361950">
              <a:spcBef>
                <a:spcPts val="600"/>
              </a:spcBef>
              <a:spcAft>
                <a:spcPts val="0"/>
              </a:spcAft>
              <a:buClr>
                <a:schemeClr val="dk1"/>
              </a:buClr>
              <a:buSzPct val="166666"/>
              <a:buFont typeface="Arial"/>
              <a:buChar char="•"/>
              <a:defRPr/>
            </a:pPr>
            <a:r>
              <a:rPr lang="en" sz="1800" dirty="0">
                <a:solidFill>
                  <a:schemeClr val="dk1"/>
                </a:solidFill>
                <a:latin typeface="Times New Roman"/>
                <a:ea typeface="Times New Roman"/>
                <a:cs typeface="Times New Roman"/>
                <a:sym typeface="Times New Roman"/>
              </a:rPr>
              <a:t>War needs:</a:t>
            </a:r>
          </a:p>
          <a:p>
            <a:pPr marL="838200" lvl="1">
              <a:spcBef>
                <a:spcPts val="480"/>
              </a:spcBef>
              <a:spcAft>
                <a:spcPts val="0"/>
              </a:spcAft>
              <a:buClr>
                <a:schemeClr val="dk1"/>
              </a:buClr>
              <a:buSzPct val="100000"/>
              <a:buFont typeface="Wingdings" pitchFamily="2" charset="2"/>
              <a:buChar char="§"/>
              <a:defRPr/>
            </a:pPr>
            <a:r>
              <a:rPr lang="en" sz="1800" dirty="0">
                <a:solidFill>
                  <a:schemeClr val="dk1"/>
                </a:solidFill>
                <a:latin typeface="Times New Roman"/>
                <a:ea typeface="Times New Roman"/>
                <a:cs typeface="Times New Roman"/>
                <a:sym typeface="Times New Roman"/>
              </a:rPr>
              <a:t>1/3 of industrial output</a:t>
            </a:r>
          </a:p>
          <a:p>
            <a:pPr marL="838200" lvl="1">
              <a:spcBef>
                <a:spcPts val="480"/>
              </a:spcBef>
              <a:spcAft>
                <a:spcPts val="0"/>
              </a:spcAft>
              <a:buClr>
                <a:schemeClr val="dk1"/>
              </a:buClr>
              <a:buSzPct val="100000"/>
              <a:buFont typeface="Wingdings" pitchFamily="2" charset="2"/>
              <a:buChar char="§"/>
              <a:defRPr/>
            </a:pPr>
            <a:r>
              <a:rPr lang="en" sz="1800" dirty="0">
                <a:solidFill>
                  <a:schemeClr val="dk1"/>
                </a:solidFill>
                <a:latin typeface="Times New Roman"/>
                <a:ea typeface="Times New Roman"/>
                <a:cs typeface="Times New Roman"/>
                <a:sym typeface="Times New Roman"/>
              </a:rPr>
              <a:t>America = only nation with increase of consumer goods</a:t>
            </a:r>
          </a:p>
          <a:p>
            <a:pPr marL="838200" lvl="1">
              <a:spcBef>
                <a:spcPts val="480"/>
              </a:spcBef>
              <a:spcAft>
                <a:spcPts val="0"/>
              </a:spcAft>
              <a:buClr>
                <a:schemeClr val="dk1"/>
              </a:buClr>
              <a:buSzPct val="100000"/>
              <a:buFont typeface="Wingdings" pitchFamily="2" charset="2"/>
              <a:buChar char="§"/>
              <a:defRPr/>
            </a:pPr>
            <a:r>
              <a:rPr lang="en" sz="1800" dirty="0">
                <a:solidFill>
                  <a:schemeClr val="dk1"/>
                </a:solidFill>
                <a:latin typeface="Times New Roman"/>
                <a:ea typeface="Times New Roman"/>
                <a:cs typeface="Times New Roman"/>
                <a:sym typeface="Times New Roman"/>
              </a:rPr>
              <a:t>Full employment and fair income distribution</a:t>
            </a:r>
          </a:p>
          <a:p>
            <a:pPr marL="457200" indent="-361950">
              <a:spcBef>
                <a:spcPts val="600"/>
              </a:spcBef>
              <a:spcAft>
                <a:spcPts val="0"/>
              </a:spcAft>
              <a:buClr>
                <a:schemeClr val="dk1"/>
              </a:buClr>
              <a:buSzPct val="166666"/>
              <a:buFont typeface="Arial"/>
              <a:buChar char="•"/>
              <a:defRPr/>
            </a:pPr>
            <a:r>
              <a:rPr lang="en" sz="1800" dirty="0">
                <a:solidFill>
                  <a:schemeClr val="dk1"/>
                </a:solidFill>
                <a:latin typeface="Times New Roman"/>
                <a:ea typeface="Times New Roman"/>
                <a:cs typeface="Times New Roman"/>
                <a:sym typeface="Times New Roman"/>
              </a:rPr>
              <a:t>Roosevelt </a:t>
            </a:r>
          </a:p>
          <a:p>
            <a:pPr marL="95250" indent="0">
              <a:spcBef>
                <a:spcPts val="600"/>
              </a:spcBef>
              <a:spcAft>
                <a:spcPts val="0"/>
              </a:spcAft>
              <a:buClr>
                <a:schemeClr val="dk1"/>
              </a:buClr>
              <a:buSzPct val="166666"/>
              <a:buNone/>
              <a:defRPr/>
            </a:pPr>
            <a:r>
              <a:rPr lang="en-US" sz="1800" dirty="0">
                <a:solidFill>
                  <a:schemeClr val="dk1"/>
                </a:solidFill>
                <a:latin typeface="Times New Roman" pitchFamily="18" charset="0"/>
                <a:ea typeface="Georgia"/>
                <a:cs typeface="Times New Roman" pitchFamily="18" charset="0"/>
                <a:sym typeface="Georgia"/>
              </a:rPr>
              <a:t>	Reconstruction Finance Corporation</a:t>
            </a:r>
          </a:p>
          <a:p>
            <a:pPr lvl="3">
              <a:spcBef>
                <a:spcPts val="360"/>
              </a:spcBef>
              <a:spcAft>
                <a:spcPts val="0"/>
              </a:spcAft>
              <a:buClr>
                <a:schemeClr val="dk1"/>
              </a:buClr>
              <a:buSzPct val="100000"/>
              <a:buFont typeface="Wingdings" pitchFamily="2" charset="2"/>
              <a:buChar char="§"/>
              <a:defRPr/>
            </a:pPr>
            <a:r>
              <a:rPr lang="en-US" dirty="0">
                <a:solidFill>
                  <a:schemeClr val="dk1"/>
                </a:solidFill>
                <a:latin typeface="Times New Roman" pitchFamily="18" charset="0"/>
                <a:ea typeface="Georgia"/>
                <a:cs typeface="Times New Roman" pitchFamily="18" charset="0"/>
                <a:sym typeface="Georgia"/>
              </a:rPr>
              <a:t>advanced money to industry</a:t>
            </a:r>
          </a:p>
          <a:p>
            <a:pPr marL="552450" lvl="1" indent="0">
              <a:spcBef>
                <a:spcPts val="480"/>
              </a:spcBef>
              <a:spcAft>
                <a:spcPts val="0"/>
              </a:spcAft>
              <a:buClr>
                <a:schemeClr val="dk1"/>
              </a:buClr>
              <a:buSzPct val="100000"/>
              <a:buNone/>
              <a:defRPr/>
            </a:pPr>
            <a:r>
              <a:rPr lang="en" sz="1800" dirty="0">
                <a:solidFill>
                  <a:schemeClr val="dk1"/>
                </a:solidFill>
                <a:latin typeface="Times New Roman"/>
                <a:ea typeface="Times New Roman"/>
                <a:cs typeface="Times New Roman"/>
                <a:sym typeface="Times New Roman"/>
              </a:rPr>
              <a:t>	Conversion program</a:t>
            </a:r>
          </a:p>
          <a:p>
            <a:pPr marL="1828800" lvl="3" indent="-361950">
              <a:spcBef>
                <a:spcPts val="360"/>
              </a:spcBef>
              <a:spcAft>
                <a:spcPts val="0"/>
              </a:spcAft>
              <a:buClr>
                <a:schemeClr val="dk1"/>
              </a:buClr>
              <a:buSzPct val="100000"/>
              <a:buFont typeface="Wingdings"/>
              <a:buChar char="§"/>
              <a:defRPr/>
            </a:pPr>
            <a:r>
              <a:rPr lang="en" dirty="0">
                <a:solidFill>
                  <a:schemeClr val="dk1"/>
                </a:solidFill>
                <a:latin typeface="Times New Roman"/>
                <a:ea typeface="Times New Roman"/>
                <a:cs typeface="Times New Roman"/>
                <a:sym typeface="Times New Roman"/>
              </a:rPr>
              <a:t>Lingerie factories -&gt; camouflage netting</a:t>
            </a:r>
          </a:p>
          <a:p>
            <a:pPr marL="1828800" lvl="3" indent="-361950">
              <a:spcBef>
                <a:spcPts val="360"/>
              </a:spcBef>
              <a:spcAft>
                <a:spcPts val="0"/>
              </a:spcAft>
              <a:buClr>
                <a:schemeClr val="dk1"/>
              </a:buClr>
              <a:buSzPct val="100000"/>
              <a:buFont typeface="Wingdings"/>
              <a:buChar char="§"/>
              <a:defRPr/>
            </a:pPr>
            <a:r>
              <a:rPr lang="en" dirty="0">
                <a:solidFill>
                  <a:schemeClr val="dk1"/>
                </a:solidFill>
                <a:latin typeface="Times New Roman"/>
                <a:ea typeface="Times New Roman"/>
                <a:cs typeface="Times New Roman"/>
                <a:sym typeface="Times New Roman"/>
              </a:rPr>
              <a:t>Baby carriages -&gt; hospital food carts</a:t>
            </a:r>
          </a:p>
          <a:p>
            <a:pPr marL="1828800" lvl="3" indent="-361950">
              <a:spcBef>
                <a:spcPts val="360"/>
              </a:spcBef>
              <a:spcAft>
                <a:spcPts val="0"/>
              </a:spcAft>
              <a:buClr>
                <a:schemeClr val="dk1"/>
              </a:buClr>
              <a:buSzPct val="100000"/>
              <a:buFont typeface="Wingdings"/>
              <a:buChar char="§"/>
              <a:defRPr/>
            </a:pPr>
            <a:r>
              <a:rPr lang="en" dirty="0">
                <a:solidFill>
                  <a:schemeClr val="dk1"/>
                </a:solidFill>
                <a:latin typeface="Times New Roman"/>
                <a:ea typeface="Times New Roman"/>
                <a:cs typeface="Times New Roman"/>
                <a:sym typeface="Times New Roman"/>
              </a:rPr>
              <a:t>Vacuum cleaner parts -&gt; gas mask parts</a:t>
            </a:r>
          </a:p>
        </p:txBody>
      </p:sp>
      <p:sp>
        <p:nvSpPr>
          <p:cNvPr id="12292" name="Shape 69">
            <a:extLst>
              <a:ext uri="{FF2B5EF4-FFF2-40B4-BE49-F238E27FC236}">
                <a16:creationId xmlns:a16="http://schemas.microsoft.com/office/drawing/2014/main" id="{200814F4-5101-4353-8D43-CACC02D16FC4}"/>
              </a:ext>
            </a:extLst>
          </p:cNvPr>
          <p:cNvSpPr>
            <a:spLocks noChangeArrowheads="1"/>
          </p:cNvSpPr>
          <p:nvPr/>
        </p:nvSpPr>
        <p:spPr bwMode="auto">
          <a:xfrm>
            <a:off x="7620001" y="1219200"/>
            <a:ext cx="3000375" cy="51816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a:p>
        </p:txBody>
      </p:sp>
    </p:spTree>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FF0000"/>
                </a:solidFill>
              </a:rPr>
              <a:t>CANADA – A BACKGROUND</a:t>
            </a:r>
          </a:p>
        </p:txBody>
      </p:sp>
      <p:sp>
        <p:nvSpPr>
          <p:cNvPr id="3" name="Content Placeholder 2"/>
          <p:cNvSpPr>
            <a:spLocks noGrp="1"/>
          </p:cNvSpPr>
          <p:nvPr>
            <p:ph idx="1"/>
          </p:nvPr>
        </p:nvSpPr>
        <p:spPr>
          <a:xfrm>
            <a:off x="1371600" y="1567543"/>
            <a:ext cx="9601200" cy="5138057"/>
          </a:xfrm>
        </p:spPr>
        <p:txBody>
          <a:bodyPr>
            <a:noAutofit/>
          </a:bodyPr>
          <a:lstStyle/>
          <a:p>
            <a:r>
              <a:rPr lang="en-US" sz="2400" dirty="0">
                <a:latin typeface="Calibri" panose="020F0502020204030204" pitchFamily="34" charset="0"/>
              </a:rPr>
              <a:t>Canadian </a:t>
            </a:r>
            <a:r>
              <a:rPr lang="en-US" sz="2400" dirty="0">
                <a:solidFill>
                  <a:srgbClr val="FF0000"/>
                </a:solidFill>
                <a:latin typeface="Calibri" panose="020F0502020204030204" pitchFamily="34" charset="0"/>
              </a:rPr>
              <a:t>Prime Minister, Mackenzie King </a:t>
            </a:r>
            <a:r>
              <a:rPr lang="en-US" sz="2400" dirty="0">
                <a:latin typeface="Calibri" panose="020F0502020204030204" pitchFamily="34" charset="0"/>
              </a:rPr>
              <a:t>had established close relations with US President F. D. Roosevelt even before the outbreak of WWII.</a:t>
            </a:r>
          </a:p>
          <a:p>
            <a:r>
              <a:rPr lang="en-US" sz="2400" dirty="0">
                <a:latin typeface="Calibri" panose="020F0502020204030204" pitchFamily="34" charset="0"/>
              </a:rPr>
              <a:t>Intercontinental cooperation was initially promoted in light of the Great Depression that led to the promotion.</a:t>
            </a:r>
          </a:p>
          <a:p>
            <a:r>
              <a:rPr lang="en-US" sz="2400" dirty="0">
                <a:latin typeface="Calibri" panose="020F0502020204030204" pitchFamily="34" charset="0"/>
              </a:rPr>
              <a:t>Mutual defence agreements strove to deter Axis aggression against Canada.</a:t>
            </a:r>
          </a:p>
          <a:p>
            <a:r>
              <a:rPr lang="en-US" sz="2400" dirty="0">
                <a:latin typeface="Calibri" panose="020F0502020204030204" pitchFamily="34" charset="0"/>
              </a:rPr>
              <a:t>Canada’s membership of the British Commonwealth  made American politicians weary of integrating her into the Pan-American Union, but it also made her an ideal intermediary between the USA and Britain.</a:t>
            </a:r>
          </a:p>
          <a:p>
            <a:r>
              <a:rPr lang="en-US" sz="2400" dirty="0">
                <a:latin typeface="Calibri" panose="020F0502020204030204" pitchFamily="34" charset="0"/>
              </a:rPr>
              <a:t>Canada was involved in the </a:t>
            </a:r>
            <a:r>
              <a:rPr lang="en-US" sz="2400" b="1" dirty="0">
                <a:solidFill>
                  <a:srgbClr val="FF0000"/>
                </a:solidFill>
                <a:latin typeface="Calibri" panose="020F0502020204030204" pitchFamily="34" charset="0"/>
              </a:rPr>
              <a:t>Quadrant Conference in 1943 – in which Roosevelt and Churchill discussed plans for D-Day,</a:t>
            </a:r>
            <a:r>
              <a:rPr lang="en-US" sz="2400" dirty="0">
                <a:latin typeface="Calibri" panose="020F0502020204030204" pitchFamily="34" charset="0"/>
              </a:rPr>
              <a:t> and developing the atomb bomb with Canadian assistance. This conference was organised by Prime Minister King.</a:t>
            </a:r>
          </a:p>
          <a:p>
            <a:endParaRPr lang="en-US" sz="2400" dirty="0">
              <a:latin typeface="Calibri" panose="020F0502020204030204" pitchFamily="34" charset="0"/>
            </a:endParaRPr>
          </a:p>
          <a:p>
            <a:r>
              <a:rPr lang="en-US" sz="2400" dirty="0">
                <a:latin typeface="Calibri" panose="020F0502020204030204" pitchFamily="34" charset="0"/>
              </a:rPr>
              <a:t>Canada had little influence over the war itself, but King’s assistance of Roosevelt and Churchill gave Canada an important position of strength after the war.</a:t>
            </a:r>
          </a:p>
        </p:txBody>
      </p:sp>
    </p:spTree>
    <p:extLst>
      <p:ext uri="{BB962C8B-B14F-4D97-AF65-F5344CB8AC3E}">
        <p14:creationId xmlns:p14="http://schemas.microsoft.com/office/powerpoint/2010/main" val="14343221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hape 74">
            <a:extLst>
              <a:ext uri="{FF2B5EF4-FFF2-40B4-BE49-F238E27FC236}">
                <a16:creationId xmlns:a16="http://schemas.microsoft.com/office/drawing/2014/main" id="{C960CDDD-1DEF-406E-951D-7CC450EEABAE}"/>
              </a:ext>
            </a:extLst>
          </p:cNvPr>
          <p:cNvSpPr txBox="1">
            <a:spLocks noGrp="1"/>
          </p:cNvSpPr>
          <p:nvPr>
            <p:ph type="title"/>
          </p:nvPr>
        </p:nvSpPr>
        <p:spPr>
          <a:xfrm>
            <a:off x="1905000" y="158750"/>
            <a:ext cx="8229600" cy="1160574"/>
          </a:xfrm>
        </p:spPr>
        <p:txBody>
          <a:bodyPr>
            <a:spAutoFit/>
          </a:bodyPr>
          <a:lstStyle/>
          <a:p>
            <a:pPr indent="304800" algn="ctr">
              <a:spcBef>
                <a:spcPct val="0"/>
              </a:spcBef>
              <a:buClr>
                <a:srgbClr val="FFFFFF"/>
              </a:buClr>
              <a:buSzTx/>
            </a:pPr>
            <a:r>
              <a:rPr lang="en-US" altLang="en-US" sz="30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sym typeface="Consolas" panose="020B0609020204030204" pitchFamily="49" charset="0"/>
              </a:rPr>
              <a:t>Economic Effects of World War II:</a:t>
            </a:r>
            <a:br>
              <a:rPr lang="en-US" altLang="en-US" sz="30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sym typeface="Consolas" panose="020B0609020204030204" pitchFamily="49" charset="0"/>
              </a:rPr>
            </a:br>
            <a:r>
              <a:rPr lang="en-US" altLang="en-US" sz="24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sym typeface="Consolas" panose="020B0609020204030204" pitchFamily="49" charset="0"/>
              </a:rPr>
              <a:t>During the war</a:t>
            </a:r>
            <a:br>
              <a:rPr lang="en-US" altLang="en-US" sz="24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sym typeface="Consolas" panose="020B0609020204030204" pitchFamily="49" charset="0"/>
              </a:rPr>
            </a:br>
            <a:endParaRPr lang="en-US" altLang="en-US" sz="2400" dirty="0">
              <a:solidFill>
                <a:schemeClr val="tx1"/>
              </a:solidFill>
              <a:latin typeface="Consolas" panose="020B0609020204030204" pitchFamily="49" charset="0"/>
              <a:ea typeface="Consolas" panose="020B0609020204030204" pitchFamily="49" charset="0"/>
              <a:cs typeface="Times New Roman" panose="02020603050405020304" pitchFamily="18" charset="0"/>
              <a:sym typeface="Consolas" panose="020B0609020204030204" pitchFamily="49" charset="0"/>
            </a:endParaRPr>
          </a:p>
        </p:txBody>
      </p:sp>
      <p:sp>
        <p:nvSpPr>
          <p:cNvPr id="13315" name="Shape 75">
            <a:extLst>
              <a:ext uri="{FF2B5EF4-FFF2-40B4-BE49-F238E27FC236}">
                <a16:creationId xmlns:a16="http://schemas.microsoft.com/office/drawing/2014/main" id="{EA8A5DF2-DC19-4260-B932-B455D2E9AF23}"/>
              </a:ext>
            </a:extLst>
          </p:cNvPr>
          <p:cNvSpPr txBox="1">
            <a:spLocks noGrp="1"/>
          </p:cNvSpPr>
          <p:nvPr>
            <p:ph type="body" idx="1"/>
          </p:nvPr>
        </p:nvSpPr>
        <p:spPr>
          <a:xfrm>
            <a:off x="1828800" y="1447800"/>
            <a:ext cx="8839200" cy="4109202"/>
          </a:xfrm>
        </p:spPr>
        <p:txBody>
          <a:bodyPr>
            <a:spAutoFit/>
          </a:bodyPr>
          <a:lstStyle/>
          <a:p>
            <a:pPr marL="323850" indent="-285750">
              <a:spcBef>
                <a:spcPts val="600"/>
              </a:spcBef>
              <a:buClr>
                <a:srgbClr val="000000"/>
              </a:buClr>
              <a:buSzPct val="120000"/>
              <a:buFontTx/>
              <a:buChar char="•"/>
            </a:pPr>
            <a:r>
              <a:rPr lang="en-US" altLang="en-US" sz="1700" dirty="0">
                <a:latin typeface="Georgia" panose="02040502050405020303" pitchFamily="18" charset="0"/>
                <a:cs typeface="Arial" panose="020B0604020202020204" pitchFamily="34" charset="0"/>
                <a:sym typeface="Georgia" panose="02040502050405020303" pitchFamily="18" charset="0"/>
              </a:rPr>
              <a:t>Government agencies </a:t>
            </a:r>
          </a:p>
          <a:p>
            <a:pPr marL="609600" lvl="1" indent="-171450">
              <a:spcBef>
                <a:spcPts val="475"/>
              </a:spcBef>
              <a:buClr>
                <a:srgbClr val="000000"/>
              </a:buClr>
              <a:buFont typeface="Wingdings" panose="05000000000000000000" pitchFamily="2" charset="2"/>
              <a:buChar char="§"/>
            </a:pPr>
            <a:r>
              <a:rPr lang="en-US" altLang="en-US" sz="1700" dirty="0">
                <a:latin typeface="Times New Roman" panose="02020603050405020304" pitchFamily="18" charset="0"/>
                <a:ea typeface="Georgia" panose="02040502050405020303" pitchFamily="18" charset="0"/>
                <a:cs typeface="Times New Roman" panose="02020603050405020304" pitchFamily="18" charset="0"/>
                <a:sym typeface="Georgia" panose="02040502050405020303" pitchFamily="18" charset="0"/>
              </a:rPr>
              <a:t>oversaw wartime production</a:t>
            </a:r>
          </a:p>
          <a:p>
            <a:pPr marL="609600" lvl="1" indent="-171450">
              <a:spcBef>
                <a:spcPts val="475"/>
              </a:spcBef>
              <a:buClr>
                <a:srgbClr val="000000"/>
              </a:buClr>
              <a:buFont typeface="Wingdings" panose="05000000000000000000" pitchFamily="2" charset="2"/>
              <a:buChar char="§"/>
            </a:pPr>
            <a:r>
              <a:rPr lang="en-US" altLang="en-US" sz="1700" dirty="0">
                <a:latin typeface="Times New Roman" panose="02020603050405020304" pitchFamily="18" charset="0"/>
                <a:ea typeface="Georgia" panose="02040502050405020303" pitchFamily="18" charset="0"/>
                <a:cs typeface="Times New Roman" panose="02020603050405020304" pitchFamily="18" charset="0"/>
                <a:sym typeface="Georgia" panose="02040502050405020303" pitchFamily="18" charset="0"/>
              </a:rPr>
              <a:t>controlled prices as a safeguard against inflation</a:t>
            </a:r>
          </a:p>
          <a:p>
            <a:pPr marL="609600" lvl="1" indent="-171450">
              <a:spcBef>
                <a:spcPts val="475"/>
              </a:spcBef>
              <a:buClr>
                <a:srgbClr val="000000"/>
              </a:buClr>
              <a:buFont typeface="Wingdings" panose="05000000000000000000" pitchFamily="2" charset="2"/>
              <a:buChar char="§"/>
            </a:pPr>
            <a:r>
              <a:rPr lang="en-US" altLang="en-US" sz="1700" dirty="0">
                <a:latin typeface="Times New Roman" panose="02020603050405020304" pitchFamily="18" charset="0"/>
                <a:ea typeface="Georgia" panose="02040502050405020303" pitchFamily="18" charset="0"/>
                <a:cs typeface="Times New Roman" panose="02020603050405020304" pitchFamily="18" charset="0"/>
                <a:sym typeface="Georgia" panose="02040502050405020303" pitchFamily="18" charset="0"/>
              </a:rPr>
              <a:t>focused production on war goods rather than typical consumer items</a:t>
            </a:r>
          </a:p>
          <a:p>
            <a:pPr marL="323850" indent="-285750">
              <a:spcBef>
                <a:spcPts val="600"/>
              </a:spcBef>
              <a:buClr>
                <a:srgbClr val="000000"/>
              </a:buClr>
              <a:buSzPct val="120000"/>
              <a:buFontTx/>
              <a:buChar char="•"/>
            </a:pPr>
            <a:r>
              <a:rPr lang="en-US" altLang="en-US" sz="1700" dirty="0">
                <a:latin typeface="Times New Roman" panose="02020603050405020304" pitchFamily="18" charset="0"/>
                <a:ea typeface="Georgia" panose="02040502050405020303" pitchFamily="18" charset="0"/>
                <a:cs typeface="Times New Roman" panose="02020603050405020304" pitchFamily="18" charset="0"/>
                <a:sym typeface="Georgia" panose="02040502050405020303" pitchFamily="18" charset="0"/>
              </a:rPr>
              <a:t>War bonds sales also aided government revenues</a:t>
            </a:r>
          </a:p>
          <a:p>
            <a:pPr marL="323850" indent="-285750">
              <a:spcBef>
                <a:spcPts val="600"/>
              </a:spcBef>
              <a:buClr>
                <a:srgbClr val="000000"/>
              </a:buClr>
              <a:buSzPct val="120000"/>
              <a:buFontTx/>
              <a:buChar char="•"/>
            </a:pPr>
            <a:r>
              <a:rPr lang="en-US" altLang="en-US" sz="1700" dirty="0">
                <a:latin typeface="Times New Roman" panose="02020603050405020304" pitchFamily="18" charset="0"/>
                <a:ea typeface="Georgia" panose="02040502050405020303" pitchFamily="18" charset="0"/>
                <a:cs typeface="Times New Roman" panose="02020603050405020304" pitchFamily="18" charset="0"/>
                <a:sym typeface="Georgia" panose="02040502050405020303" pitchFamily="18" charset="0"/>
              </a:rPr>
              <a:t>First general income tax was collected during WWII</a:t>
            </a:r>
          </a:p>
          <a:p>
            <a:pPr marL="323850" indent="-285750">
              <a:spcBef>
                <a:spcPts val="600"/>
              </a:spcBef>
              <a:buClr>
                <a:srgbClr val="000000"/>
              </a:buClr>
              <a:buSzPct val="120000"/>
              <a:buFontTx/>
              <a:buChar char="•"/>
            </a:pPr>
            <a:r>
              <a:rPr lang="en-US" altLang="en-US" sz="1700" dirty="0">
                <a:latin typeface="Times New Roman" panose="02020603050405020304" pitchFamily="18" charset="0"/>
                <a:ea typeface="Georgia" panose="02040502050405020303" pitchFamily="18" charset="0"/>
                <a:cs typeface="Times New Roman" panose="02020603050405020304" pitchFamily="18" charset="0"/>
                <a:sym typeface="Georgia" panose="02040502050405020303" pitchFamily="18" charset="0"/>
              </a:rPr>
              <a:t>Cost of the war</a:t>
            </a:r>
          </a:p>
          <a:p>
            <a:pPr marL="609600" lvl="1" indent="-171450">
              <a:spcBef>
                <a:spcPts val="475"/>
              </a:spcBef>
              <a:buClr>
                <a:srgbClr val="000000"/>
              </a:buClr>
              <a:buSzPct val="120000"/>
              <a:buFont typeface="Wingdings" panose="05000000000000000000" pitchFamily="2" charset="2"/>
              <a:buChar char="§"/>
            </a:pPr>
            <a:r>
              <a:rPr lang="en-US" altLang="en-US" sz="1700" dirty="0">
                <a:latin typeface="Times New Roman" panose="02020603050405020304" pitchFamily="18" charset="0"/>
                <a:ea typeface="Georgia" panose="02040502050405020303" pitchFamily="18" charset="0"/>
                <a:cs typeface="Times New Roman" panose="02020603050405020304" pitchFamily="18" charset="0"/>
                <a:sym typeface="Georgia" panose="02040502050405020303" pitchFamily="18" charset="0"/>
              </a:rPr>
              <a:t>Direct cost of war = $4 trillion</a:t>
            </a:r>
          </a:p>
          <a:p>
            <a:pPr marL="609600" lvl="1" indent="-171450">
              <a:spcBef>
                <a:spcPts val="475"/>
              </a:spcBef>
              <a:buClr>
                <a:srgbClr val="000000"/>
              </a:buClr>
              <a:buSzPct val="120000"/>
              <a:buFont typeface="Wingdings" panose="05000000000000000000" pitchFamily="2" charset="2"/>
              <a:buChar char="§"/>
            </a:pPr>
            <a:r>
              <a:rPr lang="en-US" altLang="en-US" sz="1700" dirty="0">
                <a:latin typeface="Times New Roman" panose="02020603050405020304" pitchFamily="18" charset="0"/>
                <a:ea typeface="Georgia" panose="02040502050405020303" pitchFamily="18" charset="0"/>
                <a:cs typeface="Times New Roman" panose="02020603050405020304" pitchFamily="18" charset="0"/>
                <a:sym typeface="Georgia" panose="02040502050405020303" pitchFamily="18" charset="0"/>
              </a:rPr>
              <a:t>Virtually all taxes were raised</a:t>
            </a:r>
          </a:p>
          <a:p>
            <a:pPr marL="609600" lvl="1" indent="-171450">
              <a:spcBef>
                <a:spcPts val="475"/>
              </a:spcBef>
              <a:buClr>
                <a:srgbClr val="000000"/>
              </a:buClr>
              <a:buSzPct val="120000"/>
              <a:buFont typeface="Wingdings" panose="05000000000000000000" pitchFamily="2" charset="2"/>
              <a:buChar char="§"/>
            </a:pPr>
            <a:r>
              <a:rPr lang="en-US" altLang="en-US" sz="1700" dirty="0">
                <a:latin typeface="Times New Roman" panose="02020603050405020304" pitchFamily="18" charset="0"/>
                <a:ea typeface="Georgia" panose="02040502050405020303" pitchFamily="18" charset="0"/>
                <a:cs typeface="Times New Roman" panose="02020603050405020304" pitchFamily="18" charset="0"/>
                <a:sym typeface="Georgia" panose="02040502050405020303" pitchFamily="18" charset="0"/>
              </a:rPr>
              <a:t>5 million people added to tax rolls</a:t>
            </a:r>
          </a:p>
          <a:p>
            <a:pPr marL="323850" indent="-285750">
              <a:spcBef>
                <a:spcPts val="600"/>
              </a:spcBef>
              <a:buClr>
                <a:srgbClr val="000000"/>
              </a:buClr>
              <a:buSzPct val="120000"/>
              <a:buFontTx/>
              <a:buChar char="•"/>
            </a:pPr>
            <a:endParaRPr lang="en-US" altLang="en-US" sz="1700" dirty="0">
              <a:latin typeface="Times New Roman" panose="02020603050405020304" pitchFamily="18" charset="0"/>
              <a:ea typeface="Georgia" panose="02040502050405020303" pitchFamily="18" charset="0"/>
              <a:cs typeface="Times New Roman" panose="02020603050405020304" pitchFamily="18" charset="0"/>
              <a:sym typeface="Georgia" panose="02040502050405020303" pitchFamily="18" charset="0"/>
            </a:endParaRPr>
          </a:p>
          <a:p>
            <a:pPr marL="323850" indent="-285750">
              <a:spcBef>
                <a:spcPts val="600"/>
              </a:spcBef>
              <a:buClr>
                <a:srgbClr val="000000"/>
              </a:buClr>
              <a:buSzPct val="120000"/>
              <a:buFontTx/>
              <a:buChar char="•"/>
            </a:pPr>
            <a:endParaRPr lang="en-US" altLang="en-US" sz="1800" dirty="0">
              <a:latin typeface="Times New Roman" panose="02020603050405020304" pitchFamily="18" charset="0"/>
              <a:ea typeface="Georgia" panose="02040502050405020303" pitchFamily="18" charset="0"/>
              <a:cs typeface="Times New Roman" panose="02020603050405020304" pitchFamily="18" charset="0"/>
              <a:sym typeface="Georgia" panose="02040502050405020303" pitchFamily="18" charset="0"/>
            </a:endParaRPr>
          </a:p>
        </p:txBody>
      </p:sp>
      <p:pic>
        <p:nvPicPr>
          <p:cNvPr id="13316" name="Picture 2">
            <a:extLst>
              <a:ext uri="{FF2B5EF4-FFF2-40B4-BE49-F238E27FC236}">
                <a16:creationId xmlns:a16="http://schemas.microsoft.com/office/drawing/2014/main" id="{00E29073-BB55-4A5C-8102-81AA38B0E4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9" t="832" r="2562" b="22118"/>
          <a:stretch>
            <a:fillRect/>
          </a:stretch>
        </p:blipFill>
        <p:spPr bwMode="auto">
          <a:xfrm>
            <a:off x="1981201" y="4783139"/>
            <a:ext cx="8145463"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hape 81">
            <a:extLst>
              <a:ext uri="{FF2B5EF4-FFF2-40B4-BE49-F238E27FC236}">
                <a16:creationId xmlns:a16="http://schemas.microsoft.com/office/drawing/2014/main" id="{A43B97D3-763A-40A3-8F6B-9F30F7877407}"/>
              </a:ext>
            </a:extLst>
          </p:cNvPr>
          <p:cNvSpPr txBox="1">
            <a:spLocks noGrp="1"/>
          </p:cNvSpPr>
          <p:nvPr>
            <p:ph type="title" idx="4294967295"/>
          </p:nvPr>
        </p:nvSpPr>
        <p:spPr>
          <a:xfrm>
            <a:off x="1981200" y="342900"/>
            <a:ext cx="8229600" cy="831894"/>
          </a:xfrm>
        </p:spPr>
        <p:txBody>
          <a:bodyPr>
            <a:spAutoFit/>
          </a:bodyPr>
          <a:lstStyle/>
          <a:p>
            <a:pPr indent="304800" algn="ctr">
              <a:buClr>
                <a:srgbClr val="FFFFFF"/>
              </a:buClr>
            </a:pPr>
            <a:r>
              <a:rPr lang="en-US" altLang="en-US" sz="3000" dirty="0">
                <a:solidFill>
                  <a:schemeClr val="tx1"/>
                </a:solidFill>
                <a:latin typeface="Times New Roman" panose="02020603050405020304" pitchFamily="18" charset="0"/>
                <a:ea typeface="Georgia" panose="02040502050405020303" pitchFamily="18" charset="0"/>
                <a:cs typeface="Consolas" panose="020B0609020204030204" pitchFamily="49" charset="0"/>
                <a:sym typeface="Consolas" panose="020B0609020204030204" pitchFamily="49" charset="0"/>
              </a:rPr>
              <a:t>Economic Effects of World War II:</a:t>
            </a:r>
            <a:br>
              <a:rPr lang="en-US" altLang="en-US" sz="3000" dirty="0">
                <a:solidFill>
                  <a:schemeClr val="tx1"/>
                </a:solidFill>
                <a:latin typeface="Times New Roman" panose="02020603050405020304" pitchFamily="18" charset="0"/>
                <a:ea typeface="Georgia" panose="02040502050405020303" pitchFamily="18" charset="0"/>
                <a:cs typeface="Consolas" panose="020B0609020204030204" pitchFamily="49" charset="0"/>
                <a:sym typeface="Consolas" panose="020B0609020204030204" pitchFamily="49" charset="0"/>
              </a:rPr>
            </a:br>
            <a:r>
              <a:rPr lang="en-US" altLang="en-US" sz="2400" dirty="0">
                <a:solidFill>
                  <a:schemeClr val="tx1"/>
                </a:solidFill>
                <a:latin typeface="Times New Roman" panose="02020603050405020304" pitchFamily="18" charset="0"/>
                <a:ea typeface="Georgia" panose="02040502050405020303" pitchFamily="18" charset="0"/>
                <a:cs typeface="Consolas" panose="020B0609020204030204" pitchFamily="49" charset="0"/>
                <a:sym typeface="Consolas" panose="020B0609020204030204" pitchFamily="49" charset="0"/>
              </a:rPr>
              <a:t>Post war</a:t>
            </a:r>
          </a:p>
        </p:txBody>
      </p:sp>
      <p:sp>
        <p:nvSpPr>
          <p:cNvPr id="14339" name="Shape 83">
            <a:extLst>
              <a:ext uri="{FF2B5EF4-FFF2-40B4-BE49-F238E27FC236}">
                <a16:creationId xmlns:a16="http://schemas.microsoft.com/office/drawing/2014/main" id="{8293D456-900B-4BDD-9A07-3FD0037E3E6F}"/>
              </a:ext>
            </a:extLst>
          </p:cNvPr>
          <p:cNvSpPr txBox="1">
            <a:spLocks noGrp="1"/>
          </p:cNvSpPr>
          <p:nvPr>
            <p:ph type="body" idx="4294967295"/>
          </p:nvPr>
        </p:nvSpPr>
        <p:spPr>
          <a:xfrm>
            <a:off x="1905000" y="1828801"/>
            <a:ext cx="8382000" cy="4149725"/>
          </a:xfrm>
        </p:spPr>
        <p:txBody>
          <a:bodyPr>
            <a:spAutoFit/>
          </a:bodyPr>
          <a:lstStyle/>
          <a:p>
            <a:pPr marL="457200" indent="-419100">
              <a:spcBef>
                <a:spcPts val="600"/>
              </a:spcBef>
              <a:buClr>
                <a:srgbClr val="000000"/>
              </a:buClr>
              <a:buSzPct val="140000"/>
            </a:pPr>
            <a:r>
              <a:rPr lang="en-US" altLang="en-US" sz="1800" dirty="0">
                <a:latin typeface="Times New Roman" panose="02020603050405020304" pitchFamily="18" charset="0"/>
                <a:cs typeface="Times New Roman" panose="02020603050405020304" pitchFamily="18" charset="0"/>
                <a:sym typeface="Georgia" panose="02040502050405020303" pitchFamily="18" charset="0"/>
              </a:rPr>
              <a:t>Economically strengthened by wartime industrial expansion </a:t>
            </a:r>
          </a:p>
          <a:p>
            <a:pPr marL="457200" indent="-419100">
              <a:spcBef>
                <a:spcPts val="600"/>
              </a:spcBef>
              <a:buClr>
                <a:srgbClr val="000000"/>
              </a:buClr>
              <a:buSzPct val="140000"/>
              <a:buFontTx/>
              <a:buChar char="•"/>
            </a:pPr>
            <a:r>
              <a:rPr lang="en-US" altLang="en-US" sz="1800" dirty="0">
                <a:latin typeface="Times New Roman" panose="02020603050405020304" pitchFamily="18" charset="0"/>
                <a:cs typeface="Times New Roman" panose="02020603050405020304" pitchFamily="18" charset="0"/>
                <a:sym typeface="Georgia" panose="02040502050405020303" pitchFamily="18" charset="0"/>
              </a:rPr>
              <a:t>War created the conditions for productive postwar collaboration between the federal government, private enterprise, and organized labor </a:t>
            </a:r>
          </a:p>
          <a:p>
            <a:pPr marL="457200" indent="-419100">
              <a:spcBef>
                <a:spcPts val="600"/>
              </a:spcBef>
              <a:buClr>
                <a:srgbClr val="000000"/>
              </a:buClr>
              <a:buSzPct val="140000"/>
              <a:buFontTx/>
              <a:buChar char="•"/>
            </a:pPr>
            <a:r>
              <a:rPr lang="en-US" altLang="en-US" sz="1800" dirty="0">
                <a:latin typeface="Times New Roman" panose="02020603050405020304" pitchFamily="18" charset="0"/>
                <a:cs typeface="Times New Roman" panose="02020603050405020304" pitchFamily="18" charset="0"/>
                <a:sym typeface="Georgia" panose="02040502050405020303" pitchFamily="18" charset="0"/>
              </a:rPr>
              <a:t>Local boosters opened South up for industry</a:t>
            </a:r>
          </a:p>
          <a:p>
            <a:pPr marL="914400" lvl="1" indent="-381000">
              <a:spcBef>
                <a:spcPts val="475"/>
              </a:spcBef>
              <a:buClr>
                <a:srgbClr val="000000"/>
              </a:buClr>
              <a:buSzPct val="133000"/>
              <a:buFont typeface="Courier New" panose="02070309020205020404" pitchFamily="49" charset="0"/>
              <a:buChar char="o"/>
            </a:pPr>
            <a:r>
              <a:rPr lang="en-US" altLang="en-US" sz="1800" dirty="0">
                <a:latin typeface="Times New Roman" panose="02020603050405020304" pitchFamily="18" charset="0"/>
                <a:cs typeface="Times New Roman" panose="02020603050405020304" pitchFamily="18" charset="0"/>
                <a:sym typeface="Georgia" panose="02040502050405020303" pitchFamily="18" charset="0"/>
              </a:rPr>
              <a:t>Wages for workers grew most rapidly in South</a:t>
            </a:r>
          </a:p>
          <a:p>
            <a:pPr marL="457200" indent="-419100">
              <a:spcBef>
                <a:spcPts val="600"/>
              </a:spcBef>
              <a:buClr>
                <a:srgbClr val="000000"/>
              </a:buClr>
              <a:buSzPct val="140000"/>
              <a:buFontTx/>
              <a:buChar char="•"/>
            </a:pPr>
            <a:r>
              <a:rPr lang="en-US" altLang="en-US" sz="1800" dirty="0">
                <a:latin typeface="Times New Roman" panose="02020603050405020304" pitchFamily="18" charset="0"/>
                <a:cs typeface="Times New Roman" panose="02020603050405020304" pitchFamily="18" charset="0"/>
                <a:sym typeface="Georgia" panose="02040502050405020303" pitchFamily="18" charset="0"/>
              </a:rPr>
              <a:t>Modern industrial economy built over old agriculture-based society</a:t>
            </a:r>
          </a:p>
          <a:p>
            <a:pPr marL="914400" lvl="1" indent="-381000">
              <a:spcBef>
                <a:spcPts val="475"/>
              </a:spcBef>
              <a:buClr>
                <a:srgbClr val="000000"/>
              </a:buClr>
              <a:buSzPct val="133000"/>
              <a:buFont typeface="Courier New" panose="02070309020205020404" pitchFamily="49" charset="0"/>
              <a:buChar char="o"/>
            </a:pPr>
            <a:r>
              <a:rPr lang="en-US" altLang="en-US" sz="1800" dirty="0">
                <a:latin typeface="Times New Roman" panose="02020603050405020304" pitchFamily="18" charset="0"/>
                <a:cs typeface="Times New Roman" panose="02020603050405020304" pitchFamily="18" charset="0"/>
                <a:sym typeface="Georgia" panose="02040502050405020303" pitchFamily="18" charset="0"/>
              </a:rPr>
              <a:t>Transformation of southern economy</a:t>
            </a:r>
          </a:p>
          <a:p>
            <a:pPr marL="1371600" lvl="2" indent="-381000">
              <a:spcBef>
                <a:spcPts val="475"/>
              </a:spcBef>
              <a:buClr>
                <a:srgbClr val="000000"/>
              </a:buClr>
              <a:buSzPct val="133000"/>
              <a:buFont typeface="Wingdings" panose="05000000000000000000" pitchFamily="2" charset="2"/>
              <a:buChar char="§"/>
            </a:pPr>
            <a:r>
              <a:rPr lang="en-US" altLang="en-US" dirty="0">
                <a:latin typeface="Times New Roman" panose="02020603050405020304" pitchFamily="18" charset="0"/>
                <a:cs typeface="Times New Roman" panose="02020603050405020304" pitchFamily="18" charset="0"/>
                <a:sym typeface="Georgia" panose="02040502050405020303" pitchFamily="18" charset="0"/>
              </a:rPr>
              <a:t>Development of Sun Belt</a:t>
            </a:r>
          </a:p>
          <a:p>
            <a:pPr marL="1371600" lvl="2" indent="-381000">
              <a:spcBef>
                <a:spcPts val="475"/>
              </a:spcBef>
              <a:buClr>
                <a:srgbClr val="000000"/>
              </a:buClr>
              <a:buSzPct val="133000"/>
              <a:buFont typeface="Wingdings" panose="05000000000000000000" pitchFamily="2" charset="2"/>
              <a:buChar char="§"/>
            </a:pPr>
            <a:r>
              <a:rPr lang="en-US" altLang="en-US" dirty="0">
                <a:latin typeface="Times New Roman" panose="02020603050405020304" pitchFamily="18" charset="0"/>
                <a:cs typeface="Times New Roman" panose="02020603050405020304" pitchFamily="18" charset="0"/>
                <a:sym typeface="Georgia" panose="02040502050405020303" pitchFamily="18" charset="0"/>
              </a:rPr>
              <a:t>Rise to metropolitan areas</a:t>
            </a:r>
          </a:p>
          <a:p>
            <a:pPr marL="1828800" lvl="3" indent="-342900">
              <a:spcBef>
                <a:spcPts val="363"/>
              </a:spcBef>
              <a:buClr>
                <a:srgbClr val="000000"/>
              </a:buClr>
              <a:buFont typeface="Arial" panose="020B0604020202020204" pitchFamily="34" charset="0"/>
              <a:buChar char="•"/>
            </a:pPr>
            <a:r>
              <a:rPr lang="en-US" altLang="en-US" dirty="0">
                <a:latin typeface="Times New Roman" panose="02020603050405020304" pitchFamily="18" charset="0"/>
                <a:cs typeface="Times New Roman" panose="02020603050405020304" pitchFamily="18" charset="0"/>
                <a:sym typeface="Georgia" panose="02040502050405020303" pitchFamily="18" charset="0"/>
              </a:rPr>
              <a:t>Atlanta, Dallas, Houston</a:t>
            </a:r>
          </a:p>
          <a:p>
            <a:pPr marL="457200" indent="-419100">
              <a:spcBef>
                <a:spcPts val="363"/>
              </a:spcBef>
              <a:buClr>
                <a:srgbClr val="000000"/>
              </a:buClr>
              <a:buFontTx/>
              <a:buChar char="•"/>
            </a:pPr>
            <a:r>
              <a:rPr lang="en-US" altLang="en-US" sz="1800" dirty="0">
                <a:latin typeface="Times New Roman" panose="02020603050405020304" pitchFamily="18" charset="0"/>
                <a:cs typeface="Times New Roman" panose="02020603050405020304" pitchFamily="18" charset="0"/>
                <a:sym typeface="Georgia" panose="02040502050405020303" pitchFamily="18" charset="0"/>
              </a:rPr>
              <a:t>Mortgage also became more affordable</a:t>
            </a:r>
          </a:p>
          <a:p>
            <a:pPr marL="457200" indent="-419100">
              <a:spcBef>
                <a:spcPts val="363"/>
              </a:spcBef>
              <a:buClr>
                <a:srgbClr val="000000"/>
              </a:buClr>
              <a:buFontTx/>
              <a:buChar char="•"/>
            </a:pPr>
            <a:endParaRPr lang="en-US" altLang="en-US" sz="1800" dirty="0">
              <a:latin typeface="Georgia" panose="02040502050405020303" pitchFamily="18" charset="0"/>
              <a:cs typeface="Arial" panose="020B0604020202020204" pitchFamily="34" charset="0"/>
              <a:sym typeface="Georgia" panose="02040502050405020303" pitchFamily="18" charset="0"/>
            </a:endParaRPr>
          </a:p>
        </p:txBody>
      </p:sp>
      <p:pic>
        <p:nvPicPr>
          <p:cNvPr id="14340" name="Picture 8" descr="C:\Program Files\Microsoft Office\MEDIA\CAGCAT10\j0222015.wmf">
            <a:extLst>
              <a:ext uri="{FF2B5EF4-FFF2-40B4-BE49-F238E27FC236}">
                <a16:creationId xmlns:a16="http://schemas.microsoft.com/office/drawing/2014/main" id="{B7523CCB-E4A0-45B3-BB79-AA140E06E1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4191001"/>
            <a:ext cx="1779588" cy="178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descr="091911krugman3-blog480.jpg">
            <a:extLst>
              <a:ext uri="{FF2B5EF4-FFF2-40B4-BE49-F238E27FC236}">
                <a16:creationId xmlns:a16="http://schemas.microsoft.com/office/drawing/2014/main" id="{F3CADDC1-31AB-482D-B486-ADAF4BE2ECF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609600"/>
            <a:ext cx="6096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 Placeholder 4">
            <a:extLst>
              <a:ext uri="{FF2B5EF4-FFF2-40B4-BE49-F238E27FC236}">
                <a16:creationId xmlns:a16="http://schemas.microsoft.com/office/drawing/2014/main" id="{D774C706-E198-4CDF-9449-D9496831E751}"/>
              </a:ext>
            </a:extLst>
          </p:cNvPr>
          <p:cNvSpPr txBox="1">
            <a:spLocks noGrp="1"/>
          </p:cNvSpPr>
          <p:nvPr>
            <p:ph type="body" idx="1"/>
          </p:nvPr>
        </p:nvSpPr>
        <p:spPr>
          <a:xfrm>
            <a:off x="1981200" y="5895975"/>
            <a:ext cx="8229600" cy="673100"/>
          </a:xfrm>
        </p:spPr>
        <p:txBody>
          <a:bodyPr/>
          <a:lstStyle/>
          <a:p>
            <a:pPr>
              <a:spcBef>
                <a:spcPct val="0"/>
              </a:spcBef>
              <a:spcAft>
                <a:spcPct val="0"/>
              </a:spcAft>
              <a:buClr>
                <a:srgbClr val="1F497D"/>
              </a:buClr>
              <a:buSzPct val="167000"/>
              <a:buFontTx/>
              <a:buNone/>
            </a:pPr>
            <a:r>
              <a:rPr lang="en-US" altLang="en-US" sz="1800" i="0">
                <a:solidFill>
                  <a:srgbClr val="1F497D"/>
                </a:solidFill>
                <a:latin typeface="Times New Roman" panose="02020603050405020304" pitchFamily="18" charset="0"/>
                <a:cs typeface="Times New Roman" panose="02020603050405020304" pitchFamily="18" charset="0"/>
              </a:rPr>
              <a:t>	The big rise in prices during and after WWII made it possible for the economy to enter a sustained, non-inflationary boom.</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a:extLst>
              <a:ext uri="{FF2B5EF4-FFF2-40B4-BE49-F238E27FC236}">
                <a16:creationId xmlns:a16="http://schemas.microsoft.com/office/drawing/2014/main" id="{7B306760-9FF9-4BAA-A08E-5A5E56724553}"/>
              </a:ext>
            </a:extLst>
          </p:cNvPr>
          <p:cNvSpPr txBox="1">
            <a:spLocks noGrp="1"/>
          </p:cNvSpPr>
          <p:nvPr>
            <p:ph type="title" idx="4294967295"/>
          </p:nvPr>
        </p:nvSpPr>
        <p:spPr/>
        <p:txBody>
          <a:bodyPr/>
          <a:lstStyle/>
          <a:p>
            <a:r>
              <a:rPr lang="en-US" altLang="en-US" sz="3000" dirty="0">
                <a:solidFill>
                  <a:schemeClr val="tx1"/>
                </a:solidFill>
                <a:latin typeface="Times New Roman" panose="02020603050405020304" pitchFamily="18" charset="0"/>
                <a:ea typeface="Georgia" panose="02040502050405020303" pitchFamily="18" charset="0"/>
                <a:cs typeface="Consolas" panose="020B0609020204030204" pitchFamily="49" charset="0"/>
                <a:sym typeface="Consolas" panose="020B0609020204030204" pitchFamily="49" charset="0"/>
              </a:rPr>
              <a:t>Economic Effects of World War II:</a:t>
            </a:r>
            <a:br>
              <a:rPr lang="en-US" altLang="en-US" sz="3000" dirty="0">
                <a:solidFill>
                  <a:schemeClr val="tx1"/>
                </a:solidFill>
                <a:latin typeface="Times New Roman" panose="02020603050405020304" pitchFamily="18" charset="0"/>
                <a:ea typeface="Georgia" panose="02040502050405020303" pitchFamily="18" charset="0"/>
                <a:cs typeface="Consolas" panose="020B0609020204030204" pitchFamily="49" charset="0"/>
                <a:sym typeface="Consolas" panose="020B0609020204030204" pitchFamily="49" charset="0"/>
              </a:rPr>
            </a:br>
            <a:r>
              <a:rPr lang="en-US" altLang="en-US" sz="2400" dirty="0">
                <a:solidFill>
                  <a:schemeClr val="tx1"/>
                </a:solidFill>
                <a:latin typeface="Times New Roman" panose="02020603050405020304" pitchFamily="18" charset="0"/>
                <a:ea typeface="Georgia" panose="02040502050405020303" pitchFamily="18" charset="0"/>
                <a:cs typeface="Consolas" panose="020B0609020204030204" pitchFamily="49" charset="0"/>
                <a:sym typeface="Consolas" panose="020B0609020204030204" pitchFamily="49" charset="0"/>
              </a:rPr>
              <a:t>Post war</a:t>
            </a:r>
          </a:p>
        </p:txBody>
      </p:sp>
      <p:sp>
        <p:nvSpPr>
          <p:cNvPr id="16387" name="Text Box 3">
            <a:extLst>
              <a:ext uri="{FF2B5EF4-FFF2-40B4-BE49-F238E27FC236}">
                <a16:creationId xmlns:a16="http://schemas.microsoft.com/office/drawing/2014/main" id="{2C2ED225-B9B8-4DA5-BCA1-AD44F7AB04D1}"/>
              </a:ext>
            </a:extLst>
          </p:cNvPr>
          <p:cNvSpPr txBox="1">
            <a:spLocks noGrp="1"/>
          </p:cNvSpPr>
          <p:nvPr>
            <p:ph type="body" idx="4294967295"/>
          </p:nvPr>
        </p:nvSpPr>
        <p:spPr>
          <a:xfrm>
            <a:off x="1676400" y="1600200"/>
            <a:ext cx="4724400" cy="4953000"/>
          </a:xfrm>
        </p:spPr>
        <p:txBody>
          <a:bodyPr>
            <a:normAutofit fontScale="92500" lnSpcReduction="10000"/>
          </a:bodyPr>
          <a:lstStyle/>
          <a:p>
            <a:pPr>
              <a:lnSpc>
                <a:spcPct val="90000"/>
              </a:lnSpc>
            </a:pPr>
            <a:r>
              <a:rPr lang="en-US" altLang="en-US" b="1" dirty="0">
                <a:solidFill>
                  <a:srgbClr val="FF0000"/>
                </a:solidFill>
                <a:latin typeface="Times New Roman" panose="02020603050405020304" pitchFamily="18" charset="0"/>
                <a:ea typeface="Georgia" panose="02040502050405020303" pitchFamily="18" charset="0"/>
                <a:cs typeface="Consolas" panose="020B0609020204030204" pitchFamily="49" charset="0"/>
                <a:sym typeface="Consolas" panose="020B0609020204030204" pitchFamily="49" charset="0"/>
              </a:rPr>
              <a:t>G.I. Bill</a:t>
            </a:r>
          </a:p>
          <a:p>
            <a:pPr>
              <a:lnSpc>
                <a:spcPct val="90000"/>
              </a:lnSpc>
              <a:buFontTx/>
              <a:buChar char="•"/>
            </a:pPr>
            <a:r>
              <a:rPr lang="en-US" altLang="en-US" dirty="0">
                <a:solidFill>
                  <a:schemeClr val="tx1"/>
                </a:solidFill>
                <a:latin typeface="Times New Roman" panose="02020603050405020304" pitchFamily="18" charset="0"/>
                <a:ea typeface="Georgia" panose="02040502050405020303" pitchFamily="18" charset="0"/>
                <a:cs typeface="Consolas" panose="020B0609020204030204" pitchFamily="49" charset="0"/>
                <a:sym typeface="Consolas" panose="020B0609020204030204" pitchFamily="49" charset="0"/>
              </a:rPr>
              <a:t>Servicemen obtained numerous other economic benefits beyond their jobs</a:t>
            </a:r>
          </a:p>
          <a:p>
            <a:pPr lvl="1">
              <a:lnSpc>
                <a:spcPct val="90000"/>
              </a:lnSpc>
              <a:buFont typeface="Wingdings" panose="05000000000000000000" pitchFamily="2" charset="2"/>
              <a:buChar char="§"/>
            </a:pPr>
            <a:r>
              <a:rPr lang="en-US" altLang="en-US" dirty="0">
                <a:solidFill>
                  <a:schemeClr val="tx1"/>
                </a:solidFill>
                <a:latin typeface="Times New Roman" panose="02020603050405020304" pitchFamily="18" charset="0"/>
                <a:ea typeface="Georgia" panose="02040502050405020303" pitchFamily="18" charset="0"/>
                <a:cs typeface="Consolas" panose="020B0609020204030204" pitchFamily="49" charset="0"/>
                <a:sym typeface="Consolas" panose="020B0609020204030204" pitchFamily="49" charset="0"/>
              </a:rPr>
              <a:t>educational assistance from the federal government</a:t>
            </a:r>
          </a:p>
          <a:p>
            <a:pPr lvl="1">
              <a:lnSpc>
                <a:spcPct val="90000"/>
              </a:lnSpc>
              <a:buFont typeface="Wingdings" panose="05000000000000000000" pitchFamily="2" charset="2"/>
              <a:buNone/>
            </a:pPr>
            <a:r>
              <a:rPr lang="en-US" altLang="en-US" dirty="0">
                <a:solidFill>
                  <a:schemeClr val="tx1"/>
                </a:solidFill>
                <a:latin typeface="Times New Roman" panose="02020603050405020304" pitchFamily="18" charset="0"/>
                <a:ea typeface="Georgia" panose="02040502050405020303" pitchFamily="18" charset="0"/>
                <a:cs typeface="Consolas" panose="020B0609020204030204" pitchFamily="49" charset="0"/>
                <a:sym typeface="Consolas" panose="020B0609020204030204" pitchFamily="49" charset="0"/>
              </a:rPr>
              <a:t>guaranteed mortgages and small-business loans</a:t>
            </a:r>
          </a:p>
          <a:p>
            <a:pPr>
              <a:lnSpc>
                <a:spcPct val="90000"/>
              </a:lnSpc>
            </a:pPr>
            <a:r>
              <a:rPr lang="en-US" altLang="en-US" b="1" dirty="0">
                <a:solidFill>
                  <a:srgbClr val="FF0000"/>
                </a:solidFill>
                <a:latin typeface="Times New Roman" panose="02020603050405020304" pitchFamily="18" charset="0"/>
                <a:ea typeface="Georgia" panose="02040502050405020303" pitchFamily="18" charset="0"/>
                <a:cs typeface="Consolas" panose="020B0609020204030204" pitchFamily="49" charset="0"/>
                <a:sym typeface="Consolas" panose="020B0609020204030204" pitchFamily="49" charset="0"/>
              </a:rPr>
              <a:t>Reconversion</a:t>
            </a:r>
          </a:p>
          <a:p>
            <a:pPr>
              <a:lnSpc>
                <a:spcPct val="90000"/>
              </a:lnSpc>
              <a:buFontTx/>
              <a:buChar char="•"/>
            </a:pPr>
            <a:r>
              <a:rPr lang="en-US" altLang="en-US" dirty="0">
                <a:solidFill>
                  <a:schemeClr val="tx1"/>
                </a:solidFill>
                <a:latin typeface="Times New Roman" panose="02020603050405020304" pitchFamily="18" charset="0"/>
                <a:ea typeface="Georgia" panose="02040502050405020303" pitchFamily="18" charset="0"/>
                <a:cs typeface="Consolas" panose="020B0609020204030204" pitchFamily="49" charset="0"/>
                <a:sym typeface="Consolas" panose="020B0609020204030204" pitchFamily="49" charset="0"/>
              </a:rPr>
              <a:t>shift away from military production and back to civilian production</a:t>
            </a:r>
          </a:p>
          <a:p>
            <a:pPr>
              <a:lnSpc>
                <a:spcPct val="90000"/>
              </a:lnSpc>
              <a:buFontTx/>
              <a:buChar char="•"/>
            </a:pPr>
            <a:r>
              <a:rPr lang="en-US" altLang="en-US" dirty="0">
                <a:solidFill>
                  <a:schemeClr val="tx1"/>
                </a:solidFill>
                <a:latin typeface="Times New Roman" panose="02020603050405020304" pitchFamily="18" charset="0"/>
                <a:ea typeface="Georgia" panose="02040502050405020303" pitchFamily="18" charset="0"/>
                <a:cs typeface="Consolas" panose="020B0609020204030204" pitchFamily="49" charset="0"/>
                <a:sym typeface="Consolas" panose="020B0609020204030204" pitchFamily="49" charset="0"/>
              </a:rPr>
              <a:t>restructuring of the American workplace as returning servicemen went back into the workforce and many war workers left</a:t>
            </a:r>
          </a:p>
          <a:p>
            <a:pPr lvl="1">
              <a:lnSpc>
                <a:spcPct val="90000"/>
              </a:lnSpc>
              <a:buFont typeface="Wingdings" panose="05000000000000000000" pitchFamily="2" charset="2"/>
              <a:buChar char="§"/>
            </a:pPr>
            <a:r>
              <a:rPr lang="en-US" altLang="en-US" dirty="0">
                <a:solidFill>
                  <a:schemeClr val="tx1"/>
                </a:solidFill>
                <a:latin typeface="Times New Roman" panose="02020603050405020304" pitchFamily="18" charset="0"/>
                <a:ea typeface="Georgia" panose="02040502050405020303" pitchFamily="18" charset="0"/>
                <a:cs typeface="Consolas" panose="020B0609020204030204" pitchFamily="49" charset="0"/>
                <a:sym typeface="Consolas" panose="020B0609020204030204" pitchFamily="49" charset="0"/>
              </a:rPr>
              <a:t>Many women left the workforce </a:t>
            </a:r>
          </a:p>
          <a:p>
            <a:pPr lvl="1">
              <a:lnSpc>
                <a:spcPct val="90000"/>
              </a:lnSpc>
              <a:buFont typeface="Wingdings" panose="05000000000000000000" pitchFamily="2" charset="2"/>
              <a:buNone/>
            </a:pPr>
            <a:r>
              <a:rPr lang="en-US" altLang="en-US" dirty="0">
                <a:solidFill>
                  <a:schemeClr val="tx1"/>
                </a:solidFill>
                <a:latin typeface="Times New Roman" panose="02020603050405020304" pitchFamily="18" charset="0"/>
                <a:ea typeface="Georgia" panose="02040502050405020303" pitchFamily="18" charset="0"/>
                <a:cs typeface="Consolas" panose="020B0609020204030204" pitchFamily="49" charset="0"/>
                <a:sym typeface="Consolas" panose="020B0609020204030204" pitchFamily="49" charset="0"/>
              </a:rPr>
              <a:t>	</a:t>
            </a:r>
          </a:p>
        </p:txBody>
      </p:sp>
      <p:pic>
        <p:nvPicPr>
          <p:cNvPr id="16388" name="Picture 5" descr="GI%20Bill">
            <a:extLst>
              <a:ext uri="{FF2B5EF4-FFF2-40B4-BE49-F238E27FC236}">
                <a16:creationId xmlns:a16="http://schemas.microsoft.com/office/drawing/2014/main" id="{5A2A57CF-9353-4514-A079-F2A729D2DE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1" y="1676400"/>
            <a:ext cx="3235325"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hape 86">
            <a:extLst>
              <a:ext uri="{FF2B5EF4-FFF2-40B4-BE49-F238E27FC236}">
                <a16:creationId xmlns:a16="http://schemas.microsoft.com/office/drawing/2014/main" id="{195ADC70-F12B-474E-93D1-139308AF82F2}"/>
              </a:ext>
            </a:extLst>
          </p:cNvPr>
          <p:cNvSpPr txBox="1">
            <a:spLocks noGrp="1"/>
          </p:cNvSpPr>
          <p:nvPr>
            <p:ph type="title"/>
          </p:nvPr>
        </p:nvSpPr>
        <p:spPr>
          <a:xfrm>
            <a:off x="1981200" y="228600"/>
            <a:ext cx="8229600" cy="914096"/>
          </a:xfrm>
        </p:spPr>
        <p:txBody>
          <a:bodyPr>
            <a:spAutoFit/>
          </a:bodyPr>
          <a:lstStyle/>
          <a:p>
            <a:pPr indent="304800" algn="ctr">
              <a:spcBef>
                <a:spcPct val="0"/>
              </a:spcBef>
              <a:buClr>
                <a:srgbClr val="FFFFFF"/>
              </a:buClr>
              <a:buSzTx/>
            </a:pPr>
            <a:r>
              <a:rPr lang="en-US" altLang="en-US" sz="30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sym typeface="Consolas" panose="020B0609020204030204" pitchFamily="49" charset="0"/>
              </a:rPr>
              <a:t>Diplomatic Effects of World War II: </a:t>
            </a:r>
            <a:br>
              <a:rPr lang="en-US" altLang="en-US" sz="30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sym typeface="Consolas" panose="020B0609020204030204" pitchFamily="49" charset="0"/>
              </a:rPr>
            </a:br>
            <a:r>
              <a:rPr lang="en-US" altLang="en-US" sz="24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sym typeface="Consolas" panose="020B0609020204030204" pitchFamily="49" charset="0"/>
              </a:rPr>
              <a:t>During the War</a:t>
            </a:r>
            <a:r>
              <a:rPr lang="en-US" altLang="en-US" sz="30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sym typeface="Consolas" panose="020B0609020204030204" pitchFamily="49" charset="0"/>
              </a:rPr>
              <a:t> </a:t>
            </a:r>
          </a:p>
        </p:txBody>
      </p:sp>
      <p:sp>
        <p:nvSpPr>
          <p:cNvPr id="87" name="Shape 87">
            <a:extLst>
              <a:ext uri="{FF2B5EF4-FFF2-40B4-BE49-F238E27FC236}">
                <a16:creationId xmlns:a16="http://schemas.microsoft.com/office/drawing/2014/main" id="{39ED7000-DF8E-410A-A84D-2B33033C0C64}"/>
              </a:ext>
            </a:extLst>
          </p:cNvPr>
          <p:cNvSpPr txBox="1">
            <a:spLocks noGrp="1"/>
          </p:cNvSpPr>
          <p:nvPr>
            <p:ph type="body" idx="1"/>
          </p:nvPr>
        </p:nvSpPr>
        <p:spPr>
          <a:xfrm>
            <a:off x="1752600" y="1447800"/>
            <a:ext cx="5943600" cy="5100638"/>
          </a:xfrm>
        </p:spPr>
        <p:txBody>
          <a:bodyPr>
            <a:spAutoFit/>
          </a:bodyPr>
          <a:lstStyle/>
          <a:p>
            <a:pPr marL="419100">
              <a:lnSpc>
                <a:spcPct val="150000"/>
              </a:lnSpc>
              <a:spcBef>
                <a:spcPts val="600"/>
              </a:spcBef>
              <a:spcAft>
                <a:spcPts val="0"/>
              </a:spcAft>
              <a:buClr>
                <a:schemeClr val="dk1"/>
              </a:buClr>
              <a:buSzPct val="140000"/>
              <a:buFont typeface="Arial" pitchFamily="34" charset="0"/>
              <a:buChar char="•"/>
              <a:defRPr/>
            </a:pPr>
            <a:r>
              <a:rPr lang="en" sz="1800" dirty="0">
                <a:solidFill>
                  <a:schemeClr val="dk1"/>
                </a:solidFill>
                <a:latin typeface="Times New Roman" pitchFamily="18" charset="0"/>
                <a:ea typeface="Georgia"/>
                <a:cs typeface="Times New Roman" pitchFamily="18" charset="0"/>
                <a:sym typeface="Georgia"/>
              </a:rPr>
              <a:t>United States continued to remain neutral until 1941</a:t>
            </a:r>
          </a:p>
          <a:p>
            <a:pPr marL="819150" lvl="1">
              <a:lnSpc>
                <a:spcPct val="150000"/>
              </a:lnSpc>
              <a:spcBef>
                <a:spcPts val="480"/>
              </a:spcBef>
              <a:spcAft>
                <a:spcPts val="0"/>
              </a:spcAft>
              <a:buClr>
                <a:schemeClr val="dk1"/>
              </a:buClr>
              <a:buSzPct val="133333"/>
              <a:buFont typeface="Wingdings" pitchFamily="2" charset="2"/>
              <a:buChar char="§"/>
              <a:defRPr/>
            </a:pPr>
            <a:r>
              <a:rPr lang="en" sz="1800" dirty="0">
                <a:latin typeface="Times New Roman" pitchFamily="18" charset="0"/>
                <a:ea typeface="Georgia"/>
                <a:cs typeface="Times New Roman" pitchFamily="18" charset="0"/>
                <a:sym typeface="Georgia"/>
              </a:rPr>
              <a:t>Congress passed a series of </a:t>
            </a:r>
            <a:r>
              <a:rPr lang="en" sz="1800" u="sng" dirty="0">
                <a:latin typeface="Times New Roman" pitchFamily="18" charset="0"/>
                <a:ea typeface="Georgia"/>
                <a:cs typeface="Times New Roman" pitchFamily="18" charset="0"/>
                <a:sym typeface="Georgia"/>
              </a:rPr>
              <a:t>Neutrality Acts</a:t>
            </a:r>
            <a:r>
              <a:rPr lang="en" sz="1800" dirty="0">
                <a:latin typeface="Times New Roman" pitchFamily="18" charset="0"/>
                <a:ea typeface="Georgia"/>
                <a:cs typeface="Times New Roman" pitchFamily="18" charset="0"/>
                <a:sym typeface="Georgia"/>
              </a:rPr>
              <a:t> between 1935 and 1939</a:t>
            </a:r>
          </a:p>
          <a:p>
            <a:pPr marL="323850" indent="-285750">
              <a:lnSpc>
                <a:spcPct val="150000"/>
              </a:lnSpc>
              <a:spcBef>
                <a:spcPts val="600"/>
              </a:spcBef>
              <a:spcAft>
                <a:spcPts val="0"/>
              </a:spcAft>
              <a:buClr>
                <a:schemeClr val="dk1"/>
              </a:buClr>
              <a:buSzPct val="140000"/>
              <a:buFont typeface="Arial" pitchFamily="34" charset="0"/>
              <a:buChar char="•"/>
              <a:defRPr/>
            </a:pPr>
            <a:r>
              <a:rPr lang="en" sz="1800" dirty="0">
                <a:solidFill>
                  <a:schemeClr val="tx1"/>
                </a:solidFill>
                <a:latin typeface="Times New Roman" pitchFamily="18" charset="0"/>
                <a:ea typeface="Georgia"/>
                <a:cs typeface="Times New Roman" pitchFamily="18" charset="0"/>
                <a:sym typeface="Georgia"/>
              </a:rPr>
              <a:t>In 1940 FDR proposed giving the British aid for the war without cash in return (the Lend-Lease Act) and supplied Britain with $7 billion in aid </a:t>
            </a:r>
          </a:p>
          <a:p>
            <a:pPr marL="323850" indent="-285750">
              <a:lnSpc>
                <a:spcPct val="150000"/>
              </a:lnSpc>
              <a:spcBef>
                <a:spcPts val="480"/>
              </a:spcBef>
              <a:spcAft>
                <a:spcPts val="0"/>
              </a:spcAft>
              <a:buClr>
                <a:schemeClr val="dk1"/>
              </a:buClr>
              <a:buSzPct val="140000"/>
              <a:buFont typeface="Arial" pitchFamily="34" charset="0"/>
              <a:buChar char="•"/>
              <a:defRPr/>
            </a:pPr>
            <a:r>
              <a:rPr lang="en" sz="1800" dirty="0">
                <a:solidFill>
                  <a:schemeClr val="dk1"/>
                </a:solidFill>
                <a:latin typeface="Times New Roman" pitchFamily="18" charset="0"/>
                <a:ea typeface="Georgia"/>
                <a:cs typeface="Times New Roman" pitchFamily="18" charset="0"/>
                <a:sym typeface="Georgia"/>
              </a:rPr>
              <a:t>1940: Bases for Destroyers</a:t>
            </a:r>
          </a:p>
          <a:p>
            <a:pPr marL="819150" lvl="1">
              <a:lnSpc>
                <a:spcPct val="150000"/>
              </a:lnSpc>
              <a:spcBef>
                <a:spcPts val="480"/>
              </a:spcBef>
              <a:spcAft>
                <a:spcPts val="0"/>
              </a:spcAft>
              <a:buClr>
                <a:schemeClr val="dk1"/>
              </a:buClr>
              <a:buSzPct val="133333"/>
              <a:buFont typeface="Wingdings" pitchFamily="2" charset="2"/>
              <a:buChar char="§"/>
              <a:defRPr/>
            </a:pPr>
            <a:r>
              <a:rPr lang="en" sz="1800" dirty="0">
                <a:solidFill>
                  <a:schemeClr val="dk1"/>
                </a:solidFill>
                <a:latin typeface="Times New Roman" pitchFamily="18" charset="0"/>
                <a:ea typeface="Georgia"/>
                <a:cs typeface="Times New Roman" pitchFamily="18" charset="0"/>
                <a:sym typeface="Georgia"/>
              </a:rPr>
              <a:t>US leases 50 destroyers to Britain in return for bases</a:t>
            </a:r>
          </a:p>
          <a:p>
            <a:pPr marL="323850" indent="-285750">
              <a:lnSpc>
                <a:spcPct val="150000"/>
              </a:lnSpc>
              <a:spcBef>
                <a:spcPts val="600"/>
              </a:spcBef>
              <a:spcAft>
                <a:spcPts val="0"/>
              </a:spcAft>
              <a:buClr>
                <a:schemeClr val="dk1"/>
              </a:buClr>
              <a:buSzPct val="140000"/>
              <a:buFont typeface="Arial" pitchFamily="34" charset="0"/>
              <a:buChar char="•"/>
              <a:defRPr/>
            </a:pPr>
            <a:r>
              <a:rPr lang="en" sz="1800" dirty="0">
                <a:latin typeface="Times New Roman" pitchFamily="18" charset="0"/>
                <a:ea typeface="Georgia"/>
                <a:cs typeface="Times New Roman" pitchFamily="18" charset="0"/>
                <a:sym typeface="Georgia"/>
              </a:rPr>
              <a:t>December 7, 1941, Japanese attack on the American naval fleet at Pearl Harbor, Hawaii, pushed the U.S. into World War II </a:t>
            </a:r>
          </a:p>
        </p:txBody>
      </p:sp>
      <p:pic>
        <p:nvPicPr>
          <p:cNvPr id="17412" name="Picture 2">
            <a:extLst>
              <a:ext uri="{FF2B5EF4-FFF2-40B4-BE49-F238E27FC236}">
                <a16:creationId xmlns:a16="http://schemas.microsoft.com/office/drawing/2014/main" id="{694FAECE-BF11-406A-8957-24D4DEA01C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0339" y="1600200"/>
            <a:ext cx="2854325"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a:extLst>
              <a:ext uri="{FF2B5EF4-FFF2-40B4-BE49-F238E27FC236}">
                <a16:creationId xmlns:a16="http://schemas.microsoft.com/office/drawing/2014/main" id="{09736335-DD7B-4E6E-94DE-20BEB4D804CE}"/>
              </a:ext>
            </a:extLst>
          </p:cNvPr>
          <p:cNvSpPr txBox="1">
            <a:spLocks noGrp="1"/>
          </p:cNvSpPr>
          <p:nvPr>
            <p:ph type="title" idx="4294967295"/>
          </p:nvPr>
        </p:nvSpPr>
        <p:spPr/>
        <p:txBody>
          <a:bodyPr/>
          <a:lstStyle/>
          <a:p>
            <a:r>
              <a:rPr lang="en-US" altLang="en-US" sz="3000" b="1" dirty="0">
                <a:solidFill>
                  <a:schemeClr val="tx1"/>
                </a:solidFill>
                <a:latin typeface="Times New Roman" panose="02020603050405020304" pitchFamily="18" charset="0"/>
                <a:ea typeface="Consolas" panose="020B0609020204030204" pitchFamily="49" charset="0"/>
                <a:cs typeface="Times New Roman" panose="02020603050405020304" pitchFamily="18" charset="0"/>
                <a:sym typeface="Consolas" panose="020B0609020204030204" pitchFamily="49" charset="0"/>
              </a:rPr>
              <a:t>Diplomatic Effects of World War II: </a:t>
            </a:r>
            <a:br>
              <a:rPr lang="en-US" altLang="en-US" sz="3000" b="1" dirty="0">
                <a:solidFill>
                  <a:schemeClr val="tx1"/>
                </a:solidFill>
                <a:latin typeface="Times New Roman" panose="02020603050405020304" pitchFamily="18" charset="0"/>
                <a:ea typeface="Consolas" panose="020B0609020204030204" pitchFamily="49" charset="0"/>
                <a:cs typeface="Times New Roman" panose="02020603050405020304" pitchFamily="18" charset="0"/>
                <a:sym typeface="Consolas" panose="020B0609020204030204" pitchFamily="49" charset="0"/>
              </a:rPr>
            </a:br>
            <a:r>
              <a:rPr lang="en-US" altLang="en-US" sz="2400" b="1" dirty="0">
                <a:solidFill>
                  <a:schemeClr val="tx1"/>
                </a:solidFill>
                <a:latin typeface="Times New Roman" panose="02020603050405020304" pitchFamily="18" charset="0"/>
                <a:ea typeface="Consolas" panose="020B0609020204030204" pitchFamily="49" charset="0"/>
                <a:cs typeface="Times New Roman" panose="02020603050405020304" pitchFamily="18" charset="0"/>
                <a:sym typeface="Consolas" panose="020B0609020204030204" pitchFamily="49" charset="0"/>
              </a:rPr>
              <a:t>During the War</a:t>
            </a:r>
          </a:p>
        </p:txBody>
      </p:sp>
      <p:sp>
        <p:nvSpPr>
          <p:cNvPr id="18435" name="Text Box 3">
            <a:extLst>
              <a:ext uri="{FF2B5EF4-FFF2-40B4-BE49-F238E27FC236}">
                <a16:creationId xmlns:a16="http://schemas.microsoft.com/office/drawing/2014/main" id="{67D9315A-B49C-4B60-9EBA-926C67F05521}"/>
              </a:ext>
            </a:extLst>
          </p:cNvPr>
          <p:cNvSpPr txBox="1">
            <a:spLocks noGrp="1"/>
          </p:cNvSpPr>
          <p:nvPr>
            <p:ph type="body" idx="4294967295"/>
          </p:nvPr>
        </p:nvSpPr>
        <p:spPr>
          <a:xfrm>
            <a:off x="1828800" y="1676400"/>
            <a:ext cx="7848600" cy="4510088"/>
          </a:xfrm>
        </p:spPr>
        <p:txBody>
          <a:bodyPr/>
          <a:lstStyle/>
          <a:p>
            <a:r>
              <a:rPr lang="en-US" altLang="en-US" dirty="0">
                <a:latin typeface="Times New Roman" panose="02020603050405020304" pitchFamily="18" charset="0"/>
                <a:cs typeface="Arial" panose="020B0604020202020204" pitchFamily="34" charset="0"/>
              </a:rPr>
              <a:t>US aid to Britain</a:t>
            </a:r>
          </a:p>
          <a:p>
            <a:pPr>
              <a:buFontTx/>
              <a:buChar char="•"/>
            </a:pPr>
            <a:r>
              <a:rPr lang="en-US" altLang="en-US" dirty="0">
                <a:latin typeface="Times New Roman" panose="02020603050405020304" pitchFamily="18" charset="0"/>
                <a:cs typeface="Arial" panose="020B0604020202020204" pitchFamily="34" charset="0"/>
              </a:rPr>
              <a:t>Britain depended on North American industries for war supplies </a:t>
            </a:r>
          </a:p>
          <a:p>
            <a:pPr>
              <a:buFontTx/>
              <a:buChar char="•"/>
            </a:pPr>
            <a:r>
              <a:rPr lang="en-US" altLang="en-US" dirty="0">
                <a:latin typeface="Times New Roman" panose="02020603050405020304" pitchFamily="18" charset="0"/>
                <a:cs typeface="Arial" panose="020B0604020202020204" pitchFamily="34" charset="0"/>
              </a:rPr>
              <a:t>Trade between the U.S. and Britain was vulnerable to the German U-boats</a:t>
            </a:r>
          </a:p>
          <a:p>
            <a:pPr lvl="1">
              <a:buFontTx/>
              <a:buChar char="–"/>
            </a:pPr>
            <a:r>
              <a:rPr lang="en-US" altLang="en-US" dirty="0">
                <a:latin typeface="Times New Roman" panose="02020603050405020304" pitchFamily="18" charset="0"/>
                <a:cs typeface="Arial" panose="020B0604020202020204" pitchFamily="34" charset="0"/>
              </a:rPr>
              <a:t>March 1941</a:t>
            </a:r>
            <a:r>
              <a:rPr lang="en-US" altLang="en-US" b="1" dirty="0">
                <a:solidFill>
                  <a:srgbClr val="FF0000"/>
                </a:solidFill>
                <a:latin typeface="Times New Roman" panose="02020603050405020304" pitchFamily="18" charset="0"/>
                <a:cs typeface="Arial" panose="020B0604020202020204" pitchFamily="34" charset="0"/>
              </a:rPr>
              <a:t>, Lend-Lease Act was passed</a:t>
            </a:r>
          </a:p>
          <a:p>
            <a:pPr lvl="2">
              <a:buFontTx/>
              <a:buChar char="•"/>
            </a:pPr>
            <a:r>
              <a:rPr lang="en-US" altLang="en-US" sz="2000" dirty="0">
                <a:latin typeface="Times New Roman" panose="02020603050405020304" pitchFamily="18" charset="0"/>
                <a:cs typeface="Arial" panose="020B0604020202020204" pitchFamily="34" charset="0"/>
              </a:rPr>
              <a:t>Allowed president to sell, transfer, exchange, lease or lend war supplies to any nation whose defense was seen as vital to defense of U.S.</a:t>
            </a:r>
          </a:p>
          <a:p>
            <a:r>
              <a:rPr lang="en-US" altLang="en-US" dirty="0">
                <a:latin typeface="Times New Roman" panose="02020603050405020304" pitchFamily="18" charset="0"/>
                <a:cs typeface="Arial" panose="020B0604020202020204" pitchFamily="34" charset="0"/>
              </a:rPr>
              <a:t>U.S. as “arsenal of democracy”</a:t>
            </a:r>
          </a:p>
          <a:p>
            <a:pPr>
              <a:buFontTx/>
              <a:buChar char="•"/>
            </a:pPr>
            <a:r>
              <a:rPr lang="en-US" altLang="en-US" dirty="0">
                <a:latin typeface="Times New Roman" panose="02020603050405020304" pitchFamily="18" charset="0"/>
                <a:cs typeface="Arial" panose="020B0604020202020204" pitchFamily="34" charset="0"/>
              </a:rPr>
              <a:t>German attacks on U.S. shipping to cut off line of supply</a:t>
            </a:r>
          </a:p>
          <a:p>
            <a:pPr>
              <a:buFontTx/>
              <a:buChar char="•"/>
            </a:pPr>
            <a:r>
              <a:rPr lang="en-US" altLang="en-US" dirty="0">
                <a:latin typeface="Times New Roman" panose="02020603050405020304" pitchFamily="18" charset="0"/>
                <a:cs typeface="Arial" panose="020B0604020202020204" pitchFamily="34" charset="0"/>
              </a:rPr>
              <a:t>America sustained Britain and Germany had to confront America in order to confront Britain</a:t>
            </a:r>
          </a:p>
          <a:p>
            <a:endParaRPr lang="en-US" altLang="en-US" dirty="0">
              <a:latin typeface="Times New Roman" panose="02020603050405020304" pitchFamily="18" charset="0"/>
              <a:cs typeface="Arial" panose="020B0604020202020204" pitchFamily="34" charset="0"/>
            </a:endParaRPr>
          </a:p>
          <a:p>
            <a:endParaRPr lang="en-US" altLang="en-US" dirty="0">
              <a:latin typeface="Times New Roman" panose="02020603050405020304" pitchFamily="18" charset="0"/>
              <a:cs typeface="Arial" panose="020B0604020202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1D9FFCF9-C79F-43F0-A8F5-9901EFAEA4A6}"/>
              </a:ext>
            </a:extLst>
          </p:cNvPr>
          <p:cNvSpPr txBox="1">
            <a:spLocks noGrp="1"/>
          </p:cNvSpPr>
          <p:nvPr>
            <p:ph type="title"/>
          </p:nvPr>
        </p:nvSpPr>
        <p:spPr>
          <a:xfrm>
            <a:off x="1981200" y="274638"/>
            <a:ext cx="8229600" cy="1143000"/>
          </a:xfrm>
        </p:spPr>
        <p:txBody>
          <a:bodyPr/>
          <a:lstStyle/>
          <a:p>
            <a:pPr>
              <a:spcBef>
                <a:spcPct val="0"/>
              </a:spcBef>
              <a:buSzTx/>
              <a:buFont typeface="Georgia" panose="02040502050405020303" pitchFamily="18" charset="0"/>
              <a:buNone/>
            </a:pPr>
            <a:r>
              <a:rPr lang="en-US" altLang="en-US" b="1" dirty="0">
                <a:solidFill>
                  <a:srgbClr val="FF0000"/>
                </a:solidFill>
                <a:latin typeface="Georgia" panose="02040502050405020303" pitchFamily="18" charset="0"/>
                <a:cs typeface="Arial" panose="020B0604020202020204" pitchFamily="34" charset="0"/>
                <a:sym typeface="Georgia" panose="02040502050405020303" pitchFamily="18" charset="0"/>
              </a:rPr>
              <a:t>Lend-Lease Act</a:t>
            </a:r>
          </a:p>
        </p:txBody>
      </p:sp>
      <p:sp>
        <p:nvSpPr>
          <p:cNvPr id="19459" name="Text Placeholder 2">
            <a:extLst>
              <a:ext uri="{FF2B5EF4-FFF2-40B4-BE49-F238E27FC236}">
                <a16:creationId xmlns:a16="http://schemas.microsoft.com/office/drawing/2014/main" id="{9EDAD490-975B-48C0-987A-FCF5619A5680}"/>
              </a:ext>
            </a:extLst>
          </p:cNvPr>
          <p:cNvSpPr txBox="1">
            <a:spLocks noGrp="1"/>
          </p:cNvSpPr>
          <p:nvPr>
            <p:ph type="body" idx="1"/>
          </p:nvPr>
        </p:nvSpPr>
        <p:spPr>
          <a:xfrm>
            <a:off x="1981200" y="1828800"/>
            <a:ext cx="7772400" cy="4738688"/>
          </a:xfrm>
        </p:spPr>
        <p:txBody>
          <a:bodyPr/>
          <a:lstStyle/>
          <a:p>
            <a:endParaRPr lang="en-US" altLang="en-US">
              <a:latin typeface="Arial" panose="020B0604020202020204" pitchFamily="34" charset="0"/>
              <a:cs typeface="Arial" panose="020B0604020202020204" pitchFamily="34" charset="0"/>
            </a:endParaRPr>
          </a:p>
        </p:txBody>
      </p:sp>
      <p:pic>
        <p:nvPicPr>
          <p:cNvPr id="19460" name="Picture 3" descr="untitled.bmp">
            <a:extLst>
              <a:ext uri="{FF2B5EF4-FFF2-40B4-BE49-F238E27FC236}">
                <a16:creationId xmlns:a16="http://schemas.microsoft.com/office/drawing/2014/main" id="{4C18FE1E-5E12-4BFE-B932-96D36772B8A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4669" y="2057400"/>
            <a:ext cx="4487863"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4" descr="untitled.bmp">
            <a:extLst>
              <a:ext uri="{FF2B5EF4-FFF2-40B4-BE49-F238E27FC236}">
                <a16:creationId xmlns:a16="http://schemas.microsoft.com/office/drawing/2014/main" id="{F46D4D2F-2900-4069-B9FB-09BFC315D5D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1" y="2133601"/>
            <a:ext cx="3952875" cy="389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hape 96">
            <a:extLst>
              <a:ext uri="{FF2B5EF4-FFF2-40B4-BE49-F238E27FC236}">
                <a16:creationId xmlns:a16="http://schemas.microsoft.com/office/drawing/2014/main" id="{E3640ADB-E26D-411C-8B1B-A4B603E06F10}"/>
              </a:ext>
            </a:extLst>
          </p:cNvPr>
          <p:cNvSpPr>
            <a:spLocks noChangeArrowheads="1"/>
          </p:cNvSpPr>
          <p:nvPr/>
        </p:nvSpPr>
        <p:spPr bwMode="auto">
          <a:xfrm>
            <a:off x="5729288" y="1698625"/>
            <a:ext cx="4938712" cy="4865688"/>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a:p>
        </p:txBody>
      </p:sp>
      <p:sp>
        <p:nvSpPr>
          <p:cNvPr id="20483" name="Shape 97">
            <a:extLst>
              <a:ext uri="{FF2B5EF4-FFF2-40B4-BE49-F238E27FC236}">
                <a16:creationId xmlns:a16="http://schemas.microsoft.com/office/drawing/2014/main" id="{24C09AF7-6550-4291-B69A-2C3D8854DF7E}"/>
              </a:ext>
            </a:extLst>
          </p:cNvPr>
          <p:cNvSpPr txBox="1">
            <a:spLocks noGrp="1"/>
          </p:cNvSpPr>
          <p:nvPr>
            <p:ph type="title" idx="4294967295"/>
          </p:nvPr>
        </p:nvSpPr>
        <p:spPr>
          <a:xfrm>
            <a:off x="1981200" y="342900"/>
            <a:ext cx="8229600" cy="831894"/>
          </a:xfrm>
        </p:spPr>
        <p:txBody>
          <a:bodyPr>
            <a:spAutoFit/>
          </a:bodyPr>
          <a:lstStyle/>
          <a:p>
            <a:pPr indent="304800" algn="ctr">
              <a:buClr>
                <a:srgbClr val="FFFFFF"/>
              </a:buClr>
            </a:pPr>
            <a:r>
              <a:rPr lang="en-US" altLang="en-US" sz="3000" b="1" dirty="0">
                <a:solidFill>
                  <a:schemeClr val="tx1"/>
                </a:solidFill>
                <a:latin typeface="Times New Roman" panose="02020603050405020304" pitchFamily="18" charset="0"/>
                <a:ea typeface="Georgia" panose="02040502050405020303" pitchFamily="18" charset="0"/>
                <a:cs typeface="Consolas" panose="020B0609020204030204" pitchFamily="49" charset="0"/>
                <a:sym typeface="Consolas" panose="020B0609020204030204" pitchFamily="49" charset="0"/>
              </a:rPr>
              <a:t>Diplomatic Effects of World War II:</a:t>
            </a:r>
            <a:br>
              <a:rPr lang="en-US" altLang="en-US" sz="3000" b="1" dirty="0">
                <a:solidFill>
                  <a:schemeClr val="tx1"/>
                </a:solidFill>
                <a:latin typeface="Times New Roman" panose="02020603050405020304" pitchFamily="18" charset="0"/>
                <a:ea typeface="Georgia" panose="02040502050405020303" pitchFamily="18" charset="0"/>
                <a:cs typeface="Consolas" panose="020B0609020204030204" pitchFamily="49" charset="0"/>
                <a:sym typeface="Consolas" panose="020B0609020204030204" pitchFamily="49" charset="0"/>
              </a:rPr>
            </a:br>
            <a:r>
              <a:rPr lang="en-US" altLang="en-US" sz="2400" b="1" dirty="0">
                <a:solidFill>
                  <a:schemeClr val="tx1"/>
                </a:solidFill>
                <a:latin typeface="Times New Roman" panose="02020603050405020304" pitchFamily="18" charset="0"/>
                <a:ea typeface="Georgia" panose="02040502050405020303" pitchFamily="18" charset="0"/>
                <a:cs typeface="Consolas" panose="020B0609020204030204" pitchFamily="49" charset="0"/>
                <a:sym typeface="Consolas" panose="020B0609020204030204" pitchFamily="49" charset="0"/>
              </a:rPr>
              <a:t>During the war</a:t>
            </a:r>
          </a:p>
        </p:txBody>
      </p:sp>
      <p:sp>
        <p:nvSpPr>
          <p:cNvPr id="20484" name="Shape 98">
            <a:extLst>
              <a:ext uri="{FF2B5EF4-FFF2-40B4-BE49-F238E27FC236}">
                <a16:creationId xmlns:a16="http://schemas.microsoft.com/office/drawing/2014/main" id="{2FC5D0E9-76B8-4F01-B9EE-3D9D84BA88BB}"/>
              </a:ext>
            </a:extLst>
          </p:cNvPr>
          <p:cNvSpPr txBox="1">
            <a:spLocks noGrp="1"/>
          </p:cNvSpPr>
          <p:nvPr>
            <p:ph type="body" idx="4294967295"/>
          </p:nvPr>
        </p:nvSpPr>
        <p:spPr>
          <a:xfrm>
            <a:off x="1524000" y="1584325"/>
            <a:ext cx="4191000" cy="3140924"/>
          </a:xfrm>
        </p:spPr>
        <p:txBody>
          <a:bodyPr>
            <a:spAutoFit/>
          </a:bodyPr>
          <a:lstStyle/>
          <a:p>
            <a:pPr marL="457200" indent="-419100">
              <a:lnSpc>
                <a:spcPct val="150000"/>
              </a:lnSpc>
              <a:spcBef>
                <a:spcPts val="600"/>
              </a:spcBef>
              <a:buClr>
                <a:srgbClr val="000000"/>
              </a:buClr>
              <a:buFontTx/>
              <a:buChar char="•"/>
            </a:pPr>
            <a:r>
              <a:rPr lang="en-US" altLang="en-US" sz="1800" dirty="0">
                <a:latin typeface="Georgia" panose="02040502050405020303" pitchFamily="18" charset="0"/>
                <a:cs typeface="Arial" panose="020B0604020202020204" pitchFamily="34" charset="0"/>
                <a:sym typeface="Georgia" panose="02040502050405020303" pitchFamily="18" charset="0"/>
              </a:rPr>
              <a:t>Island Hopping</a:t>
            </a:r>
          </a:p>
          <a:p>
            <a:pPr marL="914400" lvl="1" indent="-381000">
              <a:lnSpc>
                <a:spcPct val="150000"/>
              </a:lnSpc>
              <a:spcBef>
                <a:spcPts val="475"/>
              </a:spcBef>
              <a:buClr>
                <a:srgbClr val="000000"/>
              </a:buClr>
              <a:buFontTx/>
              <a:buChar char="•"/>
            </a:pPr>
            <a:r>
              <a:rPr lang="en-US" altLang="en-US" sz="1800" dirty="0">
                <a:latin typeface="Georgia" panose="02040502050405020303" pitchFamily="18" charset="0"/>
                <a:cs typeface="Arial" panose="020B0604020202020204" pitchFamily="34" charset="0"/>
                <a:sym typeface="Georgia" panose="02040502050405020303" pitchFamily="18" charset="0"/>
              </a:rPr>
              <a:t>Allies plan to capture islands in Pacific under Japan's hold</a:t>
            </a:r>
          </a:p>
          <a:p>
            <a:pPr marL="457200" indent="-419100">
              <a:spcBef>
                <a:spcPts val="600"/>
              </a:spcBef>
              <a:buClr>
                <a:srgbClr val="000000"/>
              </a:buClr>
              <a:buSzPct val="167000"/>
              <a:buFontTx/>
              <a:buChar char="•"/>
            </a:pPr>
            <a:r>
              <a:rPr lang="en-US" altLang="ko-KR" sz="1800" dirty="0">
                <a:latin typeface="Georgia" panose="02040502050405020303" pitchFamily="18" charset="0"/>
                <a:ea typeface="굴림" panose="020B0503020000020004" pitchFamily="34" charset="-127"/>
                <a:cs typeface="Arial" panose="020B0604020202020204" pitchFamily="34" charset="0"/>
                <a:sym typeface="Georgia" panose="02040502050405020303" pitchFamily="18" charset="0"/>
              </a:rPr>
              <a:t>Tehran Conference</a:t>
            </a:r>
          </a:p>
          <a:p>
            <a:pPr marL="914400" lvl="1" indent="-381000">
              <a:spcBef>
                <a:spcPts val="600"/>
              </a:spcBef>
              <a:buClr>
                <a:srgbClr val="000000"/>
              </a:buClr>
              <a:buSzPct val="167000"/>
              <a:buFontTx/>
              <a:buChar char="•"/>
            </a:pPr>
            <a:r>
              <a:rPr lang="en-US" altLang="ko-KR" sz="1800" dirty="0">
                <a:latin typeface="Georgia" panose="02040502050405020303" pitchFamily="18" charset="0"/>
                <a:ea typeface="굴림" panose="020B0503020000020004" pitchFamily="34" charset="-127"/>
                <a:cs typeface="Arial" panose="020B0604020202020204" pitchFamily="34" charset="0"/>
                <a:sym typeface="Georgia" panose="02040502050405020303" pitchFamily="18" charset="0"/>
              </a:rPr>
              <a:t>Nov. 28- Dec. 1, 1943</a:t>
            </a:r>
          </a:p>
          <a:p>
            <a:pPr marL="914400" lvl="1" indent="-381000">
              <a:spcBef>
                <a:spcPts val="600"/>
              </a:spcBef>
              <a:buClr>
                <a:srgbClr val="000000"/>
              </a:buClr>
              <a:buSzPct val="167000"/>
              <a:buFontTx/>
              <a:buChar char="•"/>
            </a:pPr>
            <a:r>
              <a:rPr lang="en-US" altLang="ko-KR" sz="1800" dirty="0">
                <a:latin typeface="Georgia" panose="02040502050405020303" pitchFamily="18" charset="0"/>
                <a:ea typeface="굴림" panose="020B0503020000020004" pitchFamily="34" charset="-127"/>
                <a:cs typeface="Arial" panose="020B0604020202020204" pitchFamily="34" charset="0"/>
                <a:sym typeface="Georgia" panose="02040502050405020303" pitchFamily="18" charset="0"/>
              </a:rPr>
              <a:t>Big Three (Churchill, Stalin, Roosevelt)</a:t>
            </a:r>
          </a:p>
          <a:p>
            <a:pPr marL="914400" lvl="1" indent="-381000">
              <a:spcBef>
                <a:spcPts val="600"/>
              </a:spcBef>
              <a:buClr>
                <a:srgbClr val="000000"/>
              </a:buClr>
              <a:buSzPct val="167000"/>
              <a:buFontTx/>
              <a:buChar char="•"/>
            </a:pPr>
            <a:r>
              <a:rPr lang="en-US" altLang="ko-KR" sz="1800" dirty="0">
                <a:latin typeface="Georgia" panose="02040502050405020303" pitchFamily="18" charset="0"/>
                <a:ea typeface="굴림" panose="020B0503020000020004" pitchFamily="34" charset="-127"/>
                <a:cs typeface="Arial" panose="020B0604020202020204" pitchFamily="34" charset="0"/>
                <a:sym typeface="Georgia" panose="02040502050405020303" pitchFamily="18" charset="0"/>
              </a:rPr>
              <a:t>2</a:t>
            </a:r>
            <a:r>
              <a:rPr lang="en-US" altLang="ko-KR" sz="1800" baseline="30000" dirty="0">
                <a:latin typeface="Georgia" panose="02040502050405020303" pitchFamily="18" charset="0"/>
                <a:ea typeface="굴림" panose="020B0503020000020004" pitchFamily="34" charset="-127"/>
                <a:cs typeface="Arial" panose="020B0604020202020204" pitchFamily="34" charset="0"/>
                <a:sym typeface="Georgia" panose="02040502050405020303" pitchFamily="18" charset="0"/>
              </a:rPr>
              <a:t>nd</a:t>
            </a:r>
            <a:r>
              <a:rPr lang="en-US" altLang="ko-KR" sz="1800" dirty="0">
                <a:latin typeface="Georgia" panose="02040502050405020303" pitchFamily="18" charset="0"/>
                <a:ea typeface="굴림" panose="020B0503020000020004" pitchFamily="34" charset="-127"/>
                <a:cs typeface="Arial" panose="020B0604020202020204" pitchFamily="34" charset="0"/>
                <a:sym typeface="Georgia" panose="02040502050405020303" pitchFamily="18" charset="0"/>
              </a:rPr>
              <a:t> Front against Germany</a:t>
            </a:r>
            <a:endParaRPr lang="en-US" altLang="en-US" sz="1800" dirty="0">
              <a:latin typeface="Georgia" panose="02040502050405020303" pitchFamily="18" charset="0"/>
              <a:cs typeface="Arial" panose="020B0604020202020204" pitchFamily="34" charset="0"/>
              <a:sym typeface="Georgia" panose="02040502050405020303" pitchFamily="18" charset="0"/>
            </a:endParaRPr>
          </a:p>
        </p:txBody>
      </p:sp>
    </p:spTree>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hape 98">
            <a:extLst>
              <a:ext uri="{FF2B5EF4-FFF2-40B4-BE49-F238E27FC236}">
                <a16:creationId xmlns:a16="http://schemas.microsoft.com/office/drawing/2014/main" id="{19B15E33-F609-45A3-A1D8-5E21F77B4645}"/>
              </a:ext>
            </a:extLst>
          </p:cNvPr>
          <p:cNvSpPr txBox="1">
            <a:spLocks noGrp="1"/>
          </p:cNvSpPr>
          <p:nvPr>
            <p:ph type="title"/>
          </p:nvPr>
        </p:nvSpPr>
        <p:spPr>
          <a:xfrm>
            <a:off x="1981200" y="338138"/>
            <a:ext cx="8229600" cy="831894"/>
          </a:xfrm>
        </p:spPr>
        <p:txBody>
          <a:bodyPr>
            <a:spAutoFit/>
          </a:bodyPr>
          <a:lstStyle/>
          <a:p>
            <a:pPr indent="304800" algn="ctr">
              <a:spcBef>
                <a:spcPct val="0"/>
              </a:spcBef>
              <a:buClr>
                <a:srgbClr val="FFFFFF"/>
              </a:buClr>
              <a:buSzTx/>
            </a:pPr>
            <a:r>
              <a:rPr lang="en-US" altLang="en-US" sz="30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sym typeface="Consolas" panose="020B0609020204030204" pitchFamily="49" charset="0"/>
              </a:rPr>
              <a:t>Diplomatic Effects of World War II:</a:t>
            </a:r>
            <a:br>
              <a:rPr lang="en-US" altLang="en-US" sz="30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sym typeface="Consolas" panose="020B0609020204030204" pitchFamily="49" charset="0"/>
              </a:rPr>
            </a:br>
            <a:r>
              <a:rPr lang="en-US" altLang="en-US" sz="24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sym typeface="Consolas" panose="020B0609020204030204" pitchFamily="49" charset="0"/>
              </a:rPr>
              <a:t>Post war</a:t>
            </a:r>
          </a:p>
        </p:txBody>
      </p:sp>
      <p:sp>
        <p:nvSpPr>
          <p:cNvPr id="21507" name="Shape 99">
            <a:extLst>
              <a:ext uri="{FF2B5EF4-FFF2-40B4-BE49-F238E27FC236}">
                <a16:creationId xmlns:a16="http://schemas.microsoft.com/office/drawing/2014/main" id="{0957FA6B-5290-4726-942D-CB2895FD7E84}"/>
              </a:ext>
            </a:extLst>
          </p:cNvPr>
          <p:cNvSpPr txBox="1">
            <a:spLocks noGrp="1"/>
          </p:cNvSpPr>
          <p:nvPr>
            <p:ph type="body" idx="1"/>
          </p:nvPr>
        </p:nvSpPr>
        <p:spPr>
          <a:xfrm>
            <a:off x="1981200" y="1600201"/>
            <a:ext cx="8229600" cy="5667001"/>
          </a:xfrm>
        </p:spPr>
        <p:txBody>
          <a:bodyPr>
            <a:spAutoFit/>
          </a:bodyPr>
          <a:lstStyle/>
          <a:p>
            <a:pPr marL="457200">
              <a:lnSpc>
                <a:spcPct val="150000"/>
              </a:lnSpc>
              <a:spcBef>
                <a:spcPts val="600"/>
              </a:spcBef>
              <a:buClr>
                <a:srgbClr val="000000"/>
              </a:buClr>
              <a:buSzPct val="167000"/>
              <a:buFontTx/>
              <a:buChar char="•"/>
            </a:pPr>
            <a:r>
              <a:rPr lang="en-US" altLang="en-US" sz="1800" dirty="0">
                <a:solidFill>
                  <a:srgbClr val="FF0000"/>
                </a:solidFill>
                <a:latin typeface="Georgia" panose="02040502050405020303" pitchFamily="18" charset="0"/>
                <a:cs typeface="Arial" panose="020B0604020202020204" pitchFamily="34" charset="0"/>
                <a:sym typeface="Georgia" panose="02040502050405020303" pitchFamily="18" charset="0"/>
              </a:rPr>
              <a:t>Marshall plan: </a:t>
            </a:r>
            <a:r>
              <a:rPr lang="en-US" altLang="en-US" sz="1800" dirty="0">
                <a:latin typeface="Georgia" panose="02040502050405020303" pitchFamily="18" charset="0"/>
                <a:cs typeface="Arial" panose="020B0604020202020204" pitchFamily="34" charset="0"/>
                <a:sym typeface="Georgia" panose="02040502050405020303" pitchFamily="18" charset="0"/>
              </a:rPr>
              <a:t>United States offered reconstruction aid to all European countries</a:t>
            </a:r>
          </a:p>
          <a:p>
            <a:pPr marL="914400" lvl="1" indent="-342900">
              <a:lnSpc>
                <a:spcPct val="150000"/>
              </a:lnSpc>
              <a:spcBef>
                <a:spcPts val="475"/>
              </a:spcBef>
              <a:buClr>
                <a:srgbClr val="000000"/>
              </a:buClr>
              <a:buFont typeface="Courier New" panose="02070309020205020404" pitchFamily="49" charset="0"/>
              <a:buChar char="o"/>
            </a:pPr>
            <a:r>
              <a:rPr lang="en-US" altLang="en-US" sz="1800" dirty="0">
                <a:latin typeface="Georgia" panose="02040502050405020303" pitchFamily="18" charset="0"/>
                <a:cs typeface="Arial" panose="020B0604020202020204" pitchFamily="34" charset="0"/>
                <a:sym typeface="Georgia" panose="02040502050405020303" pitchFamily="18" charset="0"/>
              </a:rPr>
              <a:t>excludes Spain</a:t>
            </a:r>
          </a:p>
          <a:p>
            <a:pPr marL="914400" lvl="1" indent="-342900">
              <a:lnSpc>
                <a:spcPct val="150000"/>
              </a:lnSpc>
              <a:spcBef>
                <a:spcPts val="475"/>
              </a:spcBef>
              <a:buClr>
                <a:srgbClr val="000000"/>
              </a:buClr>
              <a:buFont typeface="Courier New" panose="02070309020205020404" pitchFamily="49" charset="0"/>
              <a:buChar char="o"/>
            </a:pPr>
            <a:r>
              <a:rPr lang="en-US" altLang="en-US" sz="1800" dirty="0">
                <a:latin typeface="Georgia" panose="02040502050405020303" pitchFamily="18" charset="0"/>
                <a:cs typeface="Arial" panose="020B0604020202020204" pitchFamily="34" charset="0"/>
                <a:sym typeface="Georgia" panose="02040502050405020303" pitchFamily="18" charset="0"/>
              </a:rPr>
              <a:t>USSR offered the aid, but Stalin refused</a:t>
            </a:r>
          </a:p>
          <a:p>
            <a:pPr marL="914400" lvl="1" indent="-342900">
              <a:lnSpc>
                <a:spcPct val="150000"/>
              </a:lnSpc>
              <a:spcBef>
                <a:spcPts val="475"/>
              </a:spcBef>
              <a:buClr>
                <a:srgbClr val="000000"/>
              </a:buClr>
              <a:buFont typeface="Courier New" panose="02070309020205020404" pitchFamily="49" charset="0"/>
              <a:buChar char="o"/>
            </a:pPr>
            <a:r>
              <a:rPr lang="en-US" altLang="en-US" sz="1800" dirty="0">
                <a:latin typeface="Georgia" panose="02040502050405020303" pitchFamily="18" charset="0"/>
                <a:cs typeface="Arial" panose="020B0604020202020204" pitchFamily="34" charset="0"/>
                <a:sym typeface="Georgia" panose="02040502050405020303" pitchFamily="18" charset="0"/>
              </a:rPr>
              <a:t>sent supplies (ex. grants, credits, supplies) in June 1948 under the terms of the European Recovery Program</a:t>
            </a:r>
          </a:p>
          <a:p>
            <a:pPr marL="457200">
              <a:lnSpc>
                <a:spcPct val="150000"/>
              </a:lnSpc>
              <a:spcBef>
                <a:spcPts val="600"/>
              </a:spcBef>
              <a:buClr>
                <a:srgbClr val="000000"/>
              </a:buClr>
              <a:buSzPct val="167000"/>
              <a:buFontTx/>
              <a:buChar char="•"/>
            </a:pPr>
            <a:r>
              <a:rPr lang="en-US" altLang="en-US" sz="1800" dirty="0">
                <a:solidFill>
                  <a:srgbClr val="FF0000"/>
                </a:solidFill>
                <a:latin typeface="Georgia" panose="02040502050405020303" pitchFamily="18" charset="0"/>
                <a:cs typeface="Arial" panose="020B0604020202020204" pitchFamily="34" charset="0"/>
                <a:sym typeface="Georgia" panose="02040502050405020303" pitchFamily="18" charset="0"/>
              </a:rPr>
              <a:t>Truman Doctrine</a:t>
            </a:r>
            <a:r>
              <a:rPr lang="en-US" altLang="en-US" sz="1800" dirty="0">
                <a:latin typeface="Georgia" panose="02040502050405020303" pitchFamily="18" charset="0"/>
                <a:cs typeface="Arial" panose="020B0604020202020204" pitchFamily="34" charset="0"/>
                <a:sym typeface="Georgia" panose="02040502050405020303" pitchFamily="18" charset="0"/>
              </a:rPr>
              <a:t>: United States offered aid to Turkey and Greece because of their crumbling economy</a:t>
            </a:r>
          </a:p>
          <a:p>
            <a:pPr marL="914400" lvl="1" indent="-342900">
              <a:lnSpc>
                <a:spcPct val="150000"/>
              </a:lnSpc>
              <a:spcBef>
                <a:spcPts val="475"/>
              </a:spcBef>
              <a:buClr>
                <a:srgbClr val="000000"/>
              </a:buClr>
              <a:buFont typeface="Courier New" panose="02070309020205020404" pitchFamily="49" charset="0"/>
              <a:buChar char="o"/>
            </a:pPr>
            <a:r>
              <a:rPr lang="en-US" altLang="en-US" sz="1800" dirty="0">
                <a:latin typeface="Georgia" panose="02040502050405020303" pitchFamily="18" charset="0"/>
                <a:cs typeface="Arial" panose="020B0604020202020204" pitchFamily="34" charset="0"/>
                <a:sym typeface="Georgia" panose="02040502050405020303" pitchFamily="18" charset="0"/>
              </a:rPr>
              <a:t>asked to send over $400 million to Greece and Turkey</a:t>
            </a:r>
          </a:p>
          <a:p>
            <a:pPr marL="914400" lvl="1" indent="-342900">
              <a:lnSpc>
                <a:spcPct val="150000"/>
              </a:lnSpc>
              <a:spcBef>
                <a:spcPts val="475"/>
              </a:spcBef>
              <a:buClr>
                <a:srgbClr val="000000"/>
              </a:buClr>
              <a:buFont typeface="Courier New" panose="02070309020205020404" pitchFamily="49" charset="0"/>
              <a:buChar char="o"/>
            </a:pPr>
            <a:r>
              <a:rPr lang="en-US" altLang="en-US" sz="1800" dirty="0">
                <a:latin typeface="Georgia" panose="02040502050405020303" pitchFamily="18" charset="0"/>
                <a:cs typeface="Arial" panose="020B0604020202020204" pitchFamily="34" charset="0"/>
                <a:sym typeface="Georgia" panose="02040502050405020303" pitchFamily="18" charset="0"/>
              </a:rPr>
              <a:t>Turkey and Greece were politically and economically weak</a:t>
            </a:r>
          </a:p>
          <a:p>
            <a:pPr marL="914400" lvl="1" indent="-342900">
              <a:lnSpc>
                <a:spcPct val="150000"/>
              </a:lnSpc>
              <a:spcBef>
                <a:spcPts val="475"/>
              </a:spcBef>
              <a:buClr>
                <a:srgbClr val="000000"/>
              </a:buClr>
              <a:buFont typeface="Courier New" panose="02070309020205020404" pitchFamily="49" charset="0"/>
              <a:buChar char="o"/>
            </a:pPr>
            <a:r>
              <a:rPr lang="en-US" altLang="en-US" sz="1800" dirty="0">
                <a:latin typeface="Georgia" panose="02040502050405020303" pitchFamily="18" charset="0"/>
                <a:cs typeface="Arial" panose="020B0604020202020204" pitchFamily="34" charset="0"/>
                <a:sym typeface="Georgia" panose="02040502050405020303" pitchFamily="18" charset="0"/>
              </a:rPr>
              <a:t>response to Great Britain unable to provide financial aid</a:t>
            </a:r>
          </a:p>
          <a:p>
            <a:pPr marL="457200">
              <a:spcBef>
                <a:spcPts val="600"/>
              </a:spcBef>
              <a:buClr>
                <a:srgbClr val="000000"/>
              </a:buClr>
              <a:buSzPct val="167000"/>
              <a:buFontTx/>
              <a:buChar char="•"/>
            </a:pPr>
            <a:endParaRPr lang="en-US" altLang="en-US" sz="1800" dirty="0">
              <a:latin typeface="Georgia" panose="02040502050405020303" pitchFamily="18" charset="0"/>
              <a:cs typeface="Arial" panose="020B0604020202020204" pitchFamily="34" charset="0"/>
              <a:sym typeface="Georgia" panose="02040502050405020303" pitchFamily="18" charset="0"/>
            </a:endParaRPr>
          </a:p>
        </p:txBody>
      </p:sp>
    </p:spTree>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a:extLst>
              <a:ext uri="{FF2B5EF4-FFF2-40B4-BE49-F238E27FC236}">
                <a16:creationId xmlns:a16="http://schemas.microsoft.com/office/drawing/2014/main" id="{1AC7334F-3B73-47A5-9D56-CF36F425C538}"/>
              </a:ext>
            </a:extLst>
          </p:cNvPr>
          <p:cNvSpPr txBox="1">
            <a:spLocks noGrp="1"/>
          </p:cNvSpPr>
          <p:nvPr>
            <p:ph type="title"/>
          </p:nvPr>
        </p:nvSpPr>
        <p:spPr/>
        <p:txBody>
          <a:bodyPr/>
          <a:lstStyle/>
          <a:p>
            <a:pPr algn="ctr"/>
            <a:r>
              <a:rPr lang="en-US" altLang="en-US" sz="2800" b="1" dirty="0">
                <a:solidFill>
                  <a:schemeClr val="tx1"/>
                </a:solidFill>
                <a:latin typeface="Times New Roman" panose="02020603050405020304" pitchFamily="18" charset="0"/>
                <a:ea typeface="Consolas" panose="020B0609020204030204" pitchFamily="49" charset="0"/>
                <a:cs typeface="Times New Roman" panose="02020603050405020304" pitchFamily="18" charset="0"/>
                <a:sym typeface="Consolas" panose="020B0609020204030204" pitchFamily="49" charset="0"/>
              </a:rPr>
              <a:t>Diplomatic Effects of World War II:</a:t>
            </a:r>
            <a:br>
              <a:rPr lang="en-US" altLang="en-US" sz="2800" b="1" dirty="0">
                <a:solidFill>
                  <a:schemeClr val="tx1"/>
                </a:solidFill>
                <a:latin typeface="Times New Roman" panose="02020603050405020304" pitchFamily="18" charset="0"/>
                <a:ea typeface="Consolas" panose="020B0609020204030204" pitchFamily="49" charset="0"/>
                <a:cs typeface="Times New Roman" panose="02020603050405020304" pitchFamily="18" charset="0"/>
                <a:sym typeface="Consolas" panose="020B0609020204030204" pitchFamily="49" charset="0"/>
              </a:rPr>
            </a:br>
            <a:r>
              <a:rPr lang="en-US" altLang="en-US" sz="2800" b="1" dirty="0">
                <a:solidFill>
                  <a:schemeClr val="tx1"/>
                </a:solidFill>
                <a:latin typeface="Times New Roman" panose="02020603050405020304" pitchFamily="18" charset="0"/>
                <a:ea typeface="Consolas" panose="020B0609020204030204" pitchFamily="49" charset="0"/>
                <a:cs typeface="Times New Roman" panose="02020603050405020304" pitchFamily="18" charset="0"/>
                <a:sym typeface="Consolas" panose="020B0609020204030204" pitchFamily="49" charset="0"/>
              </a:rPr>
              <a:t>Post War </a:t>
            </a:r>
            <a:br>
              <a:rPr lang="en-US" altLang="en-US" sz="2800" b="1" dirty="0">
                <a:solidFill>
                  <a:schemeClr val="tx1"/>
                </a:solidFill>
                <a:latin typeface="Times New Roman" panose="02020603050405020304" pitchFamily="18" charset="0"/>
                <a:ea typeface="Consolas" panose="020B0609020204030204" pitchFamily="49" charset="0"/>
                <a:cs typeface="Times New Roman" panose="02020603050405020304" pitchFamily="18" charset="0"/>
                <a:sym typeface="Consolas" panose="020B0609020204030204" pitchFamily="49" charset="0"/>
              </a:rPr>
            </a:br>
            <a:endParaRPr lang="en-US" altLang="en-US" sz="2800" b="1" dirty="0">
              <a:solidFill>
                <a:schemeClr val="tx1"/>
              </a:solidFill>
              <a:latin typeface="Times New Roman" panose="02020603050405020304" pitchFamily="18" charset="0"/>
              <a:ea typeface="Consolas" panose="020B0609020204030204" pitchFamily="49" charset="0"/>
              <a:cs typeface="Times New Roman" panose="02020603050405020304" pitchFamily="18" charset="0"/>
              <a:sym typeface="Consolas" panose="020B0609020204030204" pitchFamily="49" charset="0"/>
            </a:endParaRPr>
          </a:p>
        </p:txBody>
      </p:sp>
      <p:sp>
        <p:nvSpPr>
          <p:cNvPr id="22531" name="Text Box 3">
            <a:extLst>
              <a:ext uri="{FF2B5EF4-FFF2-40B4-BE49-F238E27FC236}">
                <a16:creationId xmlns:a16="http://schemas.microsoft.com/office/drawing/2014/main" id="{54C61240-E98F-4A2A-92F9-553BFA1F88CA}"/>
              </a:ext>
            </a:extLst>
          </p:cNvPr>
          <p:cNvSpPr txBox="1">
            <a:spLocks noGrp="1"/>
          </p:cNvSpPr>
          <p:nvPr>
            <p:ph sz="half" idx="1"/>
          </p:nvPr>
        </p:nvSpPr>
        <p:spPr/>
        <p:txBody>
          <a:bodyPr>
            <a:normAutofit fontScale="62500" lnSpcReduction="20000"/>
          </a:bodyPr>
          <a:lstStyle/>
          <a:p>
            <a:pPr>
              <a:lnSpc>
                <a:spcPct val="90000"/>
              </a:lnSpc>
              <a:buFontTx/>
              <a:buChar char="•"/>
            </a:pPr>
            <a:r>
              <a:rPr lang="en-US" altLang="ko-KR" sz="3600" dirty="0">
                <a:latin typeface="Georgia" panose="02040502050405020303" pitchFamily="18" charset="0"/>
                <a:ea typeface="굴림" panose="020B0503020000020004" pitchFamily="34" charset="-127"/>
                <a:cs typeface="Arial" panose="020B0604020202020204" pitchFamily="34" charset="0"/>
              </a:rPr>
              <a:t>Yalta Conference</a:t>
            </a:r>
          </a:p>
          <a:p>
            <a:pPr>
              <a:lnSpc>
                <a:spcPct val="90000"/>
              </a:lnSpc>
              <a:buFontTx/>
              <a:buChar char="•"/>
            </a:pPr>
            <a:endParaRPr lang="en-US" altLang="ko-KR" sz="3600" dirty="0">
              <a:latin typeface="Georgia" panose="02040502050405020303" pitchFamily="18" charset="0"/>
              <a:ea typeface="굴림" panose="020B0503020000020004" pitchFamily="34" charset="-127"/>
              <a:cs typeface="Arial" panose="020B0604020202020204" pitchFamily="34" charset="0"/>
            </a:endParaRPr>
          </a:p>
          <a:p>
            <a:pPr lvl="1">
              <a:lnSpc>
                <a:spcPct val="90000"/>
              </a:lnSpc>
              <a:buFontTx/>
              <a:buChar char="•"/>
            </a:pPr>
            <a:r>
              <a:rPr lang="en-US" altLang="ko-KR" sz="3600" dirty="0">
                <a:latin typeface="Georgia" panose="02040502050405020303" pitchFamily="18" charset="0"/>
                <a:ea typeface="굴림" panose="020B0503020000020004" pitchFamily="34" charset="-127"/>
                <a:cs typeface="Arial" panose="020B0604020202020204" pitchFamily="34" charset="0"/>
              </a:rPr>
              <a:t>Feb. 4-11, 1945</a:t>
            </a:r>
          </a:p>
          <a:p>
            <a:pPr lvl="1">
              <a:lnSpc>
                <a:spcPct val="90000"/>
              </a:lnSpc>
              <a:buFontTx/>
              <a:buChar char="•"/>
            </a:pPr>
            <a:endParaRPr lang="en-US" altLang="ko-KR" sz="3600" dirty="0">
              <a:latin typeface="Georgia" panose="02040502050405020303" pitchFamily="18" charset="0"/>
              <a:ea typeface="굴림" panose="020B0503020000020004" pitchFamily="34" charset="-127"/>
              <a:cs typeface="Arial" panose="020B0604020202020204" pitchFamily="34" charset="0"/>
            </a:endParaRPr>
          </a:p>
          <a:p>
            <a:pPr lvl="1">
              <a:lnSpc>
                <a:spcPct val="90000"/>
              </a:lnSpc>
              <a:buFontTx/>
              <a:buChar char="•"/>
            </a:pPr>
            <a:r>
              <a:rPr lang="en-US" altLang="ko-KR" sz="3600" dirty="0">
                <a:latin typeface="Georgia" panose="02040502050405020303" pitchFamily="18" charset="0"/>
                <a:ea typeface="굴림" panose="020B0503020000020004" pitchFamily="34" charset="-127"/>
                <a:cs typeface="Arial" panose="020B0604020202020204" pitchFamily="34" charset="0"/>
              </a:rPr>
              <a:t>Big Three</a:t>
            </a:r>
          </a:p>
          <a:p>
            <a:pPr lvl="1">
              <a:lnSpc>
                <a:spcPct val="90000"/>
              </a:lnSpc>
              <a:buFontTx/>
              <a:buChar char="•"/>
            </a:pPr>
            <a:endParaRPr lang="en-US" altLang="ko-KR" sz="3600" dirty="0">
              <a:latin typeface="Georgia" panose="02040502050405020303" pitchFamily="18" charset="0"/>
              <a:ea typeface="굴림" panose="020B0503020000020004" pitchFamily="34" charset="-127"/>
              <a:cs typeface="Arial" panose="020B0604020202020204" pitchFamily="34" charset="0"/>
            </a:endParaRPr>
          </a:p>
          <a:p>
            <a:pPr lvl="1">
              <a:lnSpc>
                <a:spcPct val="90000"/>
              </a:lnSpc>
              <a:buFontTx/>
              <a:buChar char="•"/>
            </a:pPr>
            <a:r>
              <a:rPr lang="en-US" altLang="ko-KR" sz="3600" dirty="0">
                <a:latin typeface="Georgia" panose="02040502050405020303" pitchFamily="18" charset="0"/>
                <a:ea typeface="굴림" panose="020B0503020000020004" pitchFamily="34" charset="-127"/>
                <a:cs typeface="Arial" panose="020B0604020202020204" pitchFamily="34" charset="0"/>
              </a:rPr>
              <a:t>Discuss Europe’s post war organization</a:t>
            </a:r>
          </a:p>
          <a:p>
            <a:pPr lvl="1">
              <a:lnSpc>
                <a:spcPct val="90000"/>
              </a:lnSpc>
              <a:buFontTx/>
              <a:buChar char="•"/>
            </a:pPr>
            <a:endParaRPr lang="en-US" altLang="ko-KR" sz="3600" dirty="0">
              <a:latin typeface="Georgia" panose="02040502050405020303" pitchFamily="18" charset="0"/>
              <a:ea typeface="굴림" panose="020B0503020000020004" pitchFamily="34" charset="-127"/>
              <a:cs typeface="Arial" panose="020B0604020202020204" pitchFamily="34" charset="0"/>
            </a:endParaRPr>
          </a:p>
          <a:p>
            <a:pPr>
              <a:lnSpc>
                <a:spcPct val="90000"/>
              </a:lnSpc>
              <a:buFontTx/>
              <a:buChar char="•"/>
            </a:pPr>
            <a:r>
              <a:rPr lang="en-US" altLang="ko-KR" sz="3600" dirty="0">
                <a:latin typeface="Georgia" panose="02040502050405020303" pitchFamily="18" charset="0"/>
                <a:ea typeface="굴림" panose="020B0503020000020004" pitchFamily="34" charset="-127"/>
                <a:cs typeface="Arial" panose="020B0604020202020204" pitchFamily="34" charset="0"/>
              </a:rPr>
              <a:t>Potsdam Conference</a:t>
            </a:r>
          </a:p>
          <a:p>
            <a:pPr>
              <a:lnSpc>
                <a:spcPct val="90000"/>
              </a:lnSpc>
              <a:buFontTx/>
              <a:buChar char="•"/>
            </a:pPr>
            <a:endParaRPr lang="en-US" altLang="ko-KR" sz="3600" dirty="0">
              <a:latin typeface="Georgia" panose="02040502050405020303" pitchFamily="18" charset="0"/>
              <a:ea typeface="굴림" panose="020B0503020000020004" pitchFamily="34" charset="-127"/>
              <a:cs typeface="Arial" panose="020B0604020202020204" pitchFamily="34" charset="0"/>
            </a:endParaRPr>
          </a:p>
          <a:p>
            <a:pPr lvl="1">
              <a:lnSpc>
                <a:spcPct val="90000"/>
              </a:lnSpc>
              <a:buFontTx/>
              <a:buChar char="•"/>
            </a:pPr>
            <a:endParaRPr lang="en-US" altLang="en-US" sz="1800" dirty="0">
              <a:latin typeface="Georgia" panose="02040502050405020303" pitchFamily="18" charset="0"/>
              <a:cs typeface="Arial" panose="020B0604020202020204" pitchFamily="34" charset="0"/>
            </a:endParaRPr>
          </a:p>
        </p:txBody>
      </p:sp>
      <p:sp>
        <p:nvSpPr>
          <p:cNvPr id="2" name="Content Placeholder 1">
            <a:extLst>
              <a:ext uri="{FF2B5EF4-FFF2-40B4-BE49-F238E27FC236}">
                <a16:creationId xmlns:a16="http://schemas.microsoft.com/office/drawing/2014/main" id="{97564E86-61BB-4D08-936C-120973E710BF}"/>
              </a:ext>
            </a:extLst>
          </p:cNvPr>
          <p:cNvSpPr>
            <a:spLocks noGrp="1"/>
          </p:cNvSpPr>
          <p:nvPr>
            <p:ph sz="half" idx="2"/>
          </p:nvPr>
        </p:nvSpPr>
        <p:spPr/>
        <p:txBody>
          <a:bodyPr>
            <a:normAutofit fontScale="62500" lnSpcReduction="20000"/>
          </a:bodyPr>
          <a:lstStyle/>
          <a:p>
            <a:pPr lvl="1">
              <a:lnSpc>
                <a:spcPct val="90000"/>
              </a:lnSpc>
              <a:buFontTx/>
              <a:buChar char="•"/>
            </a:pPr>
            <a:r>
              <a:rPr lang="en-US" altLang="ko-KR" sz="3600" dirty="0">
                <a:latin typeface="Georgia" panose="02040502050405020303" pitchFamily="18" charset="0"/>
                <a:ea typeface="굴림" panose="020B0503020000020004" pitchFamily="34" charset="-127"/>
                <a:cs typeface="Arial" panose="020B0604020202020204" pitchFamily="34" charset="0"/>
              </a:rPr>
              <a:t>July 17- Aug. 2, 1945</a:t>
            </a:r>
          </a:p>
          <a:p>
            <a:pPr lvl="1">
              <a:lnSpc>
                <a:spcPct val="90000"/>
              </a:lnSpc>
              <a:buFontTx/>
              <a:buChar char="•"/>
            </a:pPr>
            <a:endParaRPr lang="en-US" altLang="ko-KR" sz="3600" dirty="0">
              <a:latin typeface="Georgia" panose="02040502050405020303" pitchFamily="18" charset="0"/>
              <a:ea typeface="굴림" panose="020B0503020000020004" pitchFamily="34" charset="-127"/>
              <a:cs typeface="Arial" panose="020B0604020202020204" pitchFamily="34" charset="0"/>
            </a:endParaRPr>
          </a:p>
          <a:p>
            <a:pPr lvl="1">
              <a:lnSpc>
                <a:spcPct val="90000"/>
              </a:lnSpc>
              <a:buFontTx/>
              <a:buChar char="•"/>
            </a:pPr>
            <a:r>
              <a:rPr lang="en-US" altLang="ko-KR" sz="3600" dirty="0">
                <a:latin typeface="Georgia" panose="02040502050405020303" pitchFamily="18" charset="0"/>
                <a:ea typeface="굴림" panose="020B0503020000020004" pitchFamily="34" charset="-127"/>
                <a:cs typeface="Arial" panose="020B0604020202020204" pitchFamily="34" charset="0"/>
              </a:rPr>
              <a:t>Stalin, Churchill (later replaced by Attlee), Truman</a:t>
            </a:r>
          </a:p>
          <a:p>
            <a:pPr lvl="1">
              <a:lnSpc>
                <a:spcPct val="90000"/>
              </a:lnSpc>
              <a:buFontTx/>
              <a:buChar char="•"/>
            </a:pPr>
            <a:endParaRPr lang="en-US" altLang="ko-KR" sz="3600" dirty="0">
              <a:latin typeface="Georgia" panose="02040502050405020303" pitchFamily="18" charset="0"/>
              <a:ea typeface="굴림" panose="020B0503020000020004" pitchFamily="34" charset="-127"/>
              <a:cs typeface="Arial" panose="020B0604020202020204" pitchFamily="34" charset="0"/>
            </a:endParaRPr>
          </a:p>
          <a:p>
            <a:pPr lvl="1">
              <a:lnSpc>
                <a:spcPct val="90000"/>
              </a:lnSpc>
              <a:buFontTx/>
              <a:buChar char="•"/>
            </a:pPr>
            <a:r>
              <a:rPr lang="en-US" altLang="ko-KR" sz="3600" dirty="0">
                <a:latin typeface="Georgia" panose="02040502050405020303" pitchFamily="18" charset="0"/>
                <a:ea typeface="굴림" panose="020B0503020000020004" pitchFamily="34" charset="-127"/>
                <a:cs typeface="Arial" panose="020B0604020202020204" pitchFamily="34" charset="0"/>
              </a:rPr>
              <a:t>Discuss Germany’s punishment</a:t>
            </a:r>
          </a:p>
          <a:p>
            <a:pPr lvl="1">
              <a:lnSpc>
                <a:spcPct val="90000"/>
              </a:lnSpc>
              <a:buFontTx/>
              <a:buChar char="•"/>
            </a:pPr>
            <a:endParaRPr lang="en-US" altLang="ko-KR" sz="3600" dirty="0">
              <a:latin typeface="Georgia" panose="02040502050405020303" pitchFamily="18" charset="0"/>
              <a:ea typeface="굴림" panose="020B0503020000020004" pitchFamily="34" charset="-127"/>
              <a:cs typeface="Arial" panose="020B0604020202020204" pitchFamily="34" charset="0"/>
            </a:endParaRPr>
          </a:p>
          <a:p>
            <a:pPr lvl="1">
              <a:lnSpc>
                <a:spcPct val="90000"/>
              </a:lnSpc>
              <a:buFontTx/>
              <a:buChar char="•"/>
            </a:pPr>
            <a:r>
              <a:rPr lang="en-US" altLang="ko-KR" sz="3600" dirty="0">
                <a:latin typeface="Georgia" panose="02040502050405020303" pitchFamily="18" charset="0"/>
                <a:ea typeface="굴림" panose="020B0503020000020004" pitchFamily="34" charset="-127"/>
                <a:cs typeface="Arial" panose="020B0604020202020204" pitchFamily="34" charset="0"/>
              </a:rPr>
              <a:t>Post war arrangements</a:t>
            </a:r>
          </a:p>
          <a:p>
            <a:pPr lvl="1">
              <a:lnSpc>
                <a:spcPct val="90000"/>
              </a:lnSpc>
              <a:buFontTx/>
              <a:buChar char="•"/>
            </a:pPr>
            <a:endParaRPr lang="en-US" altLang="ko-KR" sz="3600" dirty="0">
              <a:latin typeface="Georgia" panose="02040502050405020303" pitchFamily="18" charset="0"/>
              <a:ea typeface="굴림" panose="020B0503020000020004" pitchFamily="34" charset="-127"/>
              <a:cs typeface="Arial" panose="020B0604020202020204" pitchFamily="34" charset="0"/>
            </a:endParaRPr>
          </a:p>
          <a:p>
            <a:pPr lvl="1">
              <a:lnSpc>
                <a:spcPct val="90000"/>
              </a:lnSpc>
              <a:buFontTx/>
              <a:buChar char="•"/>
            </a:pPr>
            <a:r>
              <a:rPr lang="en-US" altLang="ko-KR" sz="3600" dirty="0">
                <a:latin typeface="Georgia" panose="02040502050405020303" pitchFamily="18" charset="0"/>
                <a:ea typeface="굴림" panose="020B0503020000020004" pitchFamily="34" charset="-127"/>
                <a:cs typeface="Arial" panose="020B0604020202020204" pitchFamily="34" charset="0"/>
              </a:rPr>
              <a:t>How to counter war’s effects</a:t>
            </a:r>
          </a:p>
          <a:p>
            <a:pPr lvl="1">
              <a:lnSpc>
                <a:spcPct val="90000"/>
              </a:lnSpc>
              <a:buFontTx/>
              <a:buChar char="•"/>
            </a:pPr>
            <a:endParaRPr lang="en-US" altLang="ko-KR" sz="1800" dirty="0">
              <a:latin typeface="Georgia" panose="02040502050405020303" pitchFamily="18" charset="0"/>
              <a:ea typeface="굴림" panose="020B0503020000020004" pitchFamily="34" charset="-127"/>
              <a:cs typeface="Arial" panose="020B0604020202020204" pitchFamily="34" charset="0"/>
            </a:endParaRP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5" name="Title 1"/>
          <p:cNvSpPr>
            <a:spLocks noGrp="1"/>
          </p:cNvSpPr>
          <p:nvPr>
            <p:ph type="title"/>
          </p:nvPr>
        </p:nvSpPr>
        <p:spPr>
          <a:xfrm>
            <a:off x="2560392" y="11551647"/>
            <a:ext cx="10070727" cy="475705"/>
          </a:xfrm>
        </p:spPr>
        <p:txBody>
          <a:bodyPr>
            <a:normAutofit fontScale="90000"/>
          </a:bodyPr>
          <a:lstStyle/>
          <a:p>
            <a:endParaRPr lang="en-US" dirty="0"/>
          </a:p>
        </p:txBody>
      </p:sp>
      <p:pic>
        <p:nvPicPr>
          <p:cNvPr id="6" name="Picture 2" descr="Image result for mackenzie king and FD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636539"/>
            <a:ext cx="9486799" cy="6934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25808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hape 104">
            <a:extLst>
              <a:ext uri="{FF2B5EF4-FFF2-40B4-BE49-F238E27FC236}">
                <a16:creationId xmlns:a16="http://schemas.microsoft.com/office/drawing/2014/main" id="{2152EB0A-B80C-4A50-A8AC-1AB51C9293A6}"/>
              </a:ext>
            </a:extLst>
          </p:cNvPr>
          <p:cNvSpPr txBox="1">
            <a:spLocks noGrp="1"/>
          </p:cNvSpPr>
          <p:nvPr>
            <p:ph type="title"/>
          </p:nvPr>
        </p:nvSpPr>
        <p:spPr>
          <a:xfrm>
            <a:off x="1981200" y="-84138"/>
            <a:ext cx="8229600" cy="1598899"/>
          </a:xfrm>
        </p:spPr>
        <p:txBody>
          <a:bodyPr>
            <a:spAutoFit/>
          </a:bodyPr>
          <a:lstStyle/>
          <a:p>
            <a:pPr indent="304800" algn="ctr">
              <a:spcBef>
                <a:spcPct val="0"/>
              </a:spcBef>
              <a:buClr>
                <a:srgbClr val="FFFFFF"/>
              </a:buClr>
              <a:buSzTx/>
            </a:pPr>
            <a:br>
              <a:rPr lang="en-US" altLang="en-US" sz="2800" dirty="0">
                <a:solidFill>
                  <a:srgbClr val="FFFFFF"/>
                </a:solidFill>
                <a:latin typeface="Times New Roman" panose="02020603050405020304" pitchFamily="18" charset="0"/>
                <a:ea typeface="Consolas" panose="020B0609020204030204" pitchFamily="49" charset="0"/>
                <a:cs typeface="Times New Roman" panose="02020603050405020304" pitchFamily="18" charset="0"/>
                <a:sym typeface="Consolas" panose="020B0609020204030204" pitchFamily="49" charset="0"/>
              </a:rPr>
            </a:br>
            <a:r>
              <a:rPr lang="en-US" altLang="en-US" sz="28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sym typeface="Consolas" panose="020B0609020204030204" pitchFamily="49" charset="0"/>
              </a:rPr>
              <a:t>Diplomatic Effects of World War II:</a:t>
            </a:r>
            <a:br>
              <a:rPr lang="en-US" altLang="en-US" sz="28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sym typeface="Consolas" panose="020B0609020204030204" pitchFamily="49" charset="0"/>
              </a:rPr>
            </a:br>
            <a:r>
              <a:rPr lang="en-US" altLang="en-US" sz="24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sym typeface="Consolas" panose="020B0609020204030204" pitchFamily="49" charset="0"/>
              </a:rPr>
              <a:t>Post War </a:t>
            </a:r>
            <a:br>
              <a:rPr lang="en-US" altLang="en-US" sz="2400" dirty="0">
                <a:solidFill>
                  <a:schemeClr val="tx1"/>
                </a:solidFill>
                <a:latin typeface="Times New Roman" panose="02020603050405020304" pitchFamily="18" charset="0"/>
                <a:ea typeface="Consolas" panose="020B0609020204030204" pitchFamily="49" charset="0"/>
                <a:cs typeface="Times New Roman" panose="02020603050405020304" pitchFamily="18" charset="0"/>
                <a:sym typeface="Consolas" panose="020B0609020204030204" pitchFamily="49" charset="0"/>
              </a:rPr>
            </a:br>
            <a:endParaRPr lang="en-US" altLang="en-US" sz="3000" dirty="0">
              <a:solidFill>
                <a:schemeClr val="tx1"/>
              </a:solidFill>
              <a:latin typeface="Consolas" panose="020B0609020204030204" pitchFamily="49" charset="0"/>
              <a:ea typeface="Consolas" panose="020B0609020204030204" pitchFamily="49" charset="0"/>
              <a:cs typeface="Times New Roman" panose="02020603050405020304" pitchFamily="18" charset="0"/>
              <a:sym typeface="Consolas" panose="020B0609020204030204" pitchFamily="49" charset="0"/>
            </a:endParaRPr>
          </a:p>
        </p:txBody>
      </p:sp>
      <p:sp>
        <p:nvSpPr>
          <p:cNvPr id="23555" name="Shape 105">
            <a:extLst>
              <a:ext uri="{FF2B5EF4-FFF2-40B4-BE49-F238E27FC236}">
                <a16:creationId xmlns:a16="http://schemas.microsoft.com/office/drawing/2014/main" id="{93D69480-6790-4B75-8406-D005A9E0830C}"/>
              </a:ext>
            </a:extLst>
          </p:cNvPr>
          <p:cNvSpPr txBox="1">
            <a:spLocks noGrp="1"/>
          </p:cNvSpPr>
          <p:nvPr>
            <p:ph type="body" idx="1"/>
          </p:nvPr>
        </p:nvSpPr>
        <p:spPr>
          <a:xfrm>
            <a:off x="1981200" y="1600200"/>
            <a:ext cx="8229600" cy="872868"/>
          </a:xfrm>
        </p:spPr>
        <p:txBody>
          <a:bodyPr>
            <a:spAutoFit/>
          </a:bodyPr>
          <a:lstStyle/>
          <a:p>
            <a:pPr marL="457200">
              <a:lnSpc>
                <a:spcPct val="150000"/>
              </a:lnSpc>
              <a:spcBef>
                <a:spcPts val="600"/>
              </a:spcBef>
              <a:buClr>
                <a:srgbClr val="000000"/>
              </a:buClr>
              <a:buSzPct val="167000"/>
              <a:buFontTx/>
              <a:buChar char="•"/>
            </a:pPr>
            <a:r>
              <a:rPr lang="en-US" altLang="en-US" sz="1800">
                <a:latin typeface="Georgia" panose="02040502050405020303" pitchFamily="18" charset="0"/>
                <a:cs typeface="Arial" panose="020B0604020202020204" pitchFamily="34" charset="0"/>
                <a:sym typeface="Georgia" panose="02040502050405020303" pitchFamily="18" charset="0"/>
              </a:rPr>
              <a:t>In 1944, an idea emerged to create a postwar international organization. The </a:t>
            </a:r>
            <a:r>
              <a:rPr lang="en-US" altLang="en-US" sz="1800" u="sng">
                <a:solidFill>
                  <a:schemeClr val="tx1"/>
                </a:solidFill>
                <a:latin typeface="Georgia" panose="02040502050405020303" pitchFamily="18" charset="0"/>
                <a:cs typeface="Arial" panose="020B0604020202020204" pitchFamily="34" charset="0"/>
                <a:sym typeface="Georgia" panose="02040502050405020303" pitchFamily="18" charset="0"/>
              </a:rPr>
              <a:t>United Nations</a:t>
            </a:r>
            <a:r>
              <a:rPr lang="en-US" altLang="en-US" sz="1800">
                <a:solidFill>
                  <a:schemeClr val="tx1"/>
                </a:solidFill>
                <a:latin typeface="Georgia" panose="02040502050405020303" pitchFamily="18" charset="0"/>
                <a:cs typeface="Arial" panose="020B0604020202020204" pitchFamily="34" charset="0"/>
                <a:sym typeface="Georgia" panose="02040502050405020303" pitchFamily="18" charset="0"/>
              </a:rPr>
              <a:t> </a:t>
            </a:r>
            <a:r>
              <a:rPr lang="en-US" altLang="en-US" sz="1800">
                <a:latin typeface="Georgia" panose="02040502050405020303" pitchFamily="18" charset="0"/>
                <a:cs typeface="Arial" panose="020B0604020202020204" pitchFamily="34" charset="0"/>
                <a:sym typeface="Georgia" panose="02040502050405020303" pitchFamily="18" charset="0"/>
              </a:rPr>
              <a:t>was thus born on October 24, 1945</a:t>
            </a:r>
          </a:p>
        </p:txBody>
      </p:sp>
      <p:pic>
        <p:nvPicPr>
          <p:cNvPr id="23556" name="Picture 4" descr="united-nations">
            <a:extLst>
              <a:ext uri="{FF2B5EF4-FFF2-40B4-BE49-F238E27FC236}">
                <a16:creationId xmlns:a16="http://schemas.microsoft.com/office/drawing/2014/main" id="{5003F6A1-1745-46D2-962B-582355AA77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3048000"/>
            <a:ext cx="4495800"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6" descr="unitednations_001">
            <a:extLst>
              <a:ext uri="{FF2B5EF4-FFF2-40B4-BE49-F238E27FC236}">
                <a16:creationId xmlns:a16="http://schemas.microsoft.com/office/drawing/2014/main" id="{537B24A6-68BF-40D1-97CC-E375D2C757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2895600"/>
            <a:ext cx="2603500" cy="363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686" y="0"/>
            <a:ext cx="11495314" cy="685800"/>
          </a:xfrm>
        </p:spPr>
        <p:txBody>
          <a:bodyPr>
            <a:normAutofit fontScale="90000"/>
          </a:bodyPr>
          <a:lstStyle/>
          <a:p>
            <a:pPr algn="ctr"/>
            <a:r>
              <a:rPr lang="en-US" b="1" dirty="0">
                <a:solidFill>
                  <a:srgbClr val="FF0000"/>
                </a:solidFill>
              </a:rPr>
              <a:t>CANADA’S HOME FRONT AND WAR ECONOMY</a:t>
            </a:r>
          </a:p>
        </p:txBody>
      </p:sp>
      <p:sp>
        <p:nvSpPr>
          <p:cNvPr id="3" name="Content Placeholder 2"/>
          <p:cNvSpPr>
            <a:spLocks noGrp="1"/>
          </p:cNvSpPr>
          <p:nvPr>
            <p:ph idx="1"/>
          </p:nvPr>
        </p:nvSpPr>
        <p:spPr>
          <a:xfrm>
            <a:off x="794657" y="685800"/>
            <a:ext cx="11310257" cy="6172200"/>
          </a:xfrm>
        </p:spPr>
        <p:txBody>
          <a:bodyPr>
            <a:normAutofit fontScale="40000" lnSpcReduction="20000"/>
          </a:bodyPr>
          <a:lstStyle/>
          <a:p>
            <a:endParaRPr lang="en-US" sz="9600" dirty="0">
              <a:latin typeface="Calibri" panose="020F0502020204030204" pitchFamily="34" charset="0"/>
            </a:endParaRPr>
          </a:p>
          <a:p>
            <a:r>
              <a:rPr lang="en-US" sz="9600" dirty="0">
                <a:latin typeface="Calibri" panose="020F0502020204030204" pitchFamily="34" charset="0"/>
              </a:rPr>
              <a:t>When the war began, Canada’s government passed the </a:t>
            </a:r>
            <a:r>
              <a:rPr lang="en-US" sz="9600" b="1" dirty="0">
                <a:solidFill>
                  <a:srgbClr val="FF0000"/>
                </a:solidFill>
                <a:latin typeface="Calibri" panose="020F0502020204030204" pitchFamily="34" charset="0"/>
              </a:rPr>
              <a:t>War Measures Act </a:t>
            </a:r>
            <a:r>
              <a:rPr lang="en-US" sz="9600" dirty="0">
                <a:latin typeface="Calibri" panose="020F0502020204030204" pitchFamily="34" charset="0"/>
              </a:rPr>
              <a:t>– which gave the government authority to carry out any measures necessary for Canada’s success in the war.</a:t>
            </a:r>
          </a:p>
          <a:p>
            <a:r>
              <a:rPr lang="en-US" sz="9600" dirty="0">
                <a:latin typeface="Calibri" panose="020F0502020204030204" pitchFamily="34" charset="0"/>
              </a:rPr>
              <a:t>By the War Measures Act, wages and prices were frozen, and from 1942 sugar, meat, gasoline, rubber, coffee, and textiles were rationed.</a:t>
            </a:r>
          </a:p>
          <a:p>
            <a:r>
              <a:rPr lang="en-US" sz="9600" dirty="0">
                <a:latin typeface="Calibri" panose="020F0502020204030204" pitchFamily="34" charset="0"/>
              </a:rPr>
              <a:t>Salvage campaigns were launched and people contributed newsprint and scrap metal to the war effort.</a:t>
            </a:r>
          </a:p>
          <a:p>
            <a:pPr marL="0" indent="0">
              <a:buNone/>
            </a:pPr>
            <a:endParaRPr lang="en-US" dirty="0"/>
          </a:p>
          <a:p>
            <a:endParaRPr lang="en-US" dirty="0"/>
          </a:p>
        </p:txBody>
      </p:sp>
    </p:spTree>
    <p:extLst>
      <p:ext uri="{BB962C8B-B14F-4D97-AF65-F5344CB8AC3E}">
        <p14:creationId xmlns:p14="http://schemas.microsoft.com/office/powerpoint/2010/main" val="346804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697423" y="158587"/>
            <a:ext cx="4442133" cy="6699413"/>
          </a:xfrm>
          <a:prstGeom prst="rect">
            <a:avLst/>
          </a:prstGeom>
        </p:spPr>
      </p:pic>
      <p:pic>
        <p:nvPicPr>
          <p:cNvPr id="5" name="Picture 4"/>
          <p:cNvPicPr>
            <a:picLocks noChangeAspect="1"/>
          </p:cNvPicPr>
          <p:nvPr/>
        </p:nvPicPr>
        <p:blipFill>
          <a:blip r:embed="rId3"/>
          <a:stretch>
            <a:fillRect/>
          </a:stretch>
        </p:blipFill>
        <p:spPr>
          <a:xfrm>
            <a:off x="5199001" y="1596325"/>
            <a:ext cx="6992999" cy="5244749"/>
          </a:xfrm>
          <a:prstGeom prst="rect">
            <a:avLst/>
          </a:prstGeom>
        </p:spPr>
      </p:pic>
    </p:spTree>
    <p:extLst>
      <p:ext uri="{BB962C8B-B14F-4D97-AF65-F5344CB8AC3E}">
        <p14:creationId xmlns:p14="http://schemas.microsoft.com/office/powerpoint/2010/main" val="1862416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4915" y="0"/>
            <a:ext cx="11112285" cy="6540285"/>
          </a:xfrm>
        </p:spPr>
        <p:txBody>
          <a:bodyPr>
            <a:noAutofit/>
          </a:bodyPr>
          <a:lstStyle/>
          <a:p>
            <a:r>
              <a:rPr lang="en-US" sz="2800" b="1" dirty="0">
                <a:solidFill>
                  <a:srgbClr val="FF0000"/>
                </a:solidFill>
                <a:latin typeface="Calibri" panose="020F0502020204030204" pitchFamily="34" charset="0"/>
              </a:rPr>
              <a:t>The Department of Munitions and Supply </a:t>
            </a:r>
            <a:r>
              <a:rPr lang="en-US" sz="2800" dirty="0">
                <a:latin typeface="Calibri" panose="020F0502020204030204" pitchFamily="34" charset="0"/>
              </a:rPr>
              <a:t>had wide powers to expand industry, fund new factories and adapt old ones to produce war materials. It coordinated purchases of raw materials from Britain and the USA.</a:t>
            </a:r>
          </a:p>
          <a:p>
            <a:r>
              <a:rPr lang="en-US" sz="2800" b="1" dirty="0">
                <a:solidFill>
                  <a:srgbClr val="FF0000"/>
                </a:solidFill>
                <a:latin typeface="Calibri" panose="020F0502020204030204" pitchFamily="34" charset="0"/>
              </a:rPr>
              <a:t>Military transport </a:t>
            </a:r>
            <a:r>
              <a:rPr lang="en-US" sz="2800" dirty="0">
                <a:latin typeface="Calibri" panose="020F0502020204030204" pitchFamily="34" charset="0"/>
              </a:rPr>
              <a:t>made up most of the production , but production also included parachutes, uniforms, mine-sweeping equipment, and hospital supplies.</a:t>
            </a:r>
          </a:p>
          <a:p>
            <a:r>
              <a:rPr lang="en-US" sz="2800" dirty="0">
                <a:latin typeface="Calibri" panose="020F0502020204030204" pitchFamily="34" charset="0"/>
              </a:rPr>
              <a:t>This level of production required workers, and it needed workers to re-locate, to which end rental homes were built for industrial workers, servicemen, and returning veterans.</a:t>
            </a:r>
          </a:p>
          <a:p>
            <a:r>
              <a:rPr lang="en-US" sz="2800" dirty="0">
                <a:latin typeface="Calibri" panose="020F0502020204030204" pitchFamily="34" charset="0"/>
              </a:rPr>
              <a:t>Work positions which had been vacated by men serving overseas had to be filled – women took on many positions;  </a:t>
            </a:r>
          </a:p>
          <a:p>
            <a:r>
              <a:rPr lang="en-US" sz="2800" dirty="0">
                <a:latin typeface="Calibri" panose="020F0502020204030204" pitchFamily="34" charset="0"/>
              </a:rPr>
              <a:t>Over the course of the war Canada provided $3bn in assistance to Britain, which benefitted the war effort, and helped Canada totally overcome the Great Depression.</a:t>
            </a:r>
          </a:p>
          <a:p>
            <a:endParaRPr lang="en-US" sz="2800" dirty="0"/>
          </a:p>
        </p:txBody>
      </p:sp>
    </p:spTree>
    <p:extLst>
      <p:ext uri="{BB962C8B-B14F-4D97-AF65-F5344CB8AC3E}">
        <p14:creationId xmlns:p14="http://schemas.microsoft.com/office/powerpoint/2010/main" val="3317692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9601200" cy="566057"/>
          </a:xfrm>
        </p:spPr>
        <p:txBody>
          <a:bodyPr>
            <a:normAutofit fontScale="90000"/>
          </a:bodyPr>
          <a:lstStyle/>
          <a:p>
            <a:pPr algn="ctr"/>
            <a:r>
              <a:rPr lang="en-US" b="1" dirty="0">
                <a:solidFill>
                  <a:srgbClr val="FF0000"/>
                </a:solidFill>
              </a:rPr>
              <a:t>DIPLOMACY</a:t>
            </a:r>
          </a:p>
        </p:txBody>
      </p:sp>
      <p:sp>
        <p:nvSpPr>
          <p:cNvPr id="3" name="Content Placeholder 2"/>
          <p:cNvSpPr>
            <a:spLocks noGrp="1"/>
          </p:cNvSpPr>
          <p:nvPr>
            <p:ph idx="1"/>
          </p:nvPr>
        </p:nvSpPr>
        <p:spPr>
          <a:xfrm>
            <a:off x="925286" y="566057"/>
            <a:ext cx="11266713" cy="6291943"/>
          </a:xfrm>
        </p:spPr>
        <p:txBody>
          <a:bodyPr>
            <a:normAutofit/>
          </a:bodyPr>
          <a:lstStyle/>
          <a:p>
            <a:r>
              <a:rPr lang="en-US" sz="2800" dirty="0">
                <a:latin typeface="Calibri" panose="020F0502020204030204" pitchFamily="34" charset="0"/>
              </a:rPr>
              <a:t>Roosevelt and King created the </a:t>
            </a:r>
            <a:r>
              <a:rPr lang="en-US" sz="2800" b="1" dirty="0">
                <a:solidFill>
                  <a:srgbClr val="FF0000"/>
                </a:solidFill>
                <a:latin typeface="Calibri" panose="020F0502020204030204" pitchFamily="34" charset="0"/>
              </a:rPr>
              <a:t>Ogdensburg Agreement </a:t>
            </a:r>
            <a:r>
              <a:rPr lang="en-US" sz="2800" dirty="0">
                <a:latin typeface="Calibri" panose="020F0502020204030204" pitchFamily="34" charset="0"/>
              </a:rPr>
              <a:t>in August 1940.</a:t>
            </a:r>
          </a:p>
          <a:p>
            <a:pPr>
              <a:buFontTx/>
              <a:buChar char="-"/>
            </a:pPr>
            <a:r>
              <a:rPr lang="en-US" sz="2800" dirty="0">
                <a:latin typeface="Calibri" panose="020F0502020204030204" pitchFamily="34" charset="0"/>
              </a:rPr>
              <a:t>They advanced a plan, originally developed by Roosevelt for mutual defence in an attack on either country.</a:t>
            </a:r>
          </a:p>
          <a:p>
            <a:pPr>
              <a:buFontTx/>
              <a:buChar char="-"/>
            </a:pPr>
            <a:r>
              <a:rPr lang="en-US" sz="2800" dirty="0">
                <a:latin typeface="Calibri" panose="020F0502020204030204" pitchFamily="34" charset="0"/>
              </a:rPr>
              <a:t>This led to the creation of </a:t>
            </a:r>
            <a:r>
              <a:rPr lang="en-US" sz="2800" b="1" dirty="0">
                <a:solidFill>
                  <a:srgbClr val="FF0000"/>
                </a:solidFill>
                <a:latin typeface="Calibri" panose="020F0502020204030204" pitchFamily="34" charset="0"/>
              </a:rPr>
              <a:t>Permanent Joint Board on </a:t>
            </a:r>
            <a:r>
              <a:rPr lang="en-US" sz="2800" b="1" dirty="0" err="1">
                <a:solidFill>
                  <a:srgbClr val="FF0000"/>
                </a:solidFill>
                <a:latin typeface="Calibri" panose="020F0502020204030204" pitchFamily="34" charset="0"/>
              </a:rPr>
              <a:t>Defence</a:t>
            </a:r>
            <a:r>
              <a:rPr lang="en-US" sz="2800" b="1" dirty="0">
                <a:solidFill>
                  <a:srgbClr val="FF0000"/>
                </a:solidFill>
                <a:latin typeface="Calibri" panose="020F0502020204030204" pitchFamily="34" charset="0"/>
              </a:rPr>
              <a:t> </a:t>
            </a:r>
            <a:r>
              <a:rPr lang="en-US" sz="2800" dirty="0">
                <a:latin typeface="Calibri" panose="020F0502020204030204" pitchFamily="34" charset="0"/>
              </a:rPr>
              <a:t>which as an advisory of American and Canadian citizens and military officials who would come to mutually-agreed strategies.</a:t>
            </a:r>
          </a:p>
          <a:p>
            <a:r>
              <a:rPr lang="en-US" sz="2800" dirty="0">
                <a:latin typeface="Calibri" panose="020F0502020204030204" pitchFamily="34" charset="0"/>
              </a:rPr>
              <a:t>Its contribution was valued amongst the British Commonwealth until 1941, but Canada felt </a:t>
            </a:r>
            <a:r>
              <a:rPr lang="en-US" sz="2800" dirty="0">
                <a:solidFill>
                  <a:srgbClr val="FF0000"/>
                </a:solidFill>
                <a:latin typeface="Calibri" panose="020F0502020204030204" pitchFamily="34" charset="0"/>
              </a:rPr>
              <a:t>isolated</a:t>
            </a:r>
            <a:r>
              <a:rPr lang="en-US" sz="2800" dirty="0">
                <a:latin typeface="Calibri" panose="020F0502020204030204" pitchFamily="34" charset="0"/>
              </a:rPr>
              <a:t> within the Americas.</a:t>
            </a:r>
          </a:p>
          <a:p>
            <a:pPr>
              <a:buFontTx/>
              <a:buChar char="-"/>
            </a:pPr>
            <a:r>
              <a:rPr lang="en-US" sz="2800" dirty="0">
                <a:latin typeface="Calibri" panose="020F0502020204030204" pitchFamily="34" charset="0"/>
              </a:rPr>
              <a:t>All other countries from the Americas were neutral.</a:t>
            </a:r>
          </a:p>
          <a:p>
            <a:pPr>
              <a:buFontTx/>
              <a:buChar char="-"/>
            </a:pPr>
            <a:r>
              <a:rPr lang="en-US" sz="2800" dirty="0">
                <a:latin typeface="Calibri" panose="020F0502020204030204" pitchFamily="34" charset="0"/>
              </a:rPr>
              <a:t>The Pan-American Union established a 300-mile neutrality zone round the Americas – albeit one which was designed to discourage an Axis attack.</a:t>
            </a:r>
            <a:endParaRPr lang="en-US" sz="2800" dirty="0"/>
          </a:p>
          <a:p>
            <a:endParaRPr lang="en-US" sz="2800" dirty="0"/>
          </a:p>
          <a:p>
            <a:endParaRPr lang="en-US" dirty="0"/>
          </a:p>
          <a:p>
            <a:pPr>
              <a:buFontTx/>
              <a:buChar char="-"/>
            </a:pPr>
            <a:endParaRPr lang="en-US" dirty="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10433539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78790" y="154983"/>
            <a:ext cx="4278178" cy="4036017"/>
          </a:xfrm>
          <a:prstGeom prst="rect">
            <a:avLst/>
          </a:prstGeom>
        </p:spPr>
      </p:pic>
      <p:sp>
        <p:nvSpPr>
          <p:cNvPr id="2" name="Title 1"/>
          <p:cNvSpPr>
            <a:spLocks noGrp="1"/>
          </p:cNvSpPr>
          <p:nvPr>
            <p:ph type="title"/>
          </p:nvPr>
        </p:nvSpPr>
        <p:spPr/>
        <p:txBody>
          <a:bodyPr/>
          <a:lstStyle/>
          <a:p>
            <a:endParaRPr lang="en-US" dirty="0"/>
          </a:p>
        </p:txBody>
      </p:sp>
      <p:pic>
        <p:nvPicPr>
          <p:cNvPr id="5" name="Content Placeholder 4"/>
          <p:cNvPicPr>
            <a:picLocks noGrp="1" noChangeAspect="1"/>
          </p:cNvPicPr>
          <p:nvPr>
            <p:ph idx="1"/>
          </p:nvPr>
        </p:nvPicPr>
        <p:blipFill>
          <a:blip r:embed="rId3"/>
          <a:stretch>
            <a:fillRect/>
          </a:stretch>
        </p:blipFill>
        <p:spPr>
          <a:xfrm>
            <a:off x="4981823" y="898902"/>
            <a:ext cx="7210177" cy="5846089"/>
          </a:xfrm>
          <a:prstGeom prst="rect">
            <a:avLst/>
          </a:prstGeom>
        </p:spPr>
      </p:pic>
    </p:spTree>
    <p:extLst>
      <p:ext uri="{BB962C8B-B14F-4D97-AF65-F5344CB8AC3E}">
        <p14:creationId xmlns:p14="http://schemas.microsoft.com/office/powerpoint/2010/main" val="2910100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9417" y="0"/>
            <a:ext cx="11096785" cy="7067227"/>
          </a:xfrm>
        </p:spPr>
        <p:txBody>
          <a:bodyPr/>
          <a:lstStyle/>
          <a:p>
            <a:pPr lvl="0"/>
            <a:endParaRPr lang="en-US" sz="1300" dirty="0">
              <a:solidFill>
                <a:srgbClr val="191B0E"/>
              </a:solidFill>
            </a:endParaRPr>
          </a:p>
          <a:p>
            <a:pPr lvl="0"/>
            <a:r>
              <a:rPr lang="en-US" sz="2800" dirty="0">
                <a:solidFill>
                  <a:srgbClr val="191B0E"/>
                </a:solidFill>
              </a:rPr>
              <a:t>Canada’s was lacking in representation for pragmatic reasons:</a:t>
            </a:r>
          </a:p>
          <a:p>
            <a:pPr lvl="0">
              <a:buFontTx/>
              <a:buChar char="-"/>
            </a:pPr>
            <a:r>
              <a:rPr lang="en-US" sz="2400" dirty="0">
                <a:solidFill>
                  <a:srgbClr val="191B0E"/>
                </a:solidFill>
              </a:rPr>
              <a:t>Canada’s government was under-funded and with a shortage of qualified diplomats. </a:t>
            </a:r>
          </a:p>
          <a:p>
            <a:pPr lvl="0">
              <a:buFontTx/>
              <a:buChar char="-"/>
            </a:pPr>
            <a:r>
              <a:rPr lang="en-US" sz="2400" dirty="0">
                <a:solidFill>
                  <a:srgbClr val="191B0E"/>
                </a:solidFill>
              </a:rPr>
              <a:t>She had representatives in the USA, Britain, France and Japan before the war.</a:t>
            </a:r>
          </a:p>
          <a:p>
            <a:pPr lvl="0">
              <a:buFontTx/>
              <a:buChar char="-"/>
            </a:pPr>
            <a:r>
              <a:rPr lang="en-US" sz="2400" dirty="0">
                <a:solidFill>
                  <a:srgbClr val="191B0E"/>
                </a:solidFill>
              </a:rPr>
              <a:t>She had formal independent relations  with Brazil, Argentina and then Chile during the war. </a:t>
            </a:r>
          </a:p>
          <a:p>
            <a:pPr lvl="0">
              <a:buFontTx/>
              <a:buChar char="-"/>
            </a:pPr>
            <a:r>
              <a:rPr lang="en-US" sz="2400" dirty="0">
                <a:solidFill>
                  <a:srgbClr val="191B0E"/>
                </a:solidFill>
              </a:rPr>
              <a:t>This exhausted Canada’s list of qualified diplomats.</a:t>
            </a:r>
          </a:p>
          <a:p>
            <a:pPr lvl="0">
              <a:buFontTx/>
              <a:buChar char="-"/>
            </a:pPr>
            <a:r>
              <a:rPr lang="en-US" sz="2400" dirty="0">
                <a:solidFill>
                  <a:srgbClr val="191B0E"/>
                </a:solidFill>
              </a:rPr>
              <a:t>Canada therefore had to pursue interested parties  from the business rather than public sector. </a:t>
            </a:r>
            <a:endParaRPr lang="en-US" sz="3600" dirty="0">
              <a:solidFill>
                <a:srgbClr val="191B0E"/>
              </a:solidFill>
            </a:endParaRPr>
          </a:p>
          <a:p>
            <a:pPr lvl="0"/>
            <a:r>
              <a:rPr lang="en-US" sz="2800" dirty="0">
                <a:solidFill>
                  <a:srgbClr val="191B0E"/>
                </a:solidFill>
              </a:rPr>
              <a:t>The other countries of the Americas however wanted good relations with Canada.</a:t>
            </a:r>
          </a:p>
          <a:p>
            <a:pPr lvl="0"/>
            <a:r>
              <a:rPr lang="en-US" sz="2800" dirty="0">
                <a:solidFill>
                  <a:srgbClr val="191B0E"/>
                </a:solidFill>
              </a:rPr>
              <a:t>Canada however enjoyed the advantage of being a go-between between Britain, the USA, and Latin America.</a:t>
            </a:r>
          </a:p>
          <a:p>
            <a:endParaRPr lang="en-US" sz="4400" dirty="0"/>
          </a:p>
        </p:txBody>
      </p:sp>
    </p:spTree>
    <p:extLst>
      <p:ext uri="{BB962C8B-B14F-4D97-AF65-F5344CB8AC3E}">
        <p14:creationId xmlns:p14="http://schemas.microsoft.com/office/powerpoint/2010/main" val="2166098452"/>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majorFont>
      <a:minorFont>
        <a:latin typeface="Franklin Gothic Book" panose="020B0503020102020204"/>
        <a:ea typeface=""/>
        <a:cs typeface=""/>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Crop</Template>
  <TotalTime>10310</TotalTime>
  <Words>2001</Words>
  <Application>Microsoft Office PowerPoint</Application>
  <PresentationFormat>Widescreen</PresentationFormat>
  <Paragraphs>174</Paragraphs>
  <Slides>30</Slides>
  <Notes>10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30</vt:i4>
      </vt:variant>
    </vt:vector>
  </HeadingPairs>
  <TitlesOfParts>
    <vt:vector size="41" baseType="lpstr">
      <vt:lpstr>굴림</vt:lpstr>
      <vt:lpstr>Arial</vt:lpstr>
      <vt:lpstr>Calibri</vt:lpstr>
      <vt:lpstr>Consolas</vt:lpstr>
      <vt:lpstr>Courier New</vt:lpstr>
      <vt:lpstr>Franklin Gothic Book</vt:lpstr>
      <vt:lpstr>Georgia</vt:lpstr>
      <vt:lpstr>Syncopate</vt:lpstr>
      <vt:lpstr>Times New Roman</vt:lpstr>
      <vt:lpstr>Wingdings</vt:lpstr>
      <vt:lpstr>Crop</vt:lpstr>
      <vt:lpstr>ECONOMIC AND DIPLOMATIC EFFECTS OF WWII</vt:lpstr>
      <vt:lpstr>CANADA – A BACKGROUND</vt:lpstr>
      <vt:lpstr>PowerPoint Presentation</vt:lpstr>
      <vt:lpstr>CANADA’S HOME FRONT AND WAR ECONOMY</vt:lpstr>
      <vt:lpstr>PowerPoint Presentation</vt:lpstr>
      <vt:lpstr>PowerPoint Presentation</vt:lpstr>
      <vt:lpstr>DIPLOMACY</vt:lpstr>
      <vt:lpstr>PowerPoint Presentation</vt:lpstr>
      <vt:lpstr>PowerPoint Presentation</vt:lpstr>
      <vt:lpstr>MEXICO AND WARTIME ECONOMICS</vt:lpstr>
      <vt:lpstr>PowerPoint Presentation</vt:lpstr>
      <vt:lpstr>THE BRACERO PROGRAMME</vt:lpstr>
      <vt:lpstr>PowerPoint Presentation</vt:lpstr>
      <vt:lpstr>MEXICO AND WARTIME DIPLOMACY</vt:lpstr>
      <vt:lpstr>PowerPoint Presentation</vt:lpstr>
      <vt:lpstr>The Diplomatic and Economic Effects of World War II on the United States </vt:lpstr>
      <vt:lpstr>Economic Effects of World War II:        During the war</vt:lpstr>
      <vt:lpstr>PowerPoint Presentation</vt:lpstr>
      <vt:lpstr>Economic Effects of World War II: During the war</vt:lpstr>
      <vt:lpstr>Economic Effects of World War II: During the war </vt:lpstr>
      <vt:lpstr>Economic Effects of World War II: Post war</vt:lpstr>
      <vt:lpstr>PowerPoint Presentation</vt:lpstr>
      <vt:lpstr>Economic Effects of World War II: Post war</vt:lpstr>
      <vt:lpstr>Diplomatic Effects of World War II:  During the War </vt:lpstr>
      <vt:lpstr>Diplomatic Effects of World War II:  During the War</vt:lpstr>
      <vt:lpstr>Lend-Lease Act</vt:lpstr>
      <vt:lpstr>Diplomatic Effects of World War II: During the war</vt:lpstr>
      <vt:lpstr>Diplomatic Effects of World War II: Post war</vt:lpstr>
      <vt:lpstr>Diplomatic Effects of World War II: Post War  </vt:lpstr>
      <vt:lpstr> Diplomatic Effects of World War II: Post War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ECONOMIC AND DIPLOMATIC EFFECTS OF WWII</dc:title>
  <dc:creator>Microsoft Office User</dc:creator>
  <cp:lastModifiedBy>Grudic Sandra</cp:lastModifiedBy>
  <cp:revision>56</cp:revision>
  <cp:lastPrinted>2019-08-13T16:06:05Z</cp:lastPrinted>
  <dcterms:created xsi:type="dcterms:W3CDTF">2016-05-24T06:04:11Z</dcterms:created>
  <dcterms:modified xsi:type="dcterms:W3CDTF">2019-08-13T16:06:06Z</dcterms:modified>
</cp:coreProperties>
</file>