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9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4" r:id="rId34"/>
    <p:sldId id="287" r:id="rId35"/>
    <p:sldId id="294" r:id="rId36"/>
    <p:sldId id="288" r:id="rId37"/>
    <p:sldId id="289" r:id="rId38"/>
    <p:sldId id="290" r:id="rId39"/>
    <p:sldId id="291" r:id="rId40"/>
    <p:sldId id="29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65455" autoAdjust="0"/>
  </p:normalViewPr>
  <p:slideViewPr>
    <p:cSldViewPr snapToGrid="0">
      <p:cViewPr varScale="1">
        <p:scale>
          <a:sx n="49" d="100"/>
          <a:sy n="49" d="100"/>
        </p:scale>
        <p:origin x="14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548B-9E87-4191-AE88-7734D30F9184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9FBD3-539D-472C-8FB5-783CDDD29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0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eaty_of_Versaille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Bond_(finance)" TargetMode="External"/><Relationship Id="rId4" Type="http://schemas.openxmlformats.org/officeDocument/2006/relationships/hyperlink" Target="https://en.wikipedia.org/wiki/German_gold_mark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Hohenzollern,</a:t>
            </a:r>
            <a:r>
              <a:rPr lang="en-US" baseline="0" dirty="0" smtClean="0"/>
              <a:t> Romanov, Habsburg Dynasties ruled over multicultural states, now become many national/multinational states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0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Keynes stormed</a:t>
            </a:r>
            <a:r>
              <a:rPr lang="en-US" baseline="0" dirty="0" smtClean="0"/>
              <a:t> out of the meeting – Historians agree today Germany could have paid without serious economic suffering if it had the political will to do so. </a:t>
            </a:r>
          </a:p>
          <a:p>
            <a:endParaRPr lang="en-US" baseline="0" dirty="0" smtClean="0"/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Treaty of Versailles confiscated 10% of Germany's territory but left it the largest, richest nation in central Europe.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largely unoccupied and financial reparations were linked to its ability to pay, which mostly went unenforced anyway.</a:t>
            </a:r>
          </a:p>
          <a:p>
            <a:pPr fontAlgn="base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Treaty of Versailles"/>
              </a:rPr>
              <a:t>Treaty of Versailles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 1921 London Schedule of Payments required Germany to pay 132 billion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erman gold mark"/>
              </a:rPr>
              <a:t>gold marks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reparations to cover civilian damage caused during the war. This figure was divided into three categories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Bond (finance)"/>
              </a:rPr>
              <a:t>bonds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A, B, and C. Of these, Germany was only required to pay towards 'A' and 'B' bonds totaling 50 billion marks (US$12.5 billion). The remaining 'C' bonds, which Germany did not have to pay, were designed to deceive the Anglo-French public into believing Germany was being heavily fined and punished for the war.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70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5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Carthaginian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Peace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forced to demilitarize and pay a constant tribute to Rome and could enter war only with Rome's permission. At the end of the 3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punic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Romans systematically burned Carthage to the ground and enslaved its population.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7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71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'Lost but not forgotten land'.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You must carve in your heart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These words, as in stone -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What we have lost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Will be regained!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5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Revanchist</a:t>
            </a:r>
            <a:r>
              <a:rPr lang="en-US" baseline="0" dirty="0" smtClean="0"/>
              <a:t> – Revenge or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political policy designed to recover lost territory or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0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Revanchist</a:t>
            </a:r>
            <a:r>
              <a:rPr lang="en-US" baseline="0" dirty="0" smtClean="0"/>
              <a:t> – Revenge or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political policy designed to recover lost territory or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53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Revanchist</a:t>
            </a:r>
            <a:r>
              <a:rPr lang="en-US" baseline="0" smtClean="0"/>
              <a:t> </a:t>
            </a:r>
            <a:r>
              <a:rPr lang="en-US" baseline="0" dirty="0" smtClean="0"/>
              <a:t>– Revenge or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political policy designed to recover lost territory or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6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http://www.the-map-as-history.com/kiosque/tome_bdd_vimeo.php?tome_num=6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6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Wilson - he was impossible--prissy, dogmatic, unbearably self-righteous. He would listen to argument until he had made up his mind, then treat opposition as treasonable. He was "intolerant of differences and blind to the legitimate concerns of others,“</a:t>
            </a:r>
          </a:p>
          <a:p>
            <a:r>
              <a:rPr lang="en-US" dirty="0" smtClean="0">
                <a:effectLst/>
              </a:rPr>
              <a:t>"Those who opposed him were not just wrong but wicked." </a:t>
            </a:r>
          </a:p>
          <a:p>
            <a:r>
              <a:rPr lang="en-US" dirty="0" smtClean="0">
                <a:effectLst/>
              </a:rPr>
              <a:t> MacMillan</a:t>
            </a: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Clemenceu</a:t>
            </a:r>
            <a:r>
              <a:rPr lang="en-US" dirty="0" smtClean="0">
                <a:effectLst/>
              </a:rPr>
              <a:t> – “It is much easier to make war than to make peace”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0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r>
              <a:rPr lang="en-US" baseline="0" dirty="0" smtClean="0"/>
              <a:t> 1-4 do Germany 5-7 do Britain </a:t>
            </a:r>
          </a:p>
          <a:p>
            <a:r>
              <a:rPr lang="en-US" dirty="0" smtClean="0"/>
              <a:t>“Even God only needed 10 points” - Clemenceau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9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protectorate status over</a:t>
            </a:r>
            <a:r>
              <a:rPr lang="en-US" baseline="0" dirty="0" smtClean="0"/>
              <a:t> Albania, Dodecanese islands, parts of German colonies –</a:t>
            </a:r>
          </a:p>
          <a:p>
            <a:r>
              <a:rPr lang="en-US" baseline="0" dirty="0" smtClean="0"/>
              <a:t>Pact nullified by Treaty of Versailles -  not given any of these at </a:t>
            </a:r>
            <a:r>
              <a:rPr lang="en-US" baseline="0" dirty="0" err="1" smtClean="0"/>
              <a:t>paris</a:t>
            </a:r>
            <a:r>
              <a:rPr lang="en-US" baseline="0" dirty="0" smtClean="0"/>
              <a:t> peace conference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8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25,000 – 40,000 French</a:t>
            </a:r>
            <a:r>
              <a:rPr lang="en-US" baseline="0" dirty="0" smtClean="0"/>
              <a:t> soldiers temporarily occupy Rhineland, major crossings of the river – until 1930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were </a:t>
            </a:r>
            <a:r>
              <a:rPr lang="en-US" baseline="0" dirty="0" err="1" smtClean="0"/>
              <a:t>Senaglese</a:t>
            </a:r>
            <a:r>
              <a:rPr lang="en-US" baseline="0" dirty="0" smtClean="0"/>
              <a:t> Africans who had babies out of wed lock later used by right wing German radicals as the black shame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90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1929 German</a:t>
            </a:r>
            <a:r>
              <a:rPr lang="en-US" baseline="0" dirty="0" smtClean="0"/>
              <a:t> naval comparison chart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1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Carthaginian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Peace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forced to demilitarize and pay a constant tribute to Rome and could enter war only with Rome's permission. At the end of the 3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punic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Romans systematically burned Carthage to the ground and enslaved its population.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5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FBD3-539D-472C-8FB5-783CDDD298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347" y="1713654"/>
            <a:ext cx="7766936" cy="1646302"/>
          </a:xfrm>
        </p:spPr>
        <p:txBody>
          <a:bodyPr/>
          <a:lstStyle/>
          <a:p>
            <a:r>
              <a:rPr lang="en-US" dirty="0" smtClean="0"/>
              <a:t>List 10 territorial changes created in 1919-1920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http://www.the-map-as-history.com/kiosque/tome_bdd_vimeo.php?tome_num=6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115"/>
            <a:ext cx="8596668" cy="1320800"/>
          </a:xfrm>
        </p:spPr>
        <p:txBody>
          <a:bodyPr/>
          <a:lstStyle/>
          <a:p>
            <a:r>
              <a:rPr lang="en-US" dirty="0" smtClean="0"/>
              <a:t>Impacts outside of Europe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32114"/>
            <a:ext cx="6008914" cy="572588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United States</a:t>
            </a:r>
          </a:p>
          <a:p>
            <a:pPr lvl="1"/>
            <a:r>
              <a:rPr lang="en-US" sz="2800" dirty="0" smtClean="0"/>
              <a:t>Emerge as world’s leading economy</a:t>
            </a:r>
          </a:p>
          <a:p>
            <a:pPr lvl="1"/>
            <a:r>
              <a:rPr lang="en-US" sz="2800" dirty="0" smtClean="0"/>
              <a:t>U.S. provided food, raw materials, munitions for war</a:t>
            </a:r>
          </a:p>
          <a:p>
            <a:pPr lvl="1"/>
            <a:r>
              <a:rPr lang="en-US" sz="2800" dirty="0" smtClean="0"/>
              <a:t>Took over Europe’s foreign markets</a:t>
            </a:r>
          </a:p>
          <a:p>
            <a:r>
              <a:rPr lang="en-US" sz="3200" dirty="0" smtClean="0"/>
              <a:t>Japan and China</a:t>
            </a:r>
          </a:p>
          <a:p>
            <a:pPr lvl="1"/>
            <a:r>
              <a:rPr lang="en-US" sz="2800" dirty="0" smtClean="0"/>
              <a:t>Japan seized German holdings – Shandong Peninsula, Pacific Islands</a:t>
            </a:r>
          </a:p>
          <a:p>
            <a:pPr lvl="2"/>
            <a:r>
              <a:rPr lang="en-US" sz="2400" dirty="0" smtClean="0"/>
              <a:t>Presents China with 21 demands – politically/economically dominate China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52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facing Peacemakers -1919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00"/>
            <a:ext cx="4634894" cy="5219925"/>
          </a:xfrm>
        </p:spPr>
        <p:txBody>
          <a:bodyPr/>
          <a:lstStyle/>
          <a:p>
            <a:r>
              <a:rPr lang="en-US" sz="2800" dirty="0" smtClean="0"/>
              <a:t>Big 3 +1 (Lloyd George, Clemenceau, Wilson, Orlando) dominate conference</a:t>
            </a:r>
          </a:p>
          <a:p>
            <a:pPr lvl="1"/>
            <a:r>
              <a:rPr lang="en-US" sz="2400" dirty="0" smtClean="0"/>
              <a:t>Japan only concerned about Asia, racial equality statement</a:t>
            </a:r>
          </a:p>
          <a:p>
            <a:pPr lvl="1"/>
            <a:r>
              <a:rPr lang="en-US" sz="2400" dirty="0" smtClean="0"/>
              <a:t>Allied observer “race between peace and anarchy”</a:t>
            </a:r>
          </a:p>
          <a:p>
            <a:pPr lvl="1"/>
            <a:r>
              <a:rPr lang="en-US" sz="2400" dirty="0" smtClean="0"/>
              <a:t>Differing aims, Germany, popular sentiments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194" name="Picture 2" descr="Image result for big 3 par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t="9796" r="7986"/>
          <a:stretch/>
        </p:blipFill>
        <p:spPr bwMode="auto">
          <a:xfrm>
            <a:off x="5312229" y="1280157"/>
            <a:ext cx="6879772" cy="61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786"/>
            <a:ext cx="8596668" cy="1320800"/>
          </a:xfrm>
        </p:spPr>
        <p:txBody>
          <a:bodyPr/>
          <a:lstStyle/>
          <a:p>
            <a:r>
              <a:rPr lang="en-US" dirty="0" smtClean="0"/>
              <a:t>Aims of Peacemakers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4117"/>
            <a:ext cx="7666717" cy="61038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Wilson’s Fourteen Points – idealistic? “Make world safe for democracy”</a:t>
            </a:r>
          </a:p>
          <a:p>
            <a:pPr lvl="1"/>
            <a:r>
              <a:rPr lang="en-US" sz="1800" dirty="0" smtClean="0"/>
              <a:t>1. No more secret diplomacy</a:t>
            </a:r>
          </a:p>
          <a:p>
            <a:pPr lvl="1"/>
            <a:r>
              <a:rPr lang="en-US" sz="1800" dirty="0" smtClean="0"/>
              <a:t>2. Free navigation of seas</a:t>
            </a:r>
          </a:p>
          <a:p>
            <a:pPr lvl="1"/>
            <a:r>
              <a:rPr lang="en-US" sz="1800" dirty="0" smtClean="0"/>
              <a:t>3. Free trade</a:t>
            </a:r>
          </a:p>
          <a:p>
            <a:pPr lvl="1"/>
            <a:r>
              <a:rPr lang="en-US" sz="1800" dirty="0" smtClean="0"/>
              <a:t>4. Disarmament for all nations</a:t>
            </a:r>
          </a:p>
          <a:p>
            <a:pPr lvl="1"/>
            <a:r>
              <a:rPr lang="en-US" sz="1800" dirty="0" smtClean="0"/>
              <a:t>5. Decolonization </a:t>
            </a:r>
          </a:p>
          <a:p>
            <a:pPr lvl="1"/>
            <a:r>
              <a:rPr lang="en-US" sz="1800" dirty="0" smtClean="0"/>
              <a:t>6. German troops out of Russia</a:t>
            </a:r>
          </a:p>
          <a:p>
            <a:pPr lvl="1"/>
            <a:r>
              <a:rPr lang="en-US" sz="1800" dirty="0"/>
              <a:t>7</a:t>
            </a:r>
            <a:r>
              <a:rPr lang="en-US" sz="1800" dirty="0" smtClean="0"/>
              <a:t>. Restoration of Belgium</a:t>
            </a:r>
          </a:p>
          <a:p>
            <a:pPr lvl="1"/>
            <a:r>
              <a:rPr lang="en-US" sz="1800" dirty="0"/>
              <a:t>8</a:t>
            </a:r>
            <a:r>
              <a:rPr lang="en-US" sz="1800" dirty="0" smtClean="0"/>
              <a:t>. France gets Alsace Lorraine</a:t>
            </a:r>
          </a:p>
          <a:p>
            <a:pPr lvl="1"/>
            <a:r>
              <a:rPr lang="en-US" sz="1800" dirty="0" smtClean="0"/>
              <a:t>9. Austria/Italian border decided on nationality</a:t>
            </a:r>
          </a:p>
          <a:p>
            <a:pPr lvl="1"/>
            <a:r>
              <a:rPr lang="en-US" sz="1800" dirty="0" smtClean="0"/>
              <a:t>10. Self-determination for people of Austria-Hungary </a:t>
            </a:r>
          </a:p>
          <a:p>
            <a:pPr lvl="1"/>
            <a:r>
              <a:rPr lang="en-US" sz="1800" dirty="0" smtClean="0"/>
              <a:t>11. Serbia gets access to sea</a:t>
            </a:r>
          </a:p>
          <a:p>
            <a:pPr lvl="1"/>
            <a:r>
              <a:rPr lang="en-US" sz="1800" dirty="0" smtClean="0"/>
              <a:t>12. Self-determination for people of Ottoman Empire, Dardanelles open to all</a:t>
            </a:r>
          </a:p>
          <a:p>
            <a:pPr lvl="1"/>
            <a:r>
              <a:rPr lang="en-US" sz="1800" dirty="0" smtClean="0"/>
              <a:t>13. Independent Poland with access to sea</a:t>
            </a:r>
          </a:p>
          <a:p>
            <a:pPr lvl="1"/>
            <a:r>
              <a:rPr lang="en-US" sz="1800" dirty="0" smtClean="0"/>
              <a:t>14. League of Nations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5480" y="107786"/>
            <a:ext cx="367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Would Britain and Germany feel about each of these?</a:t>
            </a:r>
            <a:endParaRPr lang="en-US" dirty="0"/>
          </a:p>
        </p:txBody>
      </p:sp>
      <p:pic>
        <p:nvPicPr>
          <p:cNvPr id="9218" name="Picture 2" descr="Image result for vive wil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17" y="1449286"/>
            <a:ext cx="56673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Clemenceau’s Views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63" y="1463903"/>
            <a:ext cx="6441923" cy="5394097"/>
          </a:xfrm>
        </p:spPr>
        <p:txBody>
          <a:bodyPr/>
          <a:lstStyle/>
          <a:p>
            <a:r>
              <a:rPr lang="en-US" sz="3200" dirty="0" smtClean="0"/>
              <a:t>Wanted harsh sentencing of Germany</a:t>
            </a:r>
          </a:p>
          <a:p>
            <a:pPr lvl="1"/>
            <a:r>
              <a:rPr lang="en-US" sz="2800" dirty="0" smtClean="0"/>
              <a:t>Economic sanctions – war was fought in France</a:t>
            </a:r>
          </a:p>
          <a:p>
            <a:pPr lvl="2"/>
            <a:r>
              <a:rPr lang="en-US" sz="2400" dirty="0" smtClean="0"/>
              <a:t>Would also keep Germany weak</a:t>
            </a:r>
          </a:p>
          <a:p>
            <a:pPr lvl="1"/>
            <a:r>
              <a:rPr lang="en-US" sz="2800" dirty="0" smtClean="0"/>
              <a:t>Also wished to disarm Germany, and weaken it territorially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91" y="0"/>
            <a:ext cx="8596668" cy="1320800"/>
          </a:xfrm>
        </p:spPr>
        <p:txBody>
          <a:bodyPr/>
          <a:lstStyle/>
          <a:p>
            <a:r>
              <a:rPr lang="en-US" dirty="0" smtClean="0"/>
              <a:t>Lloyd George’s Views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4536"/>
            <a:ext cx="6865749" cy="5913464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400" dirty="0"/>
              <a:t>“injustice and arrogance displayed in the hour of triumph will never be </a:t>
            </a:r>
            <a:r>
              <a:rPr lang="en-US" sz="2400" dirty="0" smtClean="0"/>
              <a:t>forgiven”</a:t>
            </a:r>
          </a:p>
          <a:p>
            <a:pPr marL="342900" lvl="1" indent="-342900"/>
            <a:r>
              <a:rPr lang="en-US" sz="2800" dirty="0" smtClean="0"/>
              <a:t>Less severe conditions</a:t>
            </a:r>
          </a:p>
          <a:p>
            <a:pPr lvl="1"/>
            <a:r>
              <a:rPr lang="en-US" sz="2400" dirty="0" smtClean="0"/>
              <a:t>Germany should surrender navy and colonies</a:t>
            </a:r>
          </a:p>
          <a:p>
            <a:pPr lvl="1"/>
            <a:r>
              <a:rPr lang="en-US" sz="2400" dirty="0" smtClean="0"/>
              <a:t>Wanted Germany to recover quick economically</a:t>
            </a:r>
          </a:p>
          <a:p>
            <a:pPr lvl="1"/>
            <a:r>
              <a:rPr lang="en-US" sz="2400" dirty="0" smtClean="0"/>
              <a:t>Hostage to Britain's successful propaganda – popular support for making Germany pay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904136" y="210176"/>
            <a:ext cx="4287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“The delegates to the peace conference after World War I "tried to impose a rational order on an irrational world.” </a:t>
            </a:r>
          </a:p>
          <a:p>
            <a:r>
              <a:rPr lang="en-US" sz="2400" dirty="0"/>
              <a:t>― Margaret MacMillan, Paris 1919: Six Months That Changed the World</a:t>
            </a:r>
          </a:p>
        </p:txBody>
      </p:sp>
    </p:spTree>
    <p:extLst>
      <p:ext uri="{BB962C8B-B14F-4D97-AF65-F5344CB8AC3E}">
        <p14:creationId xmlns:p14="http://schemas.microsoft.com/office/powerpoint/2010/main" val="16253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92" y="1525159"/>
            <a:ext cx="3879168" cy="5139112"/>
          </a:xfrm>
        </p:spPr>
        <p:txBody>
          <a:bodyPr/>
          <a:lstStyle/>
          <a:p>
            <a:r>
              <a:rPr lang="en-US" sz="2400" dirty="0" smtClean="0"/>
              <a:t>Vittorio Orlando – Allies must keep promises of Treaty of London</a:t>
            </a:r>
          </a:p>
          <a:p>
            <a:pPr lvl="1"/>
            <a:r>
              <a:rPr lang="en-US" sz="2000" dirty="0" smtClean="0"/>
              <a:t>And also Fiume, all of Dalmatia </a:t>
            </a:r>
          </a:p>
          <a:p>
            <a:r>
              <a:rPr lang="en-US" sz="2400" dirty="0" smtClean="0"/>
              <a:t>Japan – keep German colonies, racial equality clause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285" y="864759"/>
            <a:ext cx="7876715" cy="6364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92" y="204359"/>
            <a:ext cx="8596668" cy="1320800"/>
          </a:xfrm>
        </p:spPr>
        <p:txBody>
          <a:bodyPr/>
          <a:lstStyle/>
          <a:p>
            <a:r>
              <a:rPr lang="en-US" dirty="0" smtClean="0"/>
              <a:t>Japan and Italy at Paris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66" y="160149"/>
            <a:ext cx="8596668" cy="1320800"/>
          </a:xfrm>
        </p:spPr>
        <p:txBody>
          <a:bodyPr/>
          <a:lstStyle/>
          <a:p>
            <a:r>
              <a:rPr lang="en-US" dirty="0" smtClean="0"/>
              <a:t>Mood of the Germans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5714" y="820549"/>
            <a:ext cx="10223332" cy="5871196"/>
          </a:xfrm>
        </p:spPr>
        <p:txBody>
          <a:bodyPr>
            <a:noAutofit/>
          </a:bodyPr>
          <a:lstStyle/>
          <a:p>
            <a:r>
              <a:rPr lang="en-US" sz="2400" dirty="0" smtClean="0"/>
              <a:t>Thought peace would be based on Fourteen Points</a:t>
            </a:r>
          </a:p>
          <a:p>
            <a:pPr lvl="1"/>
            <a:r>
              <a:rPr lang="en-US" sz="2000" dirty="0" smtClean="0"/>
              <a:t>Not the “total” defeat that the war was becoming</a:t>
            </a:r>
          </a:p>
          <a:p>
            <a:pPr lvl="1"/>
            <a:r>
              <a:rPr lang="en-US" sz="2000" dirty="0" smtClean="0"/>
              <a:t>Conditions of Armistice – lost Alsace-Lorraine, evacuate Rhineland, submarines and air force dismantled </a:t>
            </a:r>
          </a:p>
          <a:p>
            <a:pPr lvl="1"/>
            <a:r>
              <a:rPr lang="en-US" sz="2000" dirty="0" smtClean="0"/>
              <a:t>German soldiers greeted in Berlin as heroes</a:t>
            </a:r>
          </a:p>
          <a:p>
            <a:pPr lvl="2"/>
            <a:r>
              <a:rPr lang="en-US" sz="1800" dirty="0" smtClean="0"/>
              <a:t>Population not aware of scale of defeat – had defeated Russia, occupied Belgium and northern France</a:t>
            </a:r>
          </a:p>
          <a:p>
            <a:pPr lvl="2"/>
            <a:r>
              <a:rPr lang="en-US" sz="1800" dirty="0" smtClean="0"/>
              <a:t>Country was never invaded by occupying military </a:t>
            </a:r>
          </a:p>
          <a:p>
            <a:pPr lvl="2"/>
            <a:r>
              <a:rPr lang="en-US" sz="1800" dirty="0" smtClean="0"/>
              <a:t>Were told they were on the cusp of victory </a:t>
            </a:r>
          </a:p>
          <a:p>
            <a:pPr lvl="2"/>
            <a:r>
              <a:rPr lang="en-US" sz="1800" dirty="0" smtClean="0"/>
              <a:t>Hindenburg “In spite of the superiority of the enemy in men and materials, we could have brought the struggle to </a:t>
            </a:r>
            <a:r>
              <a:rPr lang="en-US" sz="1800" u="sng" dirty="0" smtClean="0"/>
              <a:t>a favorable conclusion if there had been proper cooperation between the politicians and the army.  The German army was stabbed in the back”.</a:t>
            </a:r>
          </a:p>
          <a:p>
            <a:pPr lvl="2"/>
            <a:r>
              <a:rPr lang="en-US" sz="1800" dirty="0" smtClean="0"/>
              <a:t>Blame was put on internal enemies – Jews, socialists, Communists – Hitler’s “November Criminals”</a:t>
            </a:r>
          </a:p>
        </p:txBody>
      </p:sp>
    </p:spTree>
    <p:extLst>
      <p:ext uri="{BB962C8B-B14F-4D97-AF65-F5344CB8AC3E}">
        <p14:creationId xmlns:p14="http://schemas.microsoft.com/office/powerpoint/2010/main" val="25052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erman losses of w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3" y="113008"/>
            <a:ext cx="9654974" cy="67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14" y="223520"/>
            <a:ext cx="8596668" cy="1320800"/>
          </a:xfrm>
        </p:spPr>
        <p:txBody>
          <a:bodyPr/>
          <a:lstStyle/>
          <a:p>
            <a:r>
              <a:rPr lang="en-US" smtClean="0"/>
              <a:t>Popular </a:t>
            </a:r>
            <a:r>
              <a:rPr lang="en-US" dirty="0" smtClean="0"/>
              <a:t>Mood of Allies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88" y="1300480"/>
            <a:ext cx="5747231" cy="527080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People of Britain, France, and Italy expected revenge</a:t>
            </a:r>
          </a:p>
          <a:p>
            <a:r>
              <a:rPr lang="en-US" sz="2400" dirty="0" smtClean="0"/>
              <a:t>Wished to “see the Kaiser hung”</a:t>
            </a:r>
          </a:p>
          <a:p>
            <a:pPr lvl="1"/>
            <a:r>
              <a:rPr lang="en-US" sz="2000" dirty="0" smtClean="0"/>
              <a:t>Punitive action against the German people</a:t>
            </a:r>
          </a:p>
          <a:p>
            <a:r>
              <a:rPr lang="en-US" sz="2400" dirty="0" smtClean="0"/>
              <a:t>Clemenceau, Lloyd George, and Orlando knew their political success depended on what they would achieve at Versailles</a:t>
            </a:r>
          </a:p>
          <a:p>
            <a:r>
              <a:rPr lang="en-US" sz="2400" dirty="0" smtClean="0"/>
              <a:t>US electorate lost interest, Republicans gained seats against Wilson’s ideas in 1918 midterms</a:t>
            </a:r>
          </a:p>
          <a:p>
            <a:pPr lvl="1"/>
            <a:r>
              <a:rPr lang="en-US" sz="2000" dirty="0" smtClean="0"/>
              <a:t>Could no longer be certain agreement would be supported at home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2" descr="Hang_the_Kaiser_song_1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-8015"/>
            <a:ext cx="5508625" cy="686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5" y="0"/>
            <a:ext cx="8596668" cy="1320800"/>
          </a:xfrm>
        </p:spPr>
        <p:txBody>
          <a:bodyPr/>
          <a:lstStyle/>
          <a:p>
            <a:r>
              <a:rPr lang="en-US" dirty="0" smtClean="0"/>
              <a:t>Terms of the Treaty of Versailles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5" y="792480"/>
            <a:ext cx="6535076" cy="6065519"/>
          </a:xfrm>
        </p:spPr>
        <p:txBody>
          <a:bodyPr>
            <a:noAutofit/>
          </a:bodyPr>
          <a:lstStyle/>
          <a:p>
            <a:r>
              <a:rPr lang="en-US" sz="2400" dirty="0" smtClean="0"/>
              <a:t>No losing powers were allowed representation </a:t>
            </a:r>
            <a:r>
              <a:rPr lang="en-US" sz="2400" dirty="0"/>
              <a:t>d</a:t>
            </a:r>
            <a:r>
              <a:rPr lang="en-US" sz="2400" dirty="0" smtClean="0"/>
              <a:t>uring discussions</a:t>
            </a:r>
          </a:p>
          <a:p>
            <a:pPr lvl="1"/>
            <a:r>
              <a:rPr lang="en-US" sz="2000" dirty="0" smtClean="0"/>
              <a:t>“diktat”</a:t>
            </a:r>
          </a:p>
          <a:p>
            <a:r>
              <a:rPr lang="en-US" sz="2400" dirty="0" smtClean="0"/>
              <a:t>War Guilt – Art. 231</a:t>
            </a:r>
          </a:p>
          <a:p>
            <a:pPr lvl="1"/>
            <a:r>
              <a:rPr lang="en-US" sz="2000" dirty="0" smtClean="0"/>
              <a:t>“The Allied and Associated Governments affirm and Germany accepts the responsibility of Germany and her allies for causing all the lose and damage…” </a:t>
            </a:r>
          </a:p>
          <a:p>
            <a:r>
              <a:rPr lang="en-US" sz="2400" dirty="0" smtClean="0"/>
              <a:t>Disarmament – leaders generally accepted arms race to be major cause of war</a:t>
            </a:r>
          </a:p>
          <a:p>
            <a:pPr lvl="1"/>
            <a:r>
              <a:rPr lang="en-US" sz="2000" dirty="0" smtClean="0"/>
              <a:t>Germany forced to disarm, but only general reference to full international disarmament</a:t>
            </a:r>
          </a:p>
          <a:p>
            <a:pPr lvl="1"/>
            <a:r>
              <a:rPr lang="en-US" sz="2000" dirty="0" smtClean="0"/>
              <a:t>Germany – 6 Battleships, 100,000 men “for internal security”</a:t>
            </a:r>
          </a:p>
          <a:p>
            <a:pPr lvl="2"/>
            <a:r>
              <a:rPr lang="en-US" sz="1800" dirty="0" smtClean="0"/>
              <a:t>Allied occupation of Rhineland – French wanted it taken</a:t>
            </a:r>
          </a:p>
          <a:p>
            <a:pPr lvl="3"/>
            <a:r>
              <a:rPr lang="en-US" sz="1600" dirty="0" smtClean="0"/>
              <a:t>US and Britain instead promised to protect France </a:t>
            </a:r>
            <a:endParaRPr lang="en-US" sz="1600" dirty="0"/>
          </a:p>
        </p:txBody>
      </p:sp>
      <p:pic>
        <p:nvPicPr>
          <p:cNvPr id="2050" name="Picture 2" descr="Image result for disarmament world war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81" y="1270000"/>
            <a:ext cx="5605219" cy="585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93711" y="-596243"/>
            <a:ext cx="7766936" cy="1646302"/>
          </a:xfrm>
        </p:spPr>
        <p:txBody>
          <a:bodyPr/>
          <a:lstStyle/>
          <a:p>
            <a:r>
              <a:rPr lang="en-US" dirty="0" smtClean="0"/>
              <a:t>Effects of WWI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436" y="1176183"/>
            <a:ext cx="2569778" cy="5681817"/>
          </a:xfrm>
        </p:spPr>
        <p:txBody>
          <a:bodyPr>
            <a:noAutofit/>
          </a:bodyPr>
          <a:lstStyle/>
          <a:p>
            <a:r>
              <a:rPr lang="en-US" sz="2400" dirty="0" smtClean="0"/>
              <a:t>Examine the reasons for the failure of one peace treaty in the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Century.</a:t>
            </a:r>
          </a:p>
          <a:p>
            <a:endParaRPr lang="en-US" sz="2400" dirty="0" smtClean="0"/>
          </a:p>
          <a:p>
            <a:r>
              <a:rPr lang="en-US" sz="2400" dirty="0" smtClean="0"/>
              <a:t>Discuss the economic and social consequences of one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War. </a:t>
            </a:r>
            <a:endParaRPr lang="en-US" sz="2400" dirty="0"/>
          </a:p>
        </p:txBody>
      </p:sp>
      <p:pic>
        <p:nvPicPr>
          <p:cNvPr id="1026" name="Picture 2" descr="Image result for effects of world war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14" y="1050059"/>
            <a:ext cx="9152166" cy="46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00"/>
            <a:ext cx="5408908" cy="5588000"/>
          </a:xfrm>
        </p:spPr>
        <p:txBody>
          <a:bodyPr>
            <a:normAutofit/>
          </a:bodyPr>
          <a:lstStyle/>
          <a:p>
            <a:r>
              <a:rPr lang="en-US" dirty="0" smtClean="0"/>
              <a:t>Alsace-Lorraine – returned to France</a:t>
            </a:r>
          </a:p>
          <a:p>
            <a:r>
              <a:rPr lang="en-US" dirty="0" smtClean="0"/>
              <a:t>Saarland – under League admin. – in 15 years would have plebiscite</a:t>
            </a:r>
          </a:p>
          <a:p>
            <a:pPr lvl="1"/>
            <a:r>
              <a:rPr lang="en-US" dirty="0" smtClean="0"/>
              <a:t>Until then its coal would go to France</a:t>
            </a:r>
          </a:p>
          <a:p>
            <a:r>
              <a:rPr lang="en-US" dirty="0" smtClean="0"/>
              <a:t>Belgians gained minor Germany concessions</a:t>
            </a:r>
          </a:p>
          <a:p>
            <a:r>
              <a:rPr lang="en-US" dirty="0" smtClean="0"/>
              <a:t>Germany split by “Polish Corridor” – Danzig “free city” under League mandate</a:t>
            </a:r>
          </a:p>
          <a:p>
            <a:r>
              <a:rPr lang="en-US" dirty="0" smtClean="0"/>
              <a:t>North Schleswig – Denmark </a:t>
            </a:r>
          </a:p>
          <a:p>
            <a:r>
              <a:rPr lang="en-US" dirty="0" smtClean="0"/>
              <a:t>Territory gained by Brest-Litovsk forfeited – became Baltic States/Finland</a:t>
            </a:r>
          </a:p>
          <a:p>
            <a:pPr lvl="1"/>
            <a:r>
              <a:rPr lang="en-US" dirty="0" smtClean="0"/>
              <a:t>Memel to Lithuania</a:t>
            </a:r>
          </a:p>
          <a:p>
            <a:r>
              <a:rPr lang="en-US" dirty="0" smtClean="0"/>
              <a:t>Anschluss forbidden</a:t>
            </a:r>
          </a:p>
          <a:p>
            <a:r>
              <a:rPr lang="en-US" dirty="0" smtClean="0"/>
              <a:t>German colonies taken – Germans unfit to govern subject races</a:t>
            </a:r>
            <a:endParaRPr lang="en-US" dirty="0"/>
          </a:p>
        </p:txBody>
      </p:sp>
      <p:pic>
        <p:nvPicPr>
          <p:cNvPr id="4" name="Picture 2" descr="Image result for german losses of w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94" y="0"/>
            <a:ext cx="7158268" cy="50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2168"/>
            <a:ext cx="4215539" cy="5294096"/>
          </a:xfrm>
        </p:spPr>
        <p:txBody>
          <a:bodyPr/>
          <a:lstStyle/>
          <a:p>
            <a:r>
              <a:rPr lang="en-US" dirty="0" smtClean="0"/>
              <a:t>Art. 22 of League Covenant – change in attitude about colonies </a:t>
            </a:r>
          </a:p>
          <a:p>
            <a:pPr lvl="1"/>
            <a:r>
              <a:rPr lang="en-US" dirty="0" smtClean="0"/>
              <a:t>Required all nations to help underdeveloped countries “not yet able to stand up for themselves”</a:t>
            </a:r>
          </a:p>
          <a:p>
            <a:pPr lvl="1"/>
            <a:r>
              <a:rPr lang="en-US" dirty="0" smtClean="0"/>
              <a:t>New countries governing new territories would have to be answerable to League</a:t>
            </a:r>
          </a:p>
          <a:p>
            <a:pPr lvl="2"/>
            <a:r>
              <a:rPr lang="en-US" dirty="0" smtClean="0"/>
              <a:t>“A” mandates – Palestine, Iraq, Transjordan to Britain; Syria, Lebanon – France</a:t>
            </a:r>
          </a:p>
          <a:p>
            <a:pPr lvl="3"/>
            <a:r>
              <a:rPr lang="en-US" dirty="0" smtClean="0"/>
              <a:t>Should become independent soon</a:t>
            </a:r>
          </a:p>
          <a:p>
            <a:pPr lvl="2"/>
            <a:r>
              <a:rPr lang="en-US" dirty="0" smtClean="0"/>
              <a:t>“B”  mandates – Cameroon, Togoland, Tanganyika – less developed, not ready for </a:t>
            </a:r>
            <a:r>
              <a:rPr lang="en-US" dirty="0" err="1" smtClean="0"/>
              <a:t>ind.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“C” mandates – Pacific islands, Southwest Africa – need for greatest development. </a:t>
            </a:r>
          </a:p>
          <a:p>
            <a:pPr lvl="2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6349" t="8887" r="44440" b="40524"/>
          <a:stretch/>
        </p:blipFill>
        <p:spPr>
          <a:xfrm>
            <a:off x="4365930" y="211825"/>
            <a:ext cx="3765797" cy="6646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6349" t="61102" r="44440" b="5686"/>
          <a:stretch/>
        </p:blipFill>
        <p:spPr>
          <a:xfrm>
            <a:off x="8131727" y="211824"/>
            <a:ext cx="4110898" cy="476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00"/>
            <a:ext cx="3777540" cy="4974729"/>
          </a:xfrm>
        </p:spPr>
        <p:txBody>
          <a:bodyPr/>
          <a:lstStyle/>
          <a:p>
            <a:r>
              <a:rPr lang="en-US" sz="2400" dirty="0" smtClean="0"/>
              <a:t>“War guilt” justification</a:t>
            </a:r>
          </a:p>
          <a:p>
            <a:pPr lvl="1"/>
            <a:r>
              <a:rPr lang="en-US" sz="2000" dirty="0" smtClean="0"/>
              <a:t>Should pay for material damage done during war</a:t>
            </a:r>
          </a:p>
          <a:p>
            <a:pPr lvl="2"/>
            <a:r>
              <a:rPr lang="en-US" sz="1800" dirty="0" smtClean="0"/>
              <a:t>And also future costs of pensions to widows and wounded</a:t>
            </a:r>
          </a:p>
          <a:p>
            <a:pPr lvl="1"/>
            <a:r>
              <a:rPr lang="en-US" sz="2000" dirty="0" smtClean="0"/>
              <a:t>Reparations Commission in 1921 came up with sum of $33 B</a:t>
            </a:r>
          </a:p>
          <a:p>
            <a:pPr lvl="2"/>
            <a:r>
              <a:rPr lang="en-US" sz="1800" dirty="0" smtClean="0"/>
              <a:t>John Maynard Keynes – “Carthaginian Peace” (meant to destroy Germany)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 descr="Image result for german repa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97" y="165094"/>
            <a:ext cx="8915877" cy="478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86" y="250853"/>
            <a:ext cx="8596668" cy="1320800"/>
          </a:xfrm>
        </p:spPr>
        <p:txBody>
          <a:bodyPr/>
          <a:lstStyle/>
          <a:p>
            <a:r>
              <a:rPr lang="en-US" dirty="0" smtClean="0"/>
              <a:t>Punishment of the war criminals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374" y="1571653"/>
            <a:ext cx="3848172" cy="5139113"/>
          </a:xfrm>
        </p:spPr>
        <p:txBody>
          <a:bodyPr/>
          <a:lstStyle/>
          <a:p>
            <a:r>
              <a:rPr lang="en-US" sz="2400" dirty="0" smtClean="0"/>
              <a:t>Versailles called for extradition and trial of the Kaiser and other “war criminals” – Dutch refused</a:t>
            </a:r>
          </a:p>
          <a:p>
            <a:pPr lvl="1"/>
            <a:r>
              <a:rPr lang="en-US" sz="2000" dirty="0" smtClean="0"/>
              <a:t>A few, excluding the Kaiser, were handed light sentences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506" y="1355146"/>
            <a:ext cx="85153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I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3" y="106557"/>
            <a:ext cx="9447973" cy="1320800"/>
          </a:xfrm>
        </p:spPr>
        <p:txBody>
          <a:bodyPr/>
          <a:lstStyle/>
          <a:p>
            <a:r>
              <a:rPr lang="en-US" dirty="0" smtClean="0"/>
              <a:t>Criticisms of the Treaty (double standards?)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87" y="962408"/>
            <a:ext cx="9297149" cy="589559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War Guilt – undue burden on new republic already facing threats from extreme right</a:t>
            </a:r>
          </a:p>
          <a:p>
            <a:r>
              <a:rPr lang="en-US" sz="2400" dirty="0" smtClean="0"/>
              <a:t>Disarmament – Germans very proud of military, did not see fairness in their disarmament without other nations doing so</a:t>
            </a:r>
          </a:p>
          <a:p>
            <a:r>
              <a:rPr lang="en-US" sz="2400" dirty="0" smtClean="0"/>
              <a:t>Reparations/Resources – Keynes – issues of the settlement lay not with boundaries but “rather questions of food, coal, commerce”</a:t>
            </a:r>
          </a:p>
          <a:p>
            <a:pPr lvl="1"/>
            <a:r>
              <a:rPr lang="en-US" sz="2000" dirty="0" smtClean="0"/>
              <a:t>Keynes validated by 1920’s hyperinflation crisis</a:t>
            </a:r>
          </a:p>
          <a:p>
            <a:r>
              <a:rPr lang="en-US" sz="2400" dirty="0" smtClean="0"/>
              <a:t>Self-determination – Danish given plebiscite for northern Schleswig – but Germany does not get one in Austria or the Sudetenland?</a:t>
            </a:r>
          </a:p>
          <a:p>
            <a:r>
              <a:rPr lang="en-US" sz="2400" dirty="0" smtClean="0"/>
              <a:t>Removal of Colonies – states that received German colonies were not model colonizers – Japan, Belgium, South Africa </a:t>
            </a:r>
          </a:p>
          <a:p>
            <a:r>
              <a:rPr lang="en-US" sz="2400" dirty="0" smtClean="0"/>
              <a:t>League of Nations – failure to invite Germany effectively discredited its legitimacy as an international body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94" y="0"/>
            <a:ext cx="8596668" cy="1320800"/>
          </a:xfrm>
        </p:spPr>
        <p:txBody>
          <a:bodyPr/>
          <a:lstStyle/>
          <a:p>
            <a:r>
              <a:rPr lang="en-US" dirty="0" smtClean="0"/>
              <a:t>Current views on the Treaty of Versailles</a:t>
            </a:r>
            <a:br>
              <a:rPr lang="en-US" dirty="0" smtClean="0"/>
            </a:br>
            <a:r>
              <a:rPr lang="en-US" dirty="0" smtClean="0"/>
              <a:t>(Marks, </a:t>
            </a:r>
            <a:r>
              <a:rPr lang="en-US" dirty="0" err="1" smtClean="0"/>
              <a:t>Lentin</a:t>
            </a:r>
            <a:r>
              <a:rPr lang="en-US" dirty="0" smtClean="0"/>
              <a:t>, Sharp, </a:t>
            </a:r>
            <a:r>
              <a:rPr lang="en-US" dirty="0" err="1" smtClean="0"/>
              <a:t>Henig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94" y="1320801"/>
            <a:ext cx="7637506" cy="526598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Compared to Treaties German imposed on Russia, Romania – “fairly lenient” – Niall Ferguson</a:t>
            </a:r>
          </a:p>
          <a:p>
            <a:pPr lvl="1"/>
            <a:r>
              <a:rPr lang="en-US" sz="2400" dirty="0" smtClean="0"/>
              <a:t>Germany likely would have imposed harsh conditions like this on allies if they had won</a:t>
            </a:r>
          </a:p>
          <a:p>
            <a:pPr lvl="1"/>
            <a:r>
              <a:rPr lang="en-US" sz="2400" dirty="0" smtClean="0"/>
              <a:t>Germany only lost 13% of economy, 10% of population. </a:t>
            </a:r>
          </a:p>
          <a:p>
            <a:r>
              <a:rPr lang="en-US" sz="2800" dirty="0" smtClean="0"/>
              <a:t>Left in a strong position</a:t>
            </a:r>
          </a:p>
          <a:p>
            <a:pPr lvl="1"/>
            <a:r>
              <a:rPr lang="en-US" sz="2400" dirty="0" smtClean="0"/>
              <a:t>Physically undamaged </a:t>
            </a:r>
          </a:p>
          <a:p>
            <a:pPr lvl="1"/>
            <a:r>
              <a:rPr lang="en-US" sz="2400" dirty="0" smtClean="0"/>
              <a:t>Enemies such as Russia and France were significantly weakened by war</a:t>
            </a:r>
          </a:p>
          <a:p>
            <a:pPr lvl="1"/>
            <a:r>
              <a:rPr lang="en-US" sz="2400" dirty="0" smtClean="0"/>
              <a:t>Neighbors - Fragmented, weak new states </a:t>
            </a:r>
          </a:p>
          <a:p>
            <a:pPr lvl="1"/>
            <a:r>
              <a:rPr lang="en-US" sz="2400" dirty="0" err="1" smtClean="0"/>
              <a:t>Lentin</a:t>
            </a:r>
            <a:r>
              <a:rPr lang="en-US" sz="2400" dirty="0" smtClean="0"/>
              <a:t> – failed to weaken Germany at same time “humiliated and resentful”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74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89" y="0"/>
            <a:ext cx="8596668" cy="1320800"/>
          </a:xfrm>
        </p:spPr>
        <p:txBody>
          <a:bodyPr/>
          <a:lstStyle/>
          <a:p>
            <a:r>
              <a:rPr lang="en-US" dirty="0" smtClean="0"/>
              <a:t>Current views on the Treaty of Versailles</a:t>
            </a:r>
            <a:br>
              <a:rPr lang="en-US" dirty="0" smtClean="0"/>
            </a:br>
            <a:r>
              <a:rPr lang="en-US" dirty="0"/>
              <a:t>(Marks, </a:t>
            </a:r>
            <a:r>
              <a:rPr lang="en-US" dirty="0" err="1"/>
              <a:t>Lentin</a:t>
            </a:r>
            <a:r>
              <a:rPr lang="en-US" dirty="0"/>
              <a:t>, Sharp, </a:t>
            </a:r>
            <a:r>
              <a:rPr lang="en-US" dirty="0" err="1"/>
              <a:t>Henig</a:t>
            </a:r>
            <a:r>
              <a:rPr lang="en-US" dirty="0"/>
              <a:t>)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89" y="1320800"/>
            <a:ext cx="6110926" cy="535896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Reparations were not responsible for 1920’s economic crisis</a:t>
            </a:r>
          </a:p>
          <a:p>
            <a:pPr lvl="1"/>
            <a:r>
              <a:rPr lang="en-US" sz="1800" dirty="0" smtClean="0"/>
              <a:t>If it raised taxes to British levels it could pay the 7.2% that the reparation schedule demanded</a:t>
            </a:r>
          </a:p>
          <a:p>
            <a:pPr lvl="1"/>
            <a:r>
              <a:rPr lang="en-US" sz="1800" dirty="0" smtClean="0"/>
              <a:t>Chose not to pay, instead printed banknotes</a:t>
            </a:r>
          </a:p>
          <a:p>
            <a:r>
              <a:rPr lang="en-US" sz="2000" dirty="0" smtClean="0"/>
              <a:t>Nonetheless, often cited as a cause of WWII – Why?</a:t>
            </a:r>
          </a:p>
          <a:p>
            <a:pPr lvl="1"/>
            <a:r>
              <a:rPr lang="en-US" sz="1800" dirty="0" smtClean="0"/>
              <a:t>Though not extremely unfair, Germans believed it was</a:t>
            </a:r>
          </a:p>
          <a:p>
            <a:pPr lvl="1"/>
            <a:r>
              <a:rPr lang="en-US" sz="1800" dirty="0" smtClean="0"/>
              <a:t>Propaganda successful at convincing this </a:t>
            </a:r>
          </a:p>
          <a:p>
            <a:pPr lvl="1"/>
            <a:r>
              <a:rPr lang="en-US" sz="1800" dirty="0" smtClean="0"/>
              <a:t>Britain and France forced to revise terms</a:t>
            </a:r>
          </a:p>
          <a:p>
            <a:pPr lvl="1"/>
            <a:r>
              <a:rPr lang="en-US" sz="1800" dirty="0" smtClean="0"/>
              <a:t>US and Britain were unwilling to enforce</a:t>
            </a:r>
          </a:p>
          <a:p>
            <a:pPr lvl="1"/>
            <a:r>
              <a:rPr lang="en-US" sz="1800" dirty="0" smtClean="0"/>
              <a:t>“It must in fairness be recorded that the Treaty of Versailles proved to be a failure less because of the inherent defects it contained than because it was never put into full effect”.  - </a:t>
            </a:r>
            <a:r>
              <a:rPr lang="en-US" sz="1800" dirty="0" err="1" smtClean="0"/>
              <a:t>Kelylor</a:t>
            </a:r>
            <a:r>
              <a:rPr lang="en-US" sz="1800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686" y="660400"/>
            <a:ext cx="41719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Settlements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8779" y="1449658"/>
            <a:ext cx="5464098" cy="47058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St. </a:t>
            </a:r>
            <a:r>
              <a:rPr lang="en-US" sz="2800" dirty="0" err="1" smtClean="0"/>
              <a:t>Germain</a:t>
            </a:r>
            <a:r>
              <a:rPr lang="en-US" sz="2800" dirty="0" smtClean="0"/>
              <a:t>  (Austria Hungary-1919)</a:t>
            </a:r>
          </a:p>
          <a:p>
            <a:pPr lvl="1"/>
            <a:r>
              <a:rPr lang="en-US" sz="2400" dirty="0" smtClean="0"/>
              <a:t>Austria separated from Hungary</a:t>
            </a:r>
          </a:p>
          <a:p>
            <a:pPr lvl="1"/>
            <a:r>
              <a:rPr lang="en-US" sz="2400" dirty="0" smtClean="0"/>
              <a:t>Austria (Tadpole state) – 25% of former area, 20% of former population</a:t>
            </a:r>
          </a:p>
          <a:p>
            <a:pPr lvl="2"/>
            <a:r>
              <a:rPr lang="en-US" sz="2000" dirty="0" smtClean="0"/>
              <a:t>Lost Moravia, Bohemia to Czechoslovakia</a:t>
            </a:r>
          </a:p>
          <a:p>
            <a:pPr lvl="2"/>
            <a:r>
              <a:rPr lang="en-US" sz="2000" dirty="0" smtClean="0"/>
              <a:t>Dalmatia, Bosnia to Yugoslavia</a:t>
            </a:r>
          </a:p>
          <a:p>
            <a:pPr lvl="2"/>
            <a:r>
              <a:rPr lang="en-US" sz="2000" dirty="0" smtClean="0"/>
              <a:t>Galicia to Poland</a:t>
            </a:r>
          </a:p>
          <a:p>
            <a:pPr lvl="2"/>
            <a:r>
              <a:rPr lang="en-US" sz="2000" dirty="0" smtClean="0"/>
              <a:t>South Tyrol, </a:t>
            </a:r>
            <a:r>
              <a:rPr lang="en-US" sz="2000" dirty="0" err="1" smtClean="0"/>
              <a:t>Trentino</a:t>
            </a:r>
            <a:r>
              <a:rPr lang="en-US" sz="2000" dirty="0"/>
              <a:t> </a:t>
            </a:r>
            <a:r>
              <a:rPr lang="en-US" sz="2000" dirty="0" smtClean="0"/>
              <a:t>to Italy </a:t>
            </a:r>
          </a:p>
        </p:txBody>
      </p:sp>
      <p:pic>
        <p:nvPicPr>
          <p:cNvPr id="1026" name="Picture 2" descr="https://upload.wikimedia.org/wikipedia/commons/thumb/5/50/Dissolution_of_Austria-Hungary.png/1024px-Dissolution_of_Austria-Hung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319" y="412540"/>
            <a:ext cx="6690732" cy="413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</a:t>
            </a:r>
            <a:r>
              <a:rPr lang="en-US" dirty="0" err="1" smtClean="0"/>
              <a:t>Trianon</a:t>
            </a:r>
            <a:r>
              <a:rPr lang="en-US" dirty="0" smtClean="0"/>
              <a:t> (Hungary 1920)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72" y="1628574"/>
            <a:ext cx="3262899" cy="44729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Recognized independence of Poland, Yugoslavia, Austria</a:t>
            </a:r>
          </a:p>
          <a:p>
            <a:pPr lvl="1"/>
            <a:r>
              <a:rPr lang="en-US" sz="2000" dirty="0" smtClean="0"/>
              <a:t>Gave much of its territory to these new independent nations</a:t>
            </a:r>
          </a:p>
          <a:p>
            <a:pPr lvl="1"/>
            <a:r>
              <a:rPr lang="en-US" sz="2000" dirty="0" smtClean="0"/>
              <a:t>Lost 75% of land, 66% of pop.</a:t>
            </a:r>
          </a:p>
          <a:p>
            <a:pPr lvl="1"/>
            <a:r>
              <a:rPr lang="en-US" sz="2000" dirty="0" smtClean="0"/>
              <a:t>3 m. Magyars under foreign rule </a:t>
            </a:r>
          </a:p>
        </p:txBody>
      </p:sp>
      <p:pic>
        <p:nvPicPr>
          <p:cNvPr id="6146" name="Picture 2" descr="Image result for treaty of tria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33" y="1428721"/>
            <a:ext cx="8227560" cy="542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Changes since 1914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1506"/>
            <a:ext cx="4251127" cy="4959457"/>
          </a:xfrm>
        </p:spPr>
        <p:txBody>
          <a:bodyPr>
            <a:noAutofit/>
          </a:bodyPr>
          <a:lstStyle/>
          <a:p>
            <a:r>
              <a:rPr lang="en-US" sz="2000" dirty="0" smtClean="0"/>
              <a:t>German, Russian, Austria-Hungarian Empires – gone</a:t>
            </a:r>
          </a:p>
          <a:p>
            <a:pPr lvl="1"/>
            <a:r>
              <a:rPr lang="en-US" sz="1800" dirty="0" smtClean="0"/>
              <a:t>Many successor states struggling to replace them </a:t>
            </a:r>
          </a:p>
          <a:p>
            <a:r>
              <a:rPr lang="en-US" sz="2000" dirty="0" smtClean="0"/>
              <a:t>Communist Revolution in Russia threatened to spread across Europe</a:t>
            </a:r>
          </a:p>
          <a:p>
            <a:r>
              <a:rPr lang="en-US" sz="2000" dirty="0" smtClean="0"/>
              <a:t>Europeans face starvation, displacement, flu epidemic</a:t>
            </a:r>
          </a:p>
          <a:p>
            <a:endParaRPr lang="en-US" sz="2000" dirty="0"/>
          </a:p>
          <a:p>
            <a:r>
              <a:rPr lang="en-US" sz="2000" dirty="0" smtClean="0"/>
              <a:t>Was a lasting peace possible?  Did the “victors” create a flawed peace? Did they underestimate the challenges they faced?</a:t>
            </a:r>
            <a:endParaRPr lang="en-US" sz="2000" dirty="0"/>
          </a:p>
        </p:txBody>
      </p:sp>
      <p:pic>
        <p:nvPicPr>
          <p:cNvPr id="2050" name="Picture 2" descr="Image result for post world war I map cha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27" y="1270000"/>
            <a:ext cx="8135513" cy="47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Treaty of Neuilly (Bulgaria 1919)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98" y="845899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Lost territory - only sea access to Greece</a:t>
            </a:r>
          </a:p>
          <a:p>
            <a:pPr lvl="1"/>
            <a:r>
              <a:rPr lang="en-US" sz="2600" dirty="0" smtClean="0"/>
              <a:t>Lost territory to Yugoslavia</a:t>
            </a:r>
          </a:p>
          <a:p>
            <a:pPr lvl="1"/>
            <a:r>
              <a:rPr lang="en-US" sz="2600" dirty="0" smtClean="0"/>
              <a:t>Received land from Turkey</a:t>
            </a:r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59529" cy="616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Sevres (1920 Ottoman Empire)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Syria and Lebanon – French Mandates</a:t>
            </a:r>
          </a:p>
          <a:p>
            <a:r>
              <a:rPr lang="en-US" sz="2400" dirty="0" smtClean="0"/>
              <a:t>Palestine, Iraq, Transjordan – British Mandates</a:t>
            </a:r>
          </a:p>
          <a:p>
            <a:r>
              <a:rPr lang="en-US" sz="2400" dirty="0" smtClean="0"/>
              <a:t>Straits become demilitarized zone controlled by League </a:t>
            </a:r>
          </a:p>
          <a:p>
            <a:r>
              <a:rPr lang="en-US" sz="2400" dirty="0" smtClean="0"/>
              <a:t>Treaty was accepted by Sultan</a:t>
            </a:r>
          </a:p>
          <a:p>
            <a:pPr lvl="1"/>
            <a:r>
              <a:rPr lang="en-US" sz="2000" dirty="0" smtClean="0"/>
              <a:t>Rejected by nationalist leader Mustafa Kemal who takes over, declares war against Greeks and then intended to attack British occupiers</a:t>
            </a:r>
          </a:p>
        </p:txBody>
      </p:sp>
    </p:spTree>
    <p:extLst>
      <p:ext uri="{BB962C8B-B14F-4D97-AF65-F5344CB8AC3E}">
        <p14:creationId xmlns:p14="http://schemas.microsoft.com/office/powerpoint/2010/main" val="31728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Lausanne (Turkey 1923)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65" y="1527543"/>
            <a:ext cx="4133817" cy="5330457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dirty="0" smtClean="0"/>
              <a:t>evised Sevres after Allies forced to bargain, made </a:t>
            </a:r>
            <a:r>
              <a:rPr lang="en-US" sz="2400" dirty="0"/>
              <a:t>Turkey </a:t>
            </a:r>
            <a:r>
              <a:rPr lang="en-US" sz="2400" dirty="0" smtClean="0"/>
              <a:t>sovereign successor </a:t>
            </a:r>
            <a:r>
              <a:rPr lang="en-US" sz="2400" dirty="0"/>
              <a:t>state to Ottoman E.</a:t>
            </a:r>
          </a:p>
          <a:p>
            <a:pPr lvl="2"/>
            <a:r>
              <a:rPr lang="en-US" sz="1800" dirty="0"/>
              <a:t>Regained </a:t>
            </a:r>
            <a:r>
              <a:rPr lang="en-US" sz="1800" dirty="0" smtClean="0"/>
              <a:t>minor territories – Smyrna, Eastern Thrace, several Aegean islands</a:t>
            </a:r>
          </a:p>
          <a:p>
            <a:pPr lvl="2"/>
            <a:r>
              <a:rPr lang="en-US" sz="1800" dirty="0" smtClean="0"/>
              <a:t>Sovereignty over straits, but must remain demilitarized </a:t>
            </a:r>
          </a:p>
          <a:p>
            <a:pPr lvl="2"/>
            <a:r>
              <a:rPr lang="en-US" sz="1800" dirty="0" smtClean="0"/>
              <a:t>Reparations, military restrictions removed.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026" name="Picture 2" descr="Image result for treaty of sev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82" y="1343208"/>
            <a:ext cx="7903896" cy="5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1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7" t="43108" r="12131" b="-1"/>
          <a:stretch/>
        </p:blipFill>
        <p:spPr>
          <a:xfrm>
            <a:off x="-309490" y="-422030"/>
            <a:ext cx="7448327" cy="7455876"/>
          </a:xfrm>
        </p:spPr>
      </p:pic>
      <p:sp>
        <p:nvSpPr>
          <p:cNvPr id="5" name="TextBox 4"/>
          <p:cNvSpPr txBox="1"/>
          <p:nvPr/>
        </p:nvSpPr>
        <p:spPr>
          <a:xfrm>
            <a:off x="7399607" y="323556"/>
            <a:ext cx="4178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/>
              <a:t>List all the countries that obtained land from former Austria-Hungary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41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173"/>
            <a:ext cx="8596668" cy="1320800"/>
          </a:xfrm>
        </p:spPr>
        <p:txBody>
          <a:bodyPr/>
          <a:lstStyle/>
          <a:p>
            <a:r>
              <a:rPr lang="en-US" dirty="0" smtClean="0"/>
              <a:t>Criticisms beyond Versailles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587"/>
            <a:ext cx="6247335" cy="516795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Alan Sharp “1919 minorities were probably more discontented than those in 1914”</a:t>
            </a:r>
          </a:p>
          <a:p>
            <a:pPr lvl="1"/>
            <a:r>
              <a:rPr lang="en-US" sz="1800" dirty="0" smtClean="0"/>
              <a:t>Austrian Sudetenland (3.5m Germanics) given to Czechoslovakia for mountainous defense</a:t>
            </a:r>
          </a:p>
          <a:p>
            <a:pPr lvl="1"/>
            <a:r>
              <a:rPr lang="en-US" sz="1800" dirty="0" smtClean="0"/>
              <a:t>Yugoslavia had over one dozen nationalities in its borders</a:t>
            </a:r>
          </a:p>
          <a:p>
            <a:pPr lvl="1"/>
            <a:r>
              <a:rPr lang="en-US" sz="1800" dirty="0" smtClean="0"/>
              <a:t>Hungary – bitter over lost territories – Transylvania to Romania</a:t>
            </a:r>
          </a:p>
          <a:p>
            <a:pPr lvl="2"/>
            <a:r>
              <a:rPr lang="en-US" sz="1600" dirty="0" smtClean="0"/>
              <a:t>Leads to formation of Little Entente – CZ/RO/YU to protect from Hungary</a:t>
            </a:r>
          </a:p>
          <a:p>
            <a:pPr lvl="1"/>
            <a:r>
              <a:rPr lang="en-US" sz="1800" dirty="0" smtClean="0"/>
              <a:t>Turkey Angered – Kemal takes over, dismantled Sevres, renegotiated at Lausanne</a:t>
            </a:r>
          </a:p>
          <a:p>
            <a:pPr lvl="1"/>
            <a:r>
              <a:rPr lang="en-US" sz="1800" dirty="0" smtClean="0"/>
              <a:t>Italy – “Mutilated Peace” – did not received Dalmatian Coast, Fiume</a:t>
            </a:r>
          </a:p>
          <a:p>
            <a:pPr lvl="2"/>
            <a:r>
              <a:rPr lang="en-US" sz="1600" dirty="0" smtClean="0"/>
              <a:t>Lead to D'Annunzio occupying, later taking Fiume from YU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807" y="-11159"/>
            <a:ext cx="5525193" cy="68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15" y="270150"/>
            <a:ext cx="8596668" cy="1320800"/>
          </a:xfrm>
        </p:spPr>
        <p:txBody>
          <a:bodyPr/>
          <a:lstStyle/>
          <a:p>
            <a:r>
              <a:rPr lang="en-US" dirty="0" smtClean="0"/>
              <a:t>Political Impacts during the 1920’s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15" y="1101436"/>
            <a:ext cx="5677470" cy="5756564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Russia becomes internationally isolated</a:t>
            </a:r>
            <a:r>
              <a:rPr lang="en-US" sz="2200" dirty="0"/>
              <a:t> </a:t>
            </a:r>
            <a:r>
              <a:rPr lang="en-US" sz="2200" dirty="0" smtClean="0"/>
              <a:t>due to</a:t>
            </a:r>
          </a:p>
          <a:p>
            <a:pPr lvl="1"/>
            <a:r>
              <a:rPr lang="en-US" sz="1900" dirty="0" smtClean="0"/>
              <a:t>Bolshevik Revolution – not a member of League until ‘34</a:t>
            </a:r>
          </a:p>
          <a:p>
            <a:pPr lvl="1"/>
            <a:r>
              <a:rPr lang="en-US" sz="1900" dirty="0" smtClean="0"/>
              <a:t>New Eastern Europe map, 9 new countries that become Europe’s new frontier</a:t>
            </a:r>
          </a:p>
          <a:p>
            <a:r>
              <a:rPr lang="en-US" sz="2200" dirty="0" smtClean="0"/>
              <a:t>Countries formed “camps” </a:t>
            </a:r>
          </a:p>
          <a:p>
            <a:pPr lvl="1"/>
            <a:r>
              <a:rPr lang="en-US" sz="1900" dirty="0" smtClean="0"/>
              <a:t>Victors and Vanquished</a:t>
            </a:r>
          </a:p>
          <a:p>
            <a:pPr lvl="1"/>
            <a:r>
              <a:rPr lang="en-US" sz="1900" dirty="0" smtClean="0"/>
              <a:t> Revanchist (I/H,G) v. status quo (Little Entente – </a:t>
            </a:r>
            <a:r>
              <a:rPr lang="en-US" sz="1900" dirty="0" err="1" smtClean="0"/>
              <a:t>Cz</a:t>
            </a:r>
            <a:r>
              <a:rPr lang="en-US" sz="1900" dirty="0" smtClean="0"/>
              <a:t>., Yu., Ro.)</a:t>
            </a:r>
          </a:p>
          <a:p>
            <a:r>
              <a:rPr lang="en-US" sz="2200" dirty="0" smtClean="0"/>
              <a:t>Democracy was encouraged in these new countries but </a:t>
            </a:r>
          </a:p>
          <a:p>
            <a:pPr lvl="1"/>
            <a:r>
              <a:rPr lang="en-US" sz="1900" dirty="0" smtClean="0"/>
              <a:t>They had little or no experience</a:t>
            </a:r>
          </a:p>
          <a:p>
            <a:pPr lvl="1"/>
            <a:r>
              <a:rPr lang="en-US" sz="1900" dirty="0" smtClean="0"/>
              <a:t>Undermined by rivalry between ethnic factions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408" y="1101436"/>
            <a:ext cx="5624829" cy="4789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7622" y="5890693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Hungary surrounded by French supported enemies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15" y="270150"/>
            <a:ext cx="8596668" cy="1320800"/>
          </a:xfrm>
        </p:spPr>
        <p:txBody>
          <a:bodyPr/>
          <a:lstStyle/>
          <a:p>
            <a:r>
              <a:rPr lang="en-US" dirty="0" smtClean="0"/>
              <a:t>Political Impacts during the 1920’s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15" y="1196094"/>
            <a:ext cx="7481330" cy="566190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Russia becomes internationally isolated</a:t>
            </a:r>
            <a:r>
              <a:rPr lang="en-US" sz="2800" dirty="0"/>
              <a:t> </a:t>
            </a:r>
            <a:r>
              <a:rPr lang="en-US" sz="2800" dirty="0" smtClean="0"/>
              <a:t>due to</a:t>
            </a:r>
          </a:p>
          <a:p>
            <a:pPr lvl="1"/>
            <a:r>
              <a:rPr lang="en-US" sz="2400" dirty="0" smtClean="0"/>
              <a:t>Bolshevik Revolution – not a member of League until ‘34</a:t>
            </a:r>
          </a:p>
          <a:p>
            <a:pPr lvl="1"/>
            <a:r>
              <a:rPr lang="en-US" sz="2400" dirty="0" smtClean="0"/>
              <a:t>New Eastern Europe map, 9 new countries that become Europe’s new frontier</a:t>
            </a:r>
          </a:p>
          <a:p>
            <a:r>
              <a:rPr lang="en-US" sz="2800" dirty="0" smtClean="0"/>
              <a:t>Countries formed “camps” </a:t>
            </a:r>
          </a:p>
          <a:p>
            <a:pPr lvl="1"/>
            <a:r>
              <a:rPr lang="en-US" sz="2400" dirty="0" smtClean="0"/>
              <a:t>Victors and Vanquished</a:t>
            </a:r>
          </a:p>
          <a:p>
            <a:pPr lvl="1"/>
            <a:r>
              <a:rPr lang="en-US" sz="2400" dirty="0" smtClean="0"/>
              <a:t> Revanchist (I/H,G) v. status quo (Little Entente – </a:t>
            </a:r>
            <a:r>
              <a:rPr lang="en-US" sz="2400" dirty="0" err="1" smtClean="0"/>
              <a:t>Cz</a:t>
            </a:r>
            <a:r>
              <a:rPr lang="en-US" sz="2400" dirty="0" smtClean="0"/>
              <a:t>., Yu., Ro.)</a:t>
            </a:r>
          </a:p>
          <a:p>
            <a:r>
              <a:rPr lang="en-US" sz="2800" dirty="0" smtClean="0"/>
              <a:t>Democracy was encouraged in these new countries but </a:t>
            </a:r>
          </a:p>
          <a:p>
            <a:pPr lvl="1"/>
            <a:r>
              <a:rPr lang="en-US" sz="2400" dirty="0" smtClean="0"/>
              <a:t>They had little or no experience</a:t>
            </a:r>
          </a:p>
          <a:p>
            <a:pPr lvl="1"/>
            <a:r>
              <a:rPr lang="en-US" sz="2400" dirty="0" smtClean="0"/>
              <a:t>Undermined by rivalry between ethnic factions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01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Impacts during the 1920’s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3403"/>
            <a:ext cx="7032171" cy="6164825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All countries faced rising prices – especially Germany</a:t>
            </a:r>
          </a:p>
          <a:p>
            <a:pPr lvl="1"/>
            <a:r>
              <a:rPr lang="en-US" sz="2900" dirty="0" smtClean="0"/>
              <a:t>Middle class was hardest hit -  “bourgeois” class</a:t>
            </a:r>
          </a:p>
          <a:p>
            <a:pPr lvl="1"/>
            <a:r>
              <a:rPr lang="en-US" sz="2900" dirty="0" smtClean="0"/>
              <a:t>In Germany middle class savings vanished</a:t>
            </a:r>
          </a:p>
          <a:p>
            <a:r>
              <a:rPr lang="en-US" sz="4000" dirty="0" smtClean="0"/>
              <a:t>Trade in former AH Empire disrupted (50m person free trade region)</a:t>
            </a:r>
          </a:p>
          <a:p>
            <a:pPr lvl="1"/>
            <a:r>
              <a:rPr lang="en-US" sz="2900" dirty="0" smtClean="0"/>
              <a:t>New countries wished to create own economies – raised tariffs</a:t>
            </a:r>
          </a:p>
          <a:p>
            <a:r>
              <a:rPr lang="en-US" sz="4000" dirty="0" smtClean="0"/>
              <a:t>Limited economic success during this period was erased by Great Depression</a:t>
            </a:r>
          </a:p>
          <a:p>
            <a:pPr lvl="1"/>
            <a:r>
              <a:rPr lang="en-US" sz="2900" dirty="0" smtClean="0"/>
              <a:t>Countries reliant on only two countries that benefited from war – US/Japan</a:t>
            </a:r>
          </a:p>
          <a:p>
            <a:pPr lvl="2"/>
            <a:r>
              <a:rPr lang="en-US" sz="2600" dirty="0" smtClean="0"/>
              <a:t>Disrupted by Wall St. Crash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11266" name="Picture 2" descr="Image result for 1920s inf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4" y="1210640"/>
            <a:ext cx="4659086" cy="55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24" y="255638"/>
            <a:ext cx="8596668" cy="1320800"/>
          </a:xfrm>
        </p:spPr>
        <p:txBody>
          <a:bodyPr/>
          <a:lstStyle/>
          <a:p>
            <a:r>
              <a:rPr lang="en-US" dirty="0" smtClean="0"/>
              <a:t>Social Impacts during the 1920’s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72018"/>
            <a:ext cx="6161314" cy="57859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Landed Aristocracy – no longer prominent, lost power and prestige</a:t>
            </a:r>
          </a:p>
          <a:p>
            <a:pPr lvl="1"/>
            <a:r>
              <a:rPr lang="en-US" sz="2000" dirty="0" smtClean="0"/>
              <a:t>Russian Revolution – rid of aristocracy completely</a:t>
            </a:r>
          </a:p>
          <a:p>
            <a:pPr lvl="1"/>
            <a:r>
              <a:rPr lang="en-US" sz="2000" dirty="0" smtClean="0"/>
              <a:t>AH – estates broken up, new countries (Yu.) conducted land reforms</a:t>
            </a:r>
          </a:p>
          <a:p>
            <a:pPr lvl="1"/>
            <a:r>
              <a:rPr lang="en-US" sz="2000" dirty="0" smtClean="0"/>
              <a:t>G – Junkers kept land but lost respected position in gov’t. and military</a:t>
            </a:r>
          </a:p>
          <a:p>
            <a:r>
              <a:rPr lang="en-US" sz="2400" dirty="0" smtClean="0"/>
              <a:t>Trade Unions – strengthened due to hard negotiations during war</a:t>
            </a:r>
          </a:p>
          <a:p>
            <a:pPr lvl="1"/>
            <a:r>
              <a:rPr lang="en-US" sz="2000" dirty="0" smtClean="0"/>
              <a:t>Standards of health and welfare improved in Western Europe</a:t>
            </a:r>
          </a:p>
          <a:p>
            <a:pPr lvl="2"/>
            <a:r>
              <a:rPr lang="en-US" sz="1800" dirty="0" smtClean="0"/>
              <a:t>Britain - Housing Act of 1918 – subsidized housing, Unemployment insurance – 1920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13314" name="Picture 2" descr="Image result for 1920s labor mo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18" y="816793"/>
            <a:ext cx="6044282" cy="44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6857" y="5508171"/>
            <a:ext cx="4550229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Women labor protest – 1915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86" y="240890"/>
            <a:ext cx="8596668" cy="1320800"/>
          </a:xfrm>
        </p:spPr>
        <p:txBody>
          <a:bodyPr/>
          <a:lstStyle/>
          <a:p>
            <a:r>
              <a:rPr lang="en-US" dirty="0" smtClean="0"/>
              <a:t>Effects on Women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08" y="1378925"/>
            <a:ext cx="6510749" cy="5174275"/>
          </a:xfrm>
        </p:spPr>
        <p:txBody>
          <a:bodyPr>
            <a:noAutofit/>
          </a:bodyPr>
          <a:lstStyle/>
          <a:p>
            <a:r>
              <a:rPr lang="en-US" sz="2400" dirty="0" smtClean="0"/>
              <a:t>Britain and US – new roles of women during war changed social norms after</a:t>
            </a:r>
          </a:p>
          <a:p>
            <a:pPr lvl="1"/>
            <a:r>
              <a:rPr lang="en-US" sz="2000" dirty="0" smtClean="0"/>
              <a:t>Flappers – changes in fashion and behavior</a:t>
            </a:r>
          </a:p>
          <a:p>
            <a:pPr lvl="1"/>
            <a:r>
              <a:rPr lang="en-US" sz="2000" dirty="0" smtClean="0"/>
              <a:t>New professions opened to women – lawyers and architects, serve on juries</a:t>
            </a:r>
          </a:p>
          <a:p>
            <a:r>
              <a:rPr lang="en-US" sz="2400" dirty="0" smtClean="0"/>
              <a:t>In part due to contributions during war – Voting Rights </a:t>
            </a:r>
          </a:p>
          <a:p>
            <a:pPr lvl="1"/>
            <a:r>
              <a:rPr lang="en-US" sz="2000" dirty="0" smtClean="0"/>
              <a:t>1917 – Russia </a:t>
            </a:r>
          </a:p>
          <a:p>
            <a:pPr lvl="1"/>
            <a:r>
              <a:rPr lang="en-US" sz="2000" dirty="0" smtClean="0"/>
              <a:t>1918 - Austria and Britain </a:t>
            </a:r>
          </a:p>
          <a:p>
            <a:pPr lvl="1"/>
            <a:r>
              <a:rPr lang="en-US" sz="2000" dirty="0" smtClean="0"/>
              <a:t>1919 - </a:t>
            </a:r>
            <a:r>
              <a:rPr lang="en-US" sz="2000" dirty="0" err="1" smtClean="0"/>
              <a:t>Cz</a:t>
            </a:r>
            <a:r>
              <a:rPr lang="en-US" sz="2000" dirty="0" smtClean="0"/>
              <a:t>., G, Ne., Po., Swe.</a:t>
            </a:r>
          </a:p>
          <a:p>
            <a:pPr lvl="1"/>
            <a:r>
              <a:rPr lang="en-US" sz="2000" dirty="0" smtClean="0"/>
              <a:t>1920 – US., Belgium</a:t>
            </a:r>
          </a:p>
          <a:p>
            <a:r>
              <a:rPr lang="en-US" sz="2400" dirty="0" smtClean="0"/>
              <a:t>In most cases did have to give up wartime employment opportunities </a:t>
            </a:r>
            <a:endParaRPr lang="en-US" sz="2400" dirty="0"/>
          </a:p>
        </p:txBody>
      </p:sp>
      <p:pic>
        <p:nvPicPr>
          <p:cNvPr id="12290" name="Picture 2" descr="Image result for flapp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/>
          <a:stretch/>
        </p:blipFill>
        <p:spPr bwMode="auto">
          <a:xfrm>
            <a:off x="7162800" y="936171"/>
            <a:ext cx="6209393" cy="59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79" y="222469"/>
            <a:ext cx="8596668" cy="1320800"/>
          </a:xfrm>
        </p:spPr>
        <p:txBody>
          <a:bodyPr/>
          <a:lstStyle/>
          <a:p>
            <a:r>
              <a:rPr lang="en-US" dirty="0" smtClean="0"/>
              <a:t>Human Consequences of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7821"/>
            <a:ext cx="6089073" cy="5562361"/>
          </a:xfrm>
        </p:spPr>
        <p:txBody>
          <a:bodyPr/>
          <a:lstStyle/>
          <a:p>
            <a:r>
              <a:rPr lang="en-US" sz="2400" dirty="0" smtClean="0"/>
              <a:t>9m killed or about 15% of all combatants</a:t>
            </a:r>
          </a:p>
          <a:p>
            <a:pPr lvl="1"/>
            <a:r>
              <a:rPr lang="en-US" sz="2200" dirty="0" smtClean="0"/>
              <a:t>“A Lost Generation” (20% of ALL Frenchmen 20-40)</a:t>
            </a:r>
          </a:p>
          <a:p>
            <a:r>
              <a:rPr lang="en-US" sz="2400" dirty="0" smtClean="0"/>
              <a:t>Millions disabled </a:t>
            </a:r>
          </a:p>
          <a:p>
            <a:r>
              <a:rPr lang="en-US" sz="2400" dirty="0" smtClean="0"/>
              <a:t>Civilians targeted (not as much as will be in WW2)</a:t>
            </a:r>
          </a:p>
          <a:p>
            <a:r>
              <a:rPr lang="en-US" sz="2400" dirty="0" smtClean="0"/>
              <a:t>20m die in Spanish flu pandemic winter of 1918-1919</a:t>
            </a:r>
          </a:p>
          <a:p>
            <a:endParaRPr lang="en-US" dirty="0"/>
          </a:p>
        </p:txBody>
      </p:sp>
      <p:pic>
        <p:nvPicPr>
          <p:cNvPr id="3078" name="Picture 6" descr="Image result for human cost w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-57808"/>
            <a:ext cx="5895975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https://ieper.wikispaces.com/WW43+Versailles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0380" y="21751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Economic Consequences of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57" y="1270000"/>
            <a:ext cx="6618514" cy="5588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countries borrowed heavily to fund war</a:t>
            </a:r>
          </a:p>
          <a:p>
            <a:r>
              <a:rPr lang="en-US" sz="2400" dirty="0" smtClean="0"/>
              <a:t>US lent $2B to Britain and France</a:t>
            </a:r>
          </a:p>
          <a:p>
            <a:pPr lvl="1"/>
            <a:r>
              <a:rPr lang="en-US" sz="2000" dirty="0" smtClean="0"/>
              <a:t>Both countries will spend about half of total expenditures in ’20’s paying back loans and will never again be major world economic powers </a:t>
            </a:r>
          </a:p>
          <a:p>
            <a:pPr lvl="1"/>
            <a:r>
              <a:rPr lang="en-US" sz="2000" dirty="0" smtClean="0"/>
              <a:t>U-boats sunk about 40% of British shipping</a:t>
            </a:r>
          </a:p>
          <a:p>
            <a:pPr lvl="1"/>
            <a:r>
              <a:rPr lang="en-US" sz="2000" dirty="0" smtClean="0"/>
              <a:t>Most fighting took place in France</a:t>
            </a:r>
          </a:p>
          <a:p>
            <a:pPr lvl="2"/>
            <a:r>
              <a:rPr lang="en-US" sz="1800" dirty="0" smtClean="0"/>
              <a:t>Farmland, factories, railways destroyed</a:t>
            </a:r>
            <a:endParaRPr lang="en-US" sz="1800" dirty="0"/>
          </a:p>
          <a:p>
            <a:pPr lvl="2"/>
            <a:r>
              <a:rPr lang="en-US" sz="1800" dirty="0" smtClean="0"/>
              <a:t>Country littered with unexploded shells</a:t>
            </a:r>
          </a:p>
          <a:p>
            <a:pPr lvl="2"/>
            <a:r>
              <a:rPr lang="en-US" sz="1800" dirty="0" smtClean="0"/>
              <a:t>Belgium, Poland, Italy, Serbia faced similar conditions</a:t>
            </a:r>
          </a:p>
          <a:p>
            <a:pPr lvl="2"/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</p:txBody>
      </p:sp>
      <p:pic>
        <p:nvPicPr>
          <p:cNvPr id="4098" name="Picture 2" descr="Image result for economic consequences of W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00" y="587829"/>
            <a:ext cx="5956661" cy="62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5539" y="5994400"/>
            <a:ext cx="566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total billion for central powers? Allied powers?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30" y="273119"/>
            <a:ext cx="8596668" cy="1320800"/>
          </a:xfrm>
        </p:spPr>
        <p:txBody>
          <a:bodyPr/>
          <a:lstStyle/>
          <a:p>
            <a:r>
              <a:rPr lang="en-US" dirty="0" smtClean="0"/>
              <a:t>Political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036" y="1593919"/>
            <a:ext cx="5294179" cy="4937510"/>
          </a:xfrm>
        </p:spPr>
        <p:txBody>
          <a:bodyPr/>
          <a:lstStyle/>
          <a:p>
            <a:r>
              <a:rPr lang="en-US" sz="2800" dirty="0" smtClean="0"/>
              <a:t>Central and Eastern Europe was dominated by multicultural monarchies before 1918</a:t>
            </a:r>
          </a:p>
          <a:p>
            <a:pPr lvl="1"/>
            <a:r>
              <a:rPr lang="en-US" sz="2400" dirty="0" smtClean="0"/>
              <a:t>WWI, according to Ferguson, “led to Republicanism undreamt of even in the 1790’s”</a:t>
            </a:r>
          </a:p>
          <a:p>
            <a:pPr lvl="1"/>
            <a:endParaRPr lang="en-US" dirty="0"/>
          </a:p>
        </p:txBody>
      </p:sp>
      <p:pic>
        <p:nvPicPr>
          <p:cNvPr id="5122" name="Picture 2" descr="Image result for rise of democracies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02" y="1694193"/>
            <a:ext cx="7261398" cy="42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119"/>
            <a:ext cx="8596668" cy="1320800"/>
          </a:xfrm>
        </p:spPr>
        <p:txBody>
          <a:bodyPr/>
          <a:lstStyle/>
          <a:p>
            <a:r>
              <a:rPr lang="en-US" dirty="0" smtClean="0"/>
              <a:t>Political Consequences.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59" y="1149611"/>
            <a:ext cx="4363213" cy="4676252"/>
          </a:xfrm>
        </p:spPr>
        <p:txBody>
          <a:bodyPr>
            <a:noAutofit/>
          </a:bodyPr>
          <a:lstStyle/>
          <a:p>
            <a:r>
              <a:rPr lang="en-US" sz="2800" dirty="0" smtClean="0"/>
              <a:t>Germany</a:t>
            </a:r>
          </a:p>
          <a:p>
            <a:pPr lvl="1"/>
            <a:r>
              <a:rPr lang="en-US" sz="2400" dirty="0" smtClean="0"/>
              <a:t>In revolution before war ends</a:t>
            </a:r>
          </a:p>
          <a:p>
            <a:pPr lvl="1"/>
            <a:r>
              <a:rPr lang="en-US" sz="2400" dirty="0" smtClean="0"/>
              <a:t>Kiel Mutiny – sailors take over city, inspire other revolts</a:t>
            </a:r>
          </a:p>
          <a:p>
            <a:pPr lvl="2"/>
            <a:r>
              <a:rPr lang="en-US" sz="2000" dirty="0" smtClean="0"/>
              <a:t>Socialist revolt throughout the country</a:t>
            </a:r>
          </a:p>
          <a:p>
            <a:pPr lvl="3"/>
            <a:r>
              <a:rPr lang="en-US" sz="1800" dirty="0" smtClean="0"/>
              <a:t>Communist/Bolsheviks strike, revolt – Spartacus Uprising </a:t>
            </a:r>
          </a:p>
          <a:p>
            <a:pPr lvl="2"/>
            <a:r>
              <a:rPr lang="en-US" sz="2000" dirty="0" smtClean="0"/>
              <a:t>Socialist maintained control under Friedrich Ebert</a:t>
            </a:r>
            <a:endParaRPr lang="en-US" sz="2000" dirty="0"/>
          </a:p>
        </p:txBody>
      </p:sp>
      <p:pic>
        <p:nvPicPr>
          <p:cNvPr id="6146" name="Picture 2" descr="Image result for the great war kiel muti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0"/>
          <a:stretch/>
        </p:blipFill>
        <p:spPr bwMode="auto">
          <a:xfrm>
            <a:off x="5943590" y="0"/>
            <a:ext cx="7946259" cy="69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79" y="195943"/>
            <a:ext cx="8596668" cy="1320800"/>
          </a:xfrm>
        </p:spPr>
        <p:txBody>
          <a:bodyPr/>
          <a:lstStyle/>
          <a:p>
            <a:r>
              <a:rPr lang="en-US" dirty="0" smtClean="0"/>
              <a:t>Political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9714"/>
            <a:ext cx="4653908" cy="561702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Russia</a:t>
            </a:r>
          </a:p>
          <a:p>
            <a:r>
              <a:rPr lang="en-US" sz="2800" dirty="0" smtClean="0"/>
              <a:t>Two Revolutions in 1917</a:t>
            </a:r>
          </a:p>
          <a:p>
            <a:pPr lvl="1"/>
            <a:r>
              <a:rPr lang="en-US" sz="2400" dirty="0" smtClean="0"/>
              <a:t>Feb. (Old Calendar) – Overthrow Czar Kerensky Provisional Gov’t. continued war</a:t>
            </a:r>
          </a:p>
          <a:p>
            <a:pPr lvl="1"/>
            <a:r>
              <a:rPr lang="en-US" sz="2400" dirty="0" smtClean="0"/>
              <a:t>Oct. (Old Calendar) – Bolsheviks seize power, establish dictatorship, sign Brest-Litovsk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Austria-Hungary</a:t>
            </a:r>
          </a:p>
          <a:p>
            <a:pPr lvl="1"/>
            <a:r>
              <a:rPr lang="en-US" sz="2400" dirty="0" smtClean="0"/>
              <a:t>Disintegrated, monarchy overthrown, carved up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170" name="Picture 2" descr="Image result for russian revol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/>
          <a:stretch/>
        </p:blipFill>
        <p:spPr bwMode="auto">
          <a:xfrm>
            <a:off x="4593755" y="1349829"/>
            <a:ext cx="7598245" cy="55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58"/>
            <a:ext cx="8596668" cy="1320800"/>
          </a:xfrm>
        </p:spPr>
        <p:txBody>
          <a:bodyPr/>
          <a:lstStyle/>
          <a:p>
            <a:r>
              <a:rPr lang="en-US" dirty="0" smtClean="0"/>
              <a:t>Political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8058"/>
            <a:ext cx="6466115" cy="5159828"/>
          </a:xfrm>
        </p:spPr>
        <p:txBody>
          <a:bodyPr/>
          <a:lstStyle/>
          <a:p>
            <a:r>
              <a:rPr lang="en-US" sz="2800" dirty="0" smtClean="0"/>
              <a:t>Ottoman Empire</a:t>
            </a:r>
          </a:p>
          <a:p>
            <a:pPr lvl="1"/>
            <a:r>
              <a:rPr lang="en-US" sz="2400" dirty="0" smtClean="0"/>
              <a:t>Sultanate Collapsed in ‘22, Mustafa Kemal establishes authoritarian regime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Everyone</a:t>
            </a:r>
          </a:p>
          <a:p>
            <a:pPr lvl="1"/>
            <a:r>
              <a:rPr lang="en-US" sz="2400" dirty="0" smtClean="0"/>
              <a:t>Collapse of empire left Central and Eastern Europe in economic/political turmoil</a:t>
            </a:r>
          </a:p>
          <a:p>
            <a:pPr lvl="2"/>
            <a:r>
              <a:rPr lang="en-US" sz="2000" dirty="0" smtClean="0"/>
              <a:t>Socialist regimes encouraged by Russian regime threatened ruling classes in many of these countries, Western powers fearful of revolution sweeping entire continent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11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27580</TotalTime>
  <Words>2810</Words>
  <Application>Microsoft Office PowerPoint</Application>
  <PresentationFormat>Widescreen</PresentationFormat>
  <Paragraphs>330</Paragraphs>
  <Slides>40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Trebuchet MS</vt:lpstr>
      <vt:lpstr>Wingdings 3</vt:lpstr>
      <vt:lpstr>Facet</vt:lpstr>
      <vt:lpstr>List 10 territorial changes created in 1919-1920</vt:lpstr>
      <vt:lpstr>Effects of WWI</vt:lpstr>
      <vt:lpstr>Background – Changes since 1914 </vt:lpstr>
      <vt:lpstr>Human Consequences of WWI</vt:lpstr>
      <vt:lpstr>Economic Consequences of WWI</vt:lpstr>
      <vt:lpstr>Political Consequences</vt:lpstr>
      <vt:lpstr>Political Consequences. </vt:lpstr>
      <vt:lpstr>Political Consequences</vt:lpstr>
      <vt:lpstr>Political Consequences</vt:lpstr>
      <vt:lpstr>Impacts outside of Europe </vt:lpstr>
      <vt:lpstr>Challenges facing Peacemakers -1919</vt:lpstr>
      <vt:lpstr>Aims of Peacemakers </vt:lpstr>
      <vt:lpstr>Clemenceau’s Views </vt:lpstr>
      <vt:lpstr>Lloyd George’s Views </vt:lpstr>
      <vt:lpstr>Japan and Italy at Paris</vt:lpstr>
      <vt:lpstr>Mood of the Germans </vt:lpstr>
      <vt:lpstr>PowerPoint Presentation</vt:lpstr>
      <vt:lpstr>Popular Mood of Allies </vt:lpstr>
      <vt:lpstr>Terms of the Treaty of Versailles </vt:lpstr>
      <vt:lpstr>Territorial changes </vt:lpstr>
      <vt:lpstr>Mandates </vt:lpstr>
      <vt:lpstr>Reparations </vt:lpstr>
      <vt:lpstr>Punishment of the war criminals </vt:lpstr>
      <vt:lpstr>Paper I Quiz </vt:lpstr>
      <vt:lpstr>Criticisms of the Treaty (double standards?)</vt:lpstr>
      <vt:lpstr>Current views on the Treaty of Versailles (Marks, Lentin, Sharp, Henig) </vt:lpstr>
      <vt:lpstr>Current views on the Treaty of Versailles (Marks, Lentin, Sharp, Henig)  </vt:lpstr>
      <vt:lpstr>Other Settlements </vt:lpstr>
      <vt:lpstr>Treaty of Trianon (Hungary 1920)</vt:lpstr>
      <vt:lpstr>Treaty of Neuilly (Bulgaria 1919) </vt:lpstr>
      <vt:lpstr>Treaty of Sevres (1920 Ottoman Empire)</vt:lpstr>
      <vt:lpstr>Treaty of Lausanne (Turkey 1923)</vt:lpstr>
      <vt:lpstr>PowerPoint Presentation</vt:lpstr>
      <vt:lpstr>Criticisms beyond Versailles </vt:lpstr>
      <vt:lpstr>Political Impacts during the 1920’s </vt:lpstr>
      <vt:lpstr>Political Impacts during the 1920’s </vt:lpstr>
      <vt:lpstr>Economic Impacts during the 1920’s </vt:lpstr>
      <vt:lpstr>Social Impacts during the 1920’s </vt:lpstr>
      <vt:lpstr>Effects on Women </vt:lpstr>
      <vt:lpstr>PowerPoint Presentation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WWI</dc:title>
  <dc:creator>Schilling Stephen</dc:creator>
  <cp:lastModifiedBy>Bahtic Sandra</cp:lastModifiedBy>
  <cp:revision>81</cp:revision>
  <dcterms:created xsi:type="dcterms:W3CDTF">2016-09-22T17:29:44Z</dcterms:created>
  <dcterms:modified xsi:type="dcterms:W3CDTF">2017-05-31T11:39:23Z</dcterms:modified>
</cp:coreProperties>
</file>