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9"/>
  </p:handoutMasterIdLst>
  <p:sldIdLst>
    <p:sldId id="256" r:id="rId2"/>
    <p:sldId id="286" r:id="rId3"/>
    <p:sldId id="284" r:id="rId4"/>
    <p:sldId id="285" r:id="rId5"/>
    <p:sldId id="296" r:id="rId6"/>
    <p:sldId id="259" r:id="rId7"/>
    <p:sldId id="260" r:id="rId8"/>
    <p:sldId id="288" r:id="rId9"/>
    <p:sldId id="293" r:id="rId10"/>
    <p:sldId id="261" r:id="rId11"/>
    <p:sldId id="262" r:id="rId12"/>
    <p:sldId id="290" r:id="rId13"/>
    <p:sldId id="263" r:id="rId14"/>
    <p:sldId id="291" r:id="rId15"/>
    <p:sldId id="264" r:id="rId16"/>
    <p:sldId id="273" r:id="rId17"/>
    <p:sldId id="274" r:id="rId18"/>
    <p:sldId id="275" r:id="rId19"/>
    <p:sldId id="276" r:id="rId20"/>
    <p:sldId id="292" r:id="rId21"/>
    <p:sldId id="277" r:id="rId22"/>
    <p:sldId id="287" r:id="rId23"/>
    <p:sldId id="265" r:id="rId24"/>
    <p:sldId id="266" r:id="rId25"/>
    <p:sldId id="268" r:id="rId26"/>
    <p:sldId id="269" r:id="rId27"/>
    <p:sldId id="270"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BA7CCA2-7E15-426D-93CE-1F9A2DFA3AC8}" type="datetimeFigureOut">
              <a:rPr lang="en-US" smtClean="0"/>
              <a:t>11/29/2016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CAC9583-F5F7-4A72-9815-45463619D0F9}" type="slidenum">
              <a:rPr lang="en-US" smtClean="0"/>
              <a:t>‹#›</a:t>
            </a:fld>
            <a:endParaRPr lang="en-US"/>
          </a:p>
        </p:txBody>
      </p:sp>
    </p:spTree>
    <p:extLst>
      <p:ext uri="{BB962C8B-B14F-4D97-AF65-F5344CB8AC3E}">
        <p14:creationId xmlns:p14="http://schemas.microsoft.com/office/powerpoint/2010/main" val="31651803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010DD8-0EFC-42C7-878F-05E758988C82}"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11F29-AF6B-424E-84DF-9F38AB6054DF}" type="slidenum">
              <a:rPr lang="en-US" smtClean="0"/>
              <a:t>‹#›</a:t>
            </a:fld>
            <a:endParaRPr lang="en-US"/>
          </a:p>
        </p:txBody>
      </p:sp>
    </p:spTree>
    <p:extLst>
      <p:ext uri="{BB962C8B-B14F-4D97-AF65-F5344CB8AC3E}">
        <p14:creationId xmlns:p14="http://schemas.microsoft.com/office/powerpoint/2010/main" val="3947603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010DD8-0EFC-42C7-878F-05E758988C82}"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11F29-AF6B-424E-84DF-9F38AB6054DF}" type="slidenum">
              <a:rPr lang="en-US" smtClean="0"/>
              <a:t>‹#›</a:t>
            </a:fld>
            <a:endParaRPr lang="en-US"/>
          </a:p>
        </p:txBody>
      </p:sp>
    </p:spTree>
    <p:extLst>
      <p:ext uri="{BB962C8B-B14F-4D97-AF65-F5344CB8AC3E}">
        <p14:creationId xmlns:p14="http://schemas.microsoft.com/office/powerpoint/2010/main" val="4129959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010DD8-0EFC-42C7-878F-05E758988C82}"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11F29-AF6B-424E-84DF-9F38AB6054DF}" type="slidenum">
              <a:rPr lang="en-US" smtClean="0"/>
              <a:t>‹#›</a:t>
            </a:fld>
            <a:endParaRPr lang="en-US"/>
          </a:p>
        </p:txBody>
      </p:sp>
    </p:spTree>
    <p:extLst>
      <p:ext uri="{BB962C8B-B14F-4D97-AF65-F5344CB8AC3E}">
        <p14:creationId xmlns:p14="http://schemas.microsoft.com/office/powerpoint/2010/main" val="1049756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010DD8-0EFC-42C7-878F-05E758988C82}"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11F29-AF6B-424E-84DF-9F38AB6054DF}" type="slidenum">
              <a:rPr lang="en-US" smtClean="0"/>
              <a:t>‹#›</a:t>
            </a:fld>
            <a:endParaRPr lang="en-US"/>
          </a:p>
        </p:txBody>
      </p:sp>
    </p:spTree>
    <p:extLst>
      <p:ext uri="{BB962C8B-B14F-4D97-AF65-F5344CB8AC3E}">
        <p14:creationId xmlns:p14="http://schemas.microsoft.com/office/powerpoint/2010/main" val="1935145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010DD8-0EFC-42C7-878F-05E758988C82}"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11F29-AF6B-424E-84DF-9F38AB6054DF}" type="slidenum">
              <a:rPr lang="en-US" smtClean="0"/>
              <a:t>‹#›</a:t>
            </a:fld>
            <a:endParaRPr lang="en-US"/>
          </a:p>
        </p:txBody>
      </p:sp>
    </p:spTree>
    <p:extLst>
      <p:ext uri="{BB962C8B-B14F-4D97-AF65-F5344CB8AC3E}">
        <p14:creationId xmlns:p14="http://schemas.microsoft.com/office/powerpoint/2010/main" val="770093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010DD8-0EFC-42C7-878F-05E758988C82}"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11F29-AF6B-424E-84DF-9F38AB6054DF}" type="slidenum">
              <a:rPr lang="en-US" smtClean="0"/>
              <a:t>‹#›</a:t>
            </a:fld>
            <a:endParaRPr lang="en-US"/>
          </a:p>
        </p:txBody>
      </p:sp>
    </p:spTree>
    <p:extLst>
      <p:ext uri="{BB962C8B-B14F-4D97-AF65-F5344CB8AC3E}">
        <p14:creationId xmlns:p14="http://schemas.microsoft.com/office/powerpoint/2010/main" val="1252735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10DD8-0EFC-42C7-878F-05E758988C82}" type="datetimeFigureOut">
              <a:rPr lang="en-US" smtClean="0"/>
              <a:t>11/29/2016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11F29-AF6B-424E-84DF-9F38AB6054DF}" type="slidenum">
              <a:rPr lang="en-US" smtClean="0"/>
              <a:t>‹#›</a:t>
            </a:fld>
            <a:endParaRPr lang="en-US"/>
          </a:p>
        </p:txBody>
      </p:sp>
    </p:spTree>
    <p:extLst>
      <p:ext uri="{BB962C8B-B14F-4D97-AF65-F5344CB8AC3E}">
        <p14:creationId xmlns:p14="http://schemas.microsoft.com/office/powerpoint/2010/main" val="395597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010DD8-0EFC-42C7-878F-05E758988C82}" type="datetimeFigureOut">
              <a:rPr lang="en-US" smtClean="0"/>
              <a:t>11/29/2016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11F29-AF6B-424E-84DF-9F38AB6054DF}" type="slidenum">
              <a:rPr lang="en-US" smtClean="0"/>
              <a:t>‹#›</a:t>
            </a:fld>
            <a:endParaRPr lang="en-US"/>
          </a:p>
        </p:txBody>
      </p:sp>
    </p:spTree>
    <p:extLst>
      <p:ext uri="{BB962C8B-B14F-4D97-AF65-F5344CB8AC3E}">
        <p14:creationId xmlns:p14="http://schemas.microsoft.com/office/powerpoint/2010/main" val="4117532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010DD8-0EFC-42C7-878F-05E758988C82}" type="datetimeFigureOut">
              <a:rPr lang="en-US" smtClean="0"/>
              <a:t>11/29/2016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711F29-AF6B-424E-84DF-9F38AB6054DF}" type="slidenum">
              <a:rPr lang="en-US" smtClean="0"/>
              <a:t>‹#›</a:t>
            </a:fld>
            <a:endParaRPr lang="en-US"/>
          </a:p>
        </p:txBody>
      </p:sp>
    </p:spTree>
    <p:extLst>
      <p:ext uri="{BB962C8B-B14F-4D97-AF65-F5344CB8AC3E}">
        <p14:creationId xmlns:p14="http://schemas.microsoft.com/office/powerpoint/2010/main" val="2307801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010DD8-0EFC-42C7-878F-05E758988C82}"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11F29-AF6B-424E-84DF-9F38AB6054DF}" type="slidenum">
              <a:rPr lang="en-US" smtClean="0"/>
              <a:t>‹#›</a:t>
            </a:fld>
            <a:endParaRPr lang="en-US"/>
          </a:p>
        </p:txBody>
      </p:sp>
    </p:spTree>
    <p:extLst>
      <p:ext uri="{BB962C8B-B14F-4D97-AF65-F5344CB8AC3E}">
        <p14:creationId xmlns:p14="http://schemas.microsoft.com/office/powerpoint/2010/main" val="135323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010DD8-0EFC-42C7-878F-05E758988C82}"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11F29-AF6B-424E-84DF-9F38AB6054DF}" type="slidenum">
              <a:rPr lang="en-US" smtClean="0"/>
              <a:t>‹#›</a:t>
            </a:fld>
            <a:endParaRPr lang="en-US"/>
          </a:p>
        </p:txBody>
      </p:sp>
    </p:spTree>
    <p:extLst>
      <p:ext uri="{BB962C8B-B14F-4D97-AF65-F5344CB8AC3E}">
        <p14:creationId xmlns:p14="http://schemas.microsoft.com/office/powerpoint/2010/main" val="1421945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010DD8-0EFC-42C7-878F-05E758988C82}" type="datetimeFigureOut">
              <a:rPr lang="en-US" smtClean="0"/>
              <a:t>11/29/2016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711F29-AF6B-424E-84DF-9F38AB6054DF}" type="slidenum">
              <a:rPr lang="en-US" smtClean="0"/>
              <a:t>‹#›</a:t>
            </a:fld>
            <a:endParaRPr lang="en-US"/>
          </a:p>
        </p:txBody>
      </p:sp>
    </p:spTree>
    <p:extLst>
      <p:ext uri="{BB962C8B-B14F-4D97-AF65-F5344CB8AC3E}">
        <p14:creationId xmlns:p14="http://schemas.microsoft.com/office/powerpoint/2010/main" val="3723919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au/url?sa=i&amp;rct=j&amp;q=&amp;esrc=s&amp;source=images&amp;cd=&amp;cad=rja&amp;uact=8&amp;ved=0ahUKEwiM2bzlvfbKAhXHoJQKHeTjBQMQjRwIBw&amp;url=http://www.stylepinner.com/fascist-italy/ZmFzY2lzdC1pdGFseQ/&amp;bvm=bv.114195076,d.dGo&amp;psig=AFQjCNF60Deup4WYRPfz3psKD5Cdr2fEeQ&amp;ust=1455512740979668" TargetMode="External"/><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hyperlink" Target="http://www.google.com.au/url?sa=i&amp;rct=j&amp;q=&amp;esrc=s&amp;source=images&amp;cd=&amp;cad=rja&amp;uact=8&amp;ved=0ahUKEwiB4bfTv_bKAhXEjZQKHW5SDwkQjRwIBw&amp;url=http://histclo.com/youth/youth/org/nat/ita/natit.htm&amp;psig=AFQjCNF60Deup4WYRPfz3psKD5Cdr2fEeQ&amp;ust=1455512740979668" TargetMode="Externa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smtClean="0"/>
              <a:t>Italian Expansion (P1)</a:t>
            </a:r>
            <a:br>
              <a:rPr lang="en-US" sz="4800" b="1" dirty="0" smtClean="0"/>
            </a:br>
            <a:r>
              <a:rPr lang="en-US" sz="4800" b="1" dirty="0" smtClean="0"/>
              <a:t>and </a:t>
            </a:r>
            <a:br>
              <a:rPr lang="en-US" sz="4800" b="1" dirty="0" smtClean="0"/>
            </a:br>
            <a:r>
              <a:rPr lang="en-US" sz="4800" b="1" dirty="0" smtClean="0"/>
              <a:t>Authoritarian States (P2) – Mussolini </a:t>
            </a:r>
            <a:endParaRPr lang="en-US" sz="4800" b="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24829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349" y="190007"/>
            <a:ext cx="10515600" cy="6223671"/>
          </a:xfrm>
        </p:spPr>
        <p:txBody>
          <a:bodyPr>
            <a:normAutofit fontScale="92500" lnSpcReduction="10000"/>
          </a:bodyPr>
          <a:lstStyle/>
          <a:p>
            <a:r>
              <a:rPr lang="en-US" b="1" dirty="0" smtClean="0">
                <a:solidFill>
                  <a:srgbClr val="FF0000"/>
                </a:solidFill>
              </a:rPr>
              <a:t>Economic Impact of WWI:</a:t>
            </a:r>
          </a:p>
          <a:p>
            <a:pPr lvl="1"/>
            <a:r>
              <a:rPr lang="en-US" dirty="0" smtClean="0"/>
              <a:t>Significant impact on weak Italian economy – liberal government had borrowed heavily from Britain and US to fight the war and printed more banknotes, causing rapid inflation. Inflation destroyed much of middle class savings, reduced rental incomes of land owners, and dropped real wages for most  workers. </a:t>
            </a:r>
          </a:p>
          <a:p>
            <a:pPr lvl="1"/>
            <a:r>
              <a:rPr lang="en-US" dirty="0" smtClean="0"/>
              <a:t>Also depended the </a:t>
            </a:r>
            <a:r>
              <a:rPr lang="en-US" b="1" dirty="0" smtClean="0"/>
              <a:t>economic divide between north and south </a:t>
            </a:r>
            <a:r>
              <a:rPr lang="en-US" dirty="0" smtClean="0"/>
              <a:t>– industry slowed down in the north after the war stopped; south was badly affected by the conscription of large numbers of peasants</a:t>
            </a:r>
          </a:p>
          <a:p>
            <a:r>
              <a:rPr lang="en-US" b="1" dirty="0" smtClean="0">
                <a:solidFill>
                  <a:srgbClr val="FF0000"/>
                </a:solidFill>
              </a:rPr>
              <a:t>Terms of Peace Treaties:</a:t>
            </a:r>
          </a:p>
          <a:p>
            <a:pPr lvl="1"/>
            <a:r>
              <a:rPr lang="en-US" b="1" dirty="0" smtClean="0">
                <a:solidFill>
                  <a:srgbClr val="FF0000"/>
                </a:solidFill>
              </a:rPr>
              <a:t>Vittorio Orlando </a:t>
            </a:r>
            <a:r>
              <a:rPr lang="en-US" dirty="0" smtClean="0"/>
              <a:t>– Italian PM went to the Paris Peace Conference in January 1919 – expecting to receive all that had been promised with the Treaty of London; plus he demanded the port of Fiume (today Rijeka, Croatia), and a slice of former German colonies in Africa </a:t>
            </a:r>
          </a:p>
          <a:p>
            <a:pPr lvl="1"/>
            <a:r>
              <a:rPr lang="en-US" dirty="0" smtClean="0"/>
              <a:t>Most of Italian demands were met, however, they gained no African territory, and did not receive Fiume</a:t>
            </a:r>
          </a:p>
          <a:p>
            <a:pPr lvl="1"/>
            <a:r>
              <a:rPr lang="en-US" dirty="0" smtClean="0"/>
              <a:t>Since Austria-Hungary was dismantled, Italy  became the dominant power in the Adriatic. Italian nationalists thought that Italy was “humiliated” and “cheated”</a:t>
            </a:r>
          </a:p>
          <a:p>
            <a:pPr lvl="1"/>
            <a:r>
              <a:rPr lang="en-US" dirty="0" smtClean="0"/>
              <a:t>Gabriele D’Annunzio – famous nationalist – said  it was a “mutilated victory”</a:t>
            </a:r>
          </a:p>
          <a:p>
            <a:pPr lvl="1"/>
            <a:r>
              <a:rPr lang="en-US" dirty="0" smtClean="0"/>
              <a:t>It was clear that liberal regime would face many problems after the war </a:t>
            </a:r>
          </a:p>
          <a:p>
            <a:pPr lvl="1"/>
            <a:endParaRPr lang="en-US" dirty="0"/>
          </a:p>
        </p:txBody>
      </p:sp>
    </p:spTree>
    <p:extLst>
      <p:ext uri="{BB962C8B-B14F-4D97-AF65-F5344CB8AC3E}">
        <p14:creationId xmlns:p14="http://schemas.microsoft.com/office/powerpoint/2010/main" val="2765200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52246"/>
            <a:ext cx="10515600" cy="1325563"/>
          </a:xfrm>
        </p:spPr>
        <p:txBody>
          <a:bodyPr>
            <a:noAutofit/>
          </a:bodyPr>
          <a:lstStyle/>
          <a:p>
            <a:r>
              <a:rPr lang="en-US" sz="3600" b="1" dirty="0" smtClean="0">
                <a:solidFill>
                  <a:srgbClr val="FF0000"/>
                </a:solidFill>
              </a:rPr>
              <a:t>The Italian Socialist Party (PSI) – the socialist ‘threat’</a:t>
            </a:r>
            <a:endParaRPr lang="en-US" sz="3600" b="1" dirty="0">
              <a:solidFill>
                <a:srgbClr val="FF0000"/>
              </a:solidFill>
            </a:endParaRPr>
          </a:p>
        </p:txBody>
      </p:sp>
      <p:sp>
        <p:nvSpPr>
          <p:cNvPr id="6" name="Content Placeholder 5"/>
          <p:cNvSpPr>
            <a:spLocks noGrp="1"/>
          </p:cNvSpPr>
          <p:nvPr>
            <p:ph idx="1"/>
          </p:nvPr>
        </p:nvSpPr>
        <p:spPr>
          <a:xfrm>
            <a:off x="0" y="1184856"/>
            <a:ext cx="11353800" cy="5673144"/>
          </a:xfrm>
        </p:spPr>
        <p:txBody>
          <a:bodyPr>
            <a:normAutofit/>
          </a:bodyPr>
          <a:lstStyle/>
          <a:p>
            <a:r>
              <a:rPr lang="en-US" dirty="0" smtClean="0"/>
              <a:t>PSI – moved to revolutionary position – inspired by 1917 Russian revolution – called for the overthrow of the liberal state; steep increase in party membership by 1919, as unemployment rose after the war</a:t>
            </a:r>
          </a:p>
          <a:p>
            <a:r>
              <a:rPr lang="en-US" dirty="0" smtClean="0"/>
              <a:t>The </a:t>
            </a:r>
            <a:r>
              <a:rPr lang="en-US" b="1" dirty="0" err="1" smtClean="0">
                <a:solidFill>
                  <a:srgbClr val="FF0000"/>
                </a:solidFill>
              </a:rPr>
              <a:t>biennio</a:t>
            </a:r>
            <a:r>
              <a:rPr lang="en-US" b="1" dirty="0" smtClean="0">
                <a:solidFill>
                  <a:srgbClr val="FF0000"/>
                </a:solidFill>
              </a:rPr>
              <a:t> </a:t>
            </a:r>
            <a:r>
              <a:rPr lang="en-US" b="1" dirty="0" err="1" smtClean="0">
                <a:solidFill>
                  <a:srgbClr val="FF0000"/>
                </a:solidFill>
              </a:rPr>
              <a:t>rosso</a:t>
            </a:r>
            <a:r>
              <a:rPr lang="en-US" b="1" dirty="0" smtClean="0">
                <a:solidFill>
                  <a:srgbClr val="FF0000"/>
                </a:solidFill>
              </a:rPr>
              <a:t>, 1919-20 </a:t>
            </a:r>
            <a:r>
              <a:rPr lang="en-US" dirty="0" smtClean="0"/>
              <a:t>– “two red years”, during which many strikes, factory occupations, and organized land occupations took place; in the north of Italy, socialists took control over some local government </a:t>
            </a:r>
          </a:p>
          <a:p>
            <a:r>
              <a:rPr lang="en-US" dirty="0" smtClean="0"/>
              <a:t>Liberal governmental headed by </a:t>
            </a:r>
            <a:r>
              <a:rPr lang="en-US" b="1" dirty="0" smtClean="0">
                <a:solidFill>
                  <a:srgbClr val="FF0000"/>
                </a:solidFill>
              </a:rPr>
              <a:t>Giovanni </a:t>
            </a:r>
            <a:r>
              <a:rPr lang="en-US" b="1" dirty="0" err="1" smtClean="0">
                <a:solidFill>
                  <a:srgbClr val="FF0000"/>
                </a:solidFill>
              </a:rPr>
              <a:t>Giolitti</a:t>
            </a:r>
            <a:r>
              <a:rPr lang="en-US" b="1" dirty="0" smtClean="0">
                <a:solidFill>
                  <a:srgbClr val="FF0000"/>
                </a:solidFill>
              </a:rPr>
              <a:t> </a:t>
            </a:r>
            <a:r>
              <a:rPr lang="en-US" dirty="0" smtClean="0"/>
              <a:t>did little to subdue to protests, rather urged the business owners to give in to some demands – and that led many middle and upper class Italians to </a:t>
            </a:r>
            <a:r>
              <a:rPr lang="en-US" b="1" dirty="0" smtClean="0"/>
              <a:t>view the government as incompetent </a:t>
            </a:r>
          </a:p>
          <a:p>
            <a:endParaRPr lang="en-US" dirty="0" smtClean="0"/>
          </a:p>
        </p:txBody>
      </p:sp>
    </p:spTree>
    <p:extLst>
      <p:ext uri="{BB962C8B-B14F-4D97-AF65-F5344CB8AC3E}">
        <p14:creationId xmlns:p14="http://schemas.microsoft.com/office/powerpoint/2010/main" val="850247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p:txBody>
          <a:bodyPr>
            <a:normAutofit fontScale="92500" lnSpcReduction="20000"/>
          </a:bodyPr>
          <a:lstStyle/>
          <a:p>
            <a:endParaRPr lang="en-US" dirty="0"/>
          </a:p>
        </p:txBody>
      </p:sp>
      <p:sp>
        <p:nvSpPr>
          <p:cNvPr id="6" name="Content Placeholder 5"/>
          <p:cNvSpPr>
            <a:spLocks noGrp="1"/>
          </p:cNvSpPr>
          <p:nvPr>
            <p:ph sz="half" idx="2"/>
          </p:nvPr>
        </p:nvSpPr>
        <p:spPr>
          <a:xfrm>
            <a:off x="4456090" y="540913"/>
            <a:ext cx="6897710" cy="5636050"/>
          </a:xfrm>
        </p:spPr>
        <p:txBody>
          <a:bodyPr>
            <a:normAutofit fontScale="92500" lnSpcReduction="20000"/>
          </a:bodyPr>
          <a:lstStyle/>
          <a:p>
            <a:pPr marL="0" indent="0">
              <a:buNone/>
            </a:pPr>
            <a:r>
              <a:rPr lang="en-US" b="1" dirty="0">
                <a:solidFill>
                  <a:srgbClr val="FF0000"/>
                </a:solidFill>
              </a:rPr>
              <a:t>The Threat from the Right</a:t>
            </a:r>
          </a:p>
          <a:p>
            <a:r>
              <a:rPr lang="en-US" dirty="0" err="1"/>
              <a:t>Arditi</a:t>
            </a:r>
            <a:r>
              <a:rPr lang="en-US" dirty="0"/>
              <a:t> -  “the daring ones” – organized militant groups; anti-liberal government – they used weapons to attack socialists and trade unions</a:t>
            </a:r>
          </a:p>
          <a:p>
            <a:r>
              <a:rPr lang="en-US" b="1" dirty="0"/>
              <a:t>Mussolini was  a member of </a:t>
            </a:r>
            <a:r>
              <a:rPr lang="en-US" b="1" dirty="0" err="1"/>
              <a:t>Arditi</a:t>
            </a:r>
            <a:r>
              <a:rPr lang="en-US" dirty="0"/>
              <a:t>, tried to bring various groups of </a:t>
            </a:r>
            <a:r>
              <a:rPr lang="en-US" dirty="0" err="1"/>
              <a:t>Arditi</a:t>
            </a:r>
            <a:r>
              <a:rPr lang="en-US" dirty="0"/>
              <a:t> together – </a:t>
            </a:r>
            <a:r>
              <a:rPr lang="en-US" b="1" dirty="0">
                <a:solidFill>
                  <a:srgbClr val="FF0000"/>
                </a:solidFill>
              </a:rPr>
              <a:t>Fascio di </a:t>
            </a:r>
            <a:r>
              <a:rPr lang="en-US" b="1" dirty="0" err="1">
                <a:solidFill>
                  <a:srgbClr val="FF0000"/>
                </a:solidFill>
              </a:rPr>
              <a:t>Combattimento</a:t>
            </a:r>
            <a:r>
              <a:rPr lang="en-US" dirty="0"/>
              <a:t> (later became known as Fascists of the First Hour) – he tried to unify nationalists and socialists, which were brought together by their hatred of the liberal state </a:t>
            </a:r>
          </a:p>
          <a:p>
            <a:r>
              <a:rPr lang="en-US" dirty="0">
                <a:solidFill>
                  <a:srgbClr val="FF0000"/>
                </a:solidFill>
              </a:rPr>
              <a:t>Gabriele D’Annunzio </a:t>
            </a:r>
            <a:r>
              <a:rPr lang="en-US" dirty="0"/>
              <a:t>– and 2000 men, occupied Fiume for 15 months – hero to Italian </a:t>
            </a:r>
            <a:r>
              <a:rPr lang="en-US" dirty="0" smtClean="0"/>
              <a:t>Nationalists </a:t>
            </a:r>
            <a:r>
              <a:rPr lang="en-US" dirty="0"/>
              <a:t>and an inspiration to Mussolini </a:t>
            </a:r>
          </a:p>
          <a:p>
            <a:r>
              <a:rPr lang="en-US" dirty="0"/>
              <a:t>November 1919 election, showed that Mussolini’s fascists had very little support in Italy- ca. 4,000 throughout the entire country </a:t>
            </a:r>
          </a:p>
          <a:p>
            <a:endParaRPr lang="en-US" dirty="0"/>
          </a:p>
        </p:txBody>
      </p:sp>
      <p:pic>
        <p:nvPicPr>
          <p:cNvPr id="7" name="Picture 2" descr="http://a4.files.biography.com/image/upload/c_fit,cs_srgb,dpr_1.0,q_80,w_620/MTE1ODA0OTcxNzM0MTczMTk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595" y="295985"/>
            <a:ext cx="2808765" cy="2789405"/>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4" descr="http://spazioinwind.libero.it/littorio/squa/sqen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242" y="3248312"/>
            <a:ext cx="2926680" cy="33843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11086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b="1" dirty="0" smtClean="0">
                <a:solidFill>
                  <a:srgbClr val="FF0000"/>
                </a:solidFill>
              </a:rPr>
              <a:t>March on Rome</a:t>
            </a:r>
            <a:endParaRPr lang="en-US" b="1" dirty="0">
              <a:solidFill>
                <a:srgbClr val="FF0000"/>
              </a:solidFill>
            </a:endParaRPr>
          </a:p>
        </p:txBody>
      </p:sp>
      <p:sp>
        <p:nvSpPr>
          <p:cNvPr id="3" name="Content Placeholder 2"/>
          <p:cNvSpPr>
            <a:spLocks noGrp="1"/>
          </p:cNvSpPr>
          <p:nvPr>
            <p:ph idx="1"/>
          </p:nvPr>
        </p:nvSpPr>
        <p:spPr>
          <a:xfrm>
            <a:off x="0" y="962739"/>
            <a:ext cx="6592910" cy="5747153"/>
          </a:xfrm>
        </p:spPr>
        <p:txBody>
          <a:bodyPr>
            <a:normAutofit fontScale="77500" lnSpcReduction="20000"/>
          </a:bodyPr>
          <a:lstStyle/>
          <a:p>
            <a:r>
              <a:rPr lang="en-US" dirty="0" smtClean="0"/>
              <a:t>After the 1921 election, Socialists remained the largest party, but fascists managed 7 %, a total of 35 seats, which pleased Mussolini. He backed out of the alliance with the liberals</a:t>
            </a:r>
          </a:p>
          <a:p>
            <a:r>
              <a:rPr lang="en-US" dirty="0" smtClean="0"/>
              <a:t>In 1922, Mussolini pressured by </a:t>
            </a:r>
            <a:r>
              <a:rPr lang="en-US" b="1" dirty="0" err="1" smtClean="0">
                <a:solidFill>
                  <a:srgbClr val="FF0000"/>
                </a:solidFill>
              </a:rPr>
              <a:t>Italo</a:t>
            </a:r>
            <a:r>
              <a:rPr lang="en-US" b="1" dirty="0" smtClean="0">
                <a:solidFill>
                  <a:srgbClr val="FF0000"/>
                </a:solidFill>
              </a:rPr>
              <a:t> Balbo </a:t>
            </a:r>
            <a:r>
              <a:rPr lang="en-US" dirty="0" smtClean="0"/>
              <a:t>(a right wing politician) organized the </a:t>
            </a:r>
            <a:r>
              <a:rPr lang="en-US" b="1" dirty="0" smtClean="0">
                <a:solidFill>
                  <a:srgbClr val="FF0000"/>
                </a:solidFill>
              </a:rPr>
              <a:t>fascists March on Rome </a:t>
            </a:r>
            <a:r>
              <a:rPr lang="en-US" dirty="0" smtClean="0"/>
              <a:t>to seize power from the liberal government</a:t>
            </a:r>
          </a:p>
          <a:p>
            <a:pPr marL="228600" lvl="2">
              <a:spcBef>
                <a:spcPts val="1000"/>
              </a:spcBef>
            </a:pPr>
            <a:r>
              <a:rPr lang="en-US" sz="2800" dirty="0" smtClean="0"/>
              <a:t>Once in Rome, the fascists alarmed the government; </a:t>
            </a:r>
            <a:r>
              <a:rPr lang="en-US" sz="2800" b="1" dirty="0" smtClean="0"/>
              <a:t>PM Luigi </a:t>
            </a:r>
            <a:r>
              <a:rPr lang="en-US" sz="2800" b="1" dirty="0" err="1" smtClean="0"/>
              <a:t>Facta</a:t>
            </a:r>
            <a:r>
              <a:rPr lang="en-US" sz="2800" b="1" dirty="0" smtClean="0"/>
              <a:t> </a:t>
            </a:r>
            <a:r>
              <a:rPr lang="en-US" sz="2800" dirty="0" smtClean="0"/>
              <a:t>asked the king to declare state of emergency/martial law – but the king decided not to do so. Rather, persuaded by some politicians, </a:t>
            </a:r>
            <a:r>
              <a:rPr lang="en-US" sz="2800" b="1" dirty="0" smtClean="0">
                <a:solidFill>
                  <a:srgbClr val="FF0000"/>
                </a:solidFill>
              </a:rPr>
              <a:t>he appointed Mussolini the PM, </a:t>
            </a:r>
            <a:r>
              <a:rPr lang="en-US" sz="3800" dirty="0"/>
              <a:t>even though he only had 35 seats (7%) in </a:t>
            </a:r>
            <a:r>
              <a:rPr lang="en-US" sz="3800" dirty="0" smtClean="0"/>
              <a:t>parliament</a:t>
            </a:r>
            <a:endParaRPr lang="en-US" b="1" dirty="0" smtClean="0">
              <a:solidFill>
                <a:srgbClr val="FF0000"/>
              </a:solidFill>
            </a:endParaRPr>
          </a:p>
          <a:p>
            <a:r>
              <a:rPr lang="en-US" dirty="0" smtClean="0"/>
              <a:t>March on Rome was more myth than reality -  Mussolini himself did not march at the head of Fascists, but arrived to Rome by train, after he accepted the position of PM. The fascist militias did not reach the city until the following day, when about 70,000 </a:t>
            </a:r>
            <a:r>
              <a:rPr lang="en-US" dirty="0" err="1" smtClean="0"/>
              <a:t>Blackshirts</a:t>
            </a:r>
            <a:r>
              <a:rPr lang="en-US" dirty="0" smtClean="0"/>
              <a:t> celebrated their victory on the streets of Rome. </a:t>
            </a:r>
          </a:p>
          <a:p>
            <a:endParaRPr lang="en-US" dirty="0"/>
          </a:p>
        </p:txBody>
      </p:sp>
      <p:pic>
        <p:nvPicPr>
          <p:cNvPr id="4" name="Picture 2" descr="https://upload.wikimedia.org/wikipedia/commons/6/65/March_on_Ro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9529" y="796369"/>
            <a:ext cx="4985096" cy="523094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63073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8" descr="http://tsuimanator.wikispaces.com/file/view/1921_results.jpg/212756606/1921_result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8033" y="365125"/>
            <a:ext cx="9131121" cy="61769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9387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What were the aims and ideology of the Fascist Party? </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830630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1709" y="304800"/>
            <a:ext cx="4953000" cy="762000"/>
          </a:xfrm>
        </p:spPr>
        <p:txBody>
          <a:bodyPr>
            <a:noAutofit/>
          </a:bodyPr>
          <a:lstStyle/>
          <a:p>
            <a:r>
              <a:rPr lang="en-AU" b="1" dirty="0"/>
              <a:t>Fascism in Italy</a:t>
            </a:r>
          </a:p>
        </p:txBody>
      </p:sp>
      <p:sp>
        <p:nvSpPr>
          <p:cNvPr id="3" name="Subtitle 2"/>
          <p:cNvSpPr>
            <a:spLocks noGrp="1"/>
          </p:cNvSpPr>
          <p:nvPr>
            <p:ph type="subTitle" idx="1"/>
          </p:nvPr>
        </p:nvSpPr>
        <p:spPr/>
        <p:txBody>
          <a:bodyPr/>
          <a:lstStyle/>
          <a:p>
            <a:endParaRPr lang="en-A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074" y="1610256"/>
            <a:ext cx="5188527" cy="5247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https://encrypted-tbn0.gstatic.com/images?q=tbn:ANd9GcQKBWJetdgyoqJTAuENvJEsJrsGQRDJiMtRynVDyUYXe-HVrcLmiw">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0520"/>
            <a:ext cx="3962400" cy="26390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histclo.com/youth/youth/image/imgnat/fascistyouths.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3475064"/>
            <a:ext cx="4131830" cy="338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0909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2107" y="476518"/>
            <a:ext cx="8229600" cy="762000"/>
          </a:xfrm>
        </p:spPr>
        <p:txBody>
          <a:bodyPr/>
          <a:lstStyle/>
          <a:p>
            <a:r>
              <a:rPr lang="en-AU" dirty="0" smtClean="0"/>
              <a:t>Defining Fascism</a:t>
            </a:r>
            <a:endParaRPr lang="en-AU" dirty="0"/>
          </a:p>
        </p:txBody>
      </p:sp>
      <p:sp>
        <p:nvSpPr>
          <p:cNvPr id="3" name="Content Placeholder 2"/>
          <p:cNvSpPr>
            <a:spLocks noGrp="1"/>
          </p:cNvSpPr>
          <p:nvPr>
            <p:ph idx="1"/>
          </p:nvPr>
        </p:nvSpPr>
        <p:spPr>
          <a:xfrm>
            <a:off x="323045" y="1354428"/>
            <a:ext cx="8534400" cy="3124200"/>
          </a:xfrm>
        </p:spPr>
        <p:txBody>
          <a:bodyPr/>
          <a:lstStyle/>
          <a:p>
            <a:pPr marL="0" indent="0">
              <a:buNone/>
            </a:pPr>
            <a:r>
              <a:rPr lang="en-AU" dirty="0"/>
              <a:t>Fascism is a nationalistic ideology that is achieved through totalitarian leadership and methodology. It borrowed theories and terminology from C</a:t>
            </a:r>
            <a:r>
              <a:rPr lang="en-AU" dirty="0" smtClean="0"/>
              <a:t>ommunism </a:t>
            </a:r>
            <a:r>
              <a:rPr lang="en-AU" dirty="0"/>
              <a:t>but replaced </a:t>
            </a:r>
            <a:r>
              <a:rPr lang="en-AU" dirty="0" smtClean="0"/>
              <a:t>Communism’s </a:t>
            </a:r>
            <a:r>
              <a:rPr lang="en-AU" dirty="0"/>
              <a:t>focus on class conflict with a focus on conflict between nations and </a:t>
            </a:r>
            <a:r>
              <a:rPr lang="en-AU" dirty="0" smtClean="0"/>
              <a:t>races.</a:t>
            </a:r>
            <a:endParaRPr lang="en-A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1" y="3472478"/>
            <a:ext cx="5403273" cy="3385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55060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014" y="515155"/>
            <a:ext cx="8229600" cy="762000"/>
          </a:xfrm>
        </p:spPr>
        <p:txBody>
          <a:bodyPr/>
          <a:lstStyle/>
          <a:p>
            <a:r>
              <a:rPr lang="en-AU" dirty="0"/>
              <a:t>Defining Fascism </a:t>
            </a:r>
          </a:p>
        </p:txBody>
      </p:sp>
      <p:sp>
        <p:nvSpPr>
          <p:cNvPr id="3" name="Content Placeholder 2"/>
          <p:cNvSpPr>
            <a:spLocks noGrp="1"/>
          </p:cNvSpPr>
          <p:nvPr>
            <p:ph idx="1"/>
          </p:nvPr>
        </p:nvSpPr>
        <p:spPr>
          <a:xfrm>
            <a:off x="514082" y="1613078"/>
            <a:ext cx="9696718" cy="3200400"/>
          </a:xfrm>
        </p:spPr>
        <p:txBody>
          <a:bodyPr/>
          <a:lstStyle/>
          <a:p>
            <a:pPr marL="0" indent="0">
              <a:buNone/>
            </a:pPr>
            <a:r>
              <a:rPr lang="en-AU" dirty="0"/>
              <a:t>In a fascist government system, total power is given to a dictator. Individual rights such as freedom of speech, freedom of religion and freedom of the press are denied. The nation and its power are what counts, not the independence of the individual.</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875223"/>
            <a:ext cx="4759036" cy="298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4948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3122"/>
            <a:ext cx="8229600" cy="1096962"/>
          </a:xfrm>
        </p:spPr>
        <p:txBody>
          <a:bodyPr/>
          <a:lstStyle/>
          <a:p>
            <a:r>
              <a:rPr lang="en-AU" dirty="0"/>
              <a:t>Defining Fascism </a:t>
            </a:r>
          </a:p>
        </p:txBody>
      </p:sp>
      <p:sp>
        <p:nvSpPr>
          <p:cNvPr id="3" name="Content Placeholder 2"/>
          <p:cNvSpPr>
            <a:spLocks noGrp="1"/>
          </p:cNvSpPr>
          <p:nvPr>
            <p:ph idx="1"/>
          </p:nvPr>
        </p:nvSpPr>
        <p:spPr>
          <a:xfrm>
            <a:off x="838200" y="1146220"/>
            <a:ext cx="10515600" cy="5030743"/>
          </a:xfrm>
        </p:spPr>
        <p:txBody>
          <a:bodyPr>
            <a:normAutofit/>
          </a:bodyPr>
          <a:lstStyle/>
          <a:p>
            <a:pPr marL="0" indent="0">
              <a:buNone/>
            </a:pPr>
            <a:r>
              <a:rPr lang="en-AU" dirty="0"/>
              <a:t>Fascism includes the following characteristics:</a:t>
            </a:r>
          </a:p>
          <a:p>
            <a:r>
              <a:rPr lang="en-AU" b="1" i="1" dirty="0"/>
              <a:t>Rule by a central leader</a:t>
            </a:r>
            <a:r>
              <a:rPr lang="en-AU" b="1" dirty="0"/>
              <a:t> </a:t>
            </a:r>
            <a:r>
              <a:rPr lang="en-AU" dirty="0"/>
              <a:t>– one leader with total power controls almost everything.</a:t>
            </a:r>
          </a:p>
          <a:p>
            <a:r>
              <a:rPr lang="en-AU" b="1" i="1" dirty="0"/>
              <a:t>Nationalism</a:t>
            </a:r>
            <a:r>
              <a:rPr lang="en-AU" dirty="0"/>
              <a:t> – an absolute determination to build up the nation’s glory and power.</a:t>
            </a:r>
          </a:p>
          <a:p>
            <a:r>
              <a:rPr lang="en-AU" b="1" i="1" dirty="0"/>
              <a:t>Central government control</a:t>
            </a:r>
            <a:r>
              <a:rPr lang="en-AU" b="1" dirty="0"/>
              <a:t> </a:t>
            </a:r>
            <a:r>
              <a:rPr lang="en-AU" dirty="0"/>
              <a:t>– the unity of the nation is what matters most, not the rights of the individual.</a:t>
            </a:r>
          </a:p>
          <a:p>
            <a:r>
              <a:rPr lang="en-AU" b="1" i="1" dirty="0"/>
              <a:t>Superiority</a:t>
            </a:r>
            <a:r>
              <a:rPr lang="en-AU" b="1" dirty="0"/>
              <a:t> </a:t>
            </a:r>
            <a:r>
              <a:rPr lang="en-AU" dirty="0"/>
              <a:t>– a belief in the superiority of the nation’s own race or ethnic group.</a:t>
            </a:r>
          </a:p>
          <a:p>
            <a:r>
              <a:rPr lang="en-AU" b="1" i="1" dirty="0"/>
              <a:t>Military power</a:t>
            </a:r>
            <a:r>
              <a:rPr lang="en-AU" b="1" dirty="0"/>
              <a:t> </a:t>
            </a:r>
            <a:r>
              <a:rPr lang="en-AU" dirty="0"/>
              <a:t>– to expand the nation’s territory.</a:t>
            </a:r>
          </a:p>
          <a:p>
            <a:pPr marL="0" indent="0">
              <a:buNone/>
            </a:pPr>
            <a:endParaRPr lang="en-AU" dirty="0"/>
          </a:p>
        </p:txBody>
      </p:sp>
    </p:spTree>
    <p:extLst>
      <p:ext uri="{BB962C8B-B14F-4D97-AF65-F5344CB8AC3E}">
        <p14:creationId xmlns:p14="http://schemas.microsoft.com/office/powerpoint/2010/main" val="790287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http://www.age-of-the-sage.org/history/italian_states_181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1684" y="365125"/>
            <a:ext cx="6658377" cy="581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5925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6370" y="117474"/>
            <a:ext cx="9131121" cy="6848339"/>
          </a:xfrm>
        </p:spPr>
      </p:pic>
    </p:spTree>
    <p:extLst>
      <p:ext uri="{BB962C8B-B14F-4D97-AF65-F5344CB8AC3E}">
        <p14:creationId xmlns:p14="http://schemas.microsoft.com/office/powerpoint/2010/main" val="2284375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0" y="274638"/>
            <a:ext cx="3962400" cy="6202362"/>
          </a:xfrm>
        </p:spPr>
        <p:txBody>
          <a:bodyPr>
            <a:noAutofit/>
          </a:bodyPr>
          <a:lstStyle/>
          <a:p>
            <a:pPr algn="l"/>
            <a:r>
              <a:rPr lang="en-AU" sz="2800" dirty="0"/>
              <a:t>The symbol of fascism, a Roman fasces (</a:t>
            </a:r>
            <a:r>
              <a:rPr lang="en-AU" sz="2800" dirty="0" err="1"/>
              <a:t>fæsiːz</a:t>
            </a:r>
            <a:r>
              <a:rPr lang="en-AU" sz="2800" dirty="0"/>
              <a:t>), (not faeces) on the Italian flag. Imagery of the ancient Roman fasces was used to suggest that fascism was as powerful as Rome had been. </a:t>
            </a:r>
            <a:r>
              <a:rPr lang="en-AU" sz="2800" b="1" dirty="0"/>
              <a:t>The image was of a bundle of sticks tied together, </a:t>
            </a:r>
            <a:r>
              <a:rPr lang="en-AU" sz="2800" dirty="0"/>
              <a:t>suggesting strength through unity. </a:t>
            </a:r>
            <a:r>
              <a:rPr lang="en-AU" sz="2800" b="1" dirty="0"/>
              <a:t>In ancient Rome, the fasces was a symbol of power and authority.</a:t>
            </a:r>
          </a:p>
        </p:txBody>
      </p:sp>
      <p:pic>
        <p:nvPicPr>
          <p:cNvPr id="2050" name="Picture 2" descr="Source 2.6 The symbol of fascism, a Roman fasces on the Italian flag. Imagery of the ancient Roman fasces was used to suggest that fascism was as powerful as Rome had been. The image was of a bundle of sticks tied together, suggesting strength through unity. In ancient Rome, the fasces was a symbol of power and authori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3437" y="228600"/>
            <a:ext cx="3708502"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8951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http://www.anesi.com/Cause_Effect_Fascis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543" y="0"/>
            <a:ext cx="11057467" cy="687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7767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515600" cy="798490"/>
          </a:xfrm>
        </p:spPr>
        <p:txBody>
          <a:bodyPr/>
          <a:lstStyle/>
          <a:p>
            <a:r>
              <a:rPr lang="en-US" b="1" dirty="0" smtClean="0">
                <a:solidFill>
                  <a:srgbClr val="FF0000"/>
                </a:solidFill>
              </a:rPr>
              <a:t>Mussolini &amp; Ideology </a:t>
            </a:r>
            <a:endParaRPr lang="en-US" b="1" dirty="0">
              <a:solidFill>
                <a:srgbClr val="FF0000"/>
              </a:solidFill>
            </a:endParaRPr>
          </a:p>
        </p:txBody>
      </p:sp>
      <p:sp>
        <p:nvSpPr>
          <p:cNvPr id="3" name="Content Placeholder 2"/>
          <p:cNvSpPr>
            <a:spLocks noGrp="1"/>
          </p:cNvSpPr>
          <p:nvPr>
            <p:ph idx="1"/>
          </p:nvPr>
        </p:nvSpPr>
        <p:spPr>
          <a:xfrm>
            <a:off x="105177" y="656823"/>
            <a:ext cx="7514823" cy="6201177"/>
          </a:xfrm>
        </p:spPr>
        <p:txBody>
          <a:bodyPr>
            <a:normAutofit fontScale="70000" lnSpcReduction="20000"/>
          </a:bodyPr>
          <a:lstStyle/>
          <a:p>
            <a:r>
              <a:rPr lang="en-US" sz="3600" dirty="0" smtClean="0"/>
              <a:t>Many historians agree that </a:t>
            </a:r>
            <a:r>
              <a:rPr lang="en-US" sz="3600" b="1" dirty="0" smtClean="0">
                <a:solidFill>
                  <a:srgbClr val="FF0000"/>
                </a:solidFill>
              </a:rPr>
              <a:t>there is no coherent and unified ideology root </a:t>
            </a:r>
            <a:r>
              <a:rPr lang="en-US" sz="3600" dirty="0" smtClean="0"/>
              <a:t>for fascism – it wasn’t until 1925 that Mussolini started to  draw up a clear statement of fascist doctrine</a:t>
            </a:r>
          </a:p>
          <a:p>
            <a:r>
              <a:rPr lang="en-US" sz="3600" b="1" dirty="0" smtClean="0">
                <a:solidFill>
                  <a:srgbClr val="FF0000"/>
                </a:solidFill>
              </a:rPr>
              <a:t>Manifesto of Fascist Intellectuals </a:t>
            </a:r>
            <a:r>
              <a:rPr lang="en-US" sz="3600" dirty="0" smtClean="0"/>
              <a:t>– meeting of Giovanni Gentile and over 200 intellectuals – this wasn’t particularly effective </a:t>
            </a:r>
          </a:p>
          <a:p>
            <a:r>
              <a:rPr lang="en-US" sz="3600" dirty="0" smtClean="0"/>
              <a:t>Gentile, editor of </a:t>
            </a:r>
            <a:r>
              <a:rPr lang="en-US" sz="3600" b="1" dirty="0" err="1" smtClean="0"/>
              <a:t>Enciclopedia</a:t>
            </a:r>
            <a:r>
              <a:rPr lang="en-US" sz="3600" b="1" dirty="0" smtClean="0"/>
              <a:t> </a:t>
            </a:r>
            <a:r>
              <a:rPr lang="en-US" sz="3600" b="1" dirty="0" err="1" smtClean="0"/>
              <a:t>Italiana</a:t>
            </a:r>
            <a:r>
              <a:rPr lang="en-US" sz="3600" b="1" dirty="0" smtClean="0"/>
              <a:t>, </a:t>
            </a:r>
            <a:r>
              <a:rPr lang="en-US" sz="3600" dirty="0" smtClean="0"/>
              <a:t>helped Mussolini publish two articles  in 1932 “</a:t>
            </a:r>
            <a:r>
              <a:rPr lang="en-US" sz="3600" b="1" dirty="0" smtClean="0">
                <a:solidFill>
                  <a:srgbClr val="FF0000"/>
                </a:solidFill>
              </a:rPr>
              <a:t>The Doctrine of Fascism” and “Political and Social Doctrine of Fascism</a:t>
            </a:r>
            <a:r>
              <a:rPr lang="en-US" sz="3600" dirty="0" smtClean="0"/>
              <a:t>” – both of which clearly defined what Fascism was against (liberalism, socialism, democracy, and pacifism)  rather than what it stood for</a:t>
            </a:r>
          </a:p>
          <a:p>
            <a:r>
              <a:rPr lang="en-US" sz="3600" b="1" dirty="0" smtClean="0"/>
              <a:t>Mussolini’s early political views</a:t>
            </a:r>
          </a:p>
          <a:p>
            <a:pPr lvl="1"/>
            <a:r>
              <a:rPr lang="en-US" sz="3100" dirty="0" smtClean="0"/>
              <a:t>He was involved with the Socialist Party, and was editor of Socialist Party Newspaper “Avanti!” in Milan. After WWI, ideologically he moved towards right – and set up his own newspaper “Il </a:t>
            </a:r>
            <a:r>
              <a:rPr lang="en-US" sz="3100" dirty="0" err="1" smtClean="0"/>
              <a:t>Popolo</a:t>
            </a:r>
            <a:r>
              <a:rPr lang="en-US" sz="3100" dirty="0" smtClean="0"/>
              <a:t> </a:t>
            </a:r>
            <a:r>
              <a:rPr lang="en-US" sz="3100" dirty="0" err="1" smtClean="0"/>
              <a:t>d’Italia</a:t>
            </a:r>
            <a:r>
              <a:rPr lang="en-US" sz="3100" dirty="0" smtClean="0"/>
              <a:t> “ , financed by Fiat , and others</a:t>
            </a:r>
          </a:p>
          <a:p>
            <a:pPr lvl="1"/>
            <a:r>
              <a:rPr lang="en-US" sz="3100" b="1" dirty="0" smtClean="0"/>
              <a:t>It wasn’t until 1918 that Mussolini formally renounced socialism </a:t>
            </a:r>
          </a:p>
          <a:p>
            <a:pPr marL="0" indent="0">
              <a:buNone/>
            </a:pPr>
            <a:endParaRPr lang="en-US" dirty="0"/>
          </a:p>
        </p:txBody>
      </p:sp>
      <p:pic>
        <p:nvPicPr>
          <p:cNvPr id="1026" name="Picture 2" descr="Image result for manifesto of fascist intellectu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105289"/>
            <a:ext cx="4572000" cy="3429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l Popolo d’Ital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3820254"/>
            <a:ext cx="4325937" cy="2886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690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3952" y="133304"/>
            <a:ext cx="8550499" cy="6724695"/>
          </a:xfrm>
        </p:spPr>
        <p:txBody>
          <a:bodyPr>
            <a:normAutofit fontScale="92500" lnSpcReduction="10000"/>
          </a:bodyPr>
          <a:lstStyle/>
          <a:p>
            <a:r>
              <a:rPr lang="en-US" b="1" dirty="0" smtClean="0">
                <a:solidFill>
                  <a:srgbClr val="FF0000"/>
                </a:solidFill>
              </a:rPr>
              <a:t>Fascist Beliefs in 1919</a:t>
            </a:r>
          </a:p>
          <a:p>
            <a:pPr lvl="1"/>
            <a:r>
              <a:rPr lang="en-US" dirty="0" smtClean="0"/>
              <a:t>Mussolini’s ideology continued to shift – in 1919, after the formation of Fascio di </a:t>
            </a:r>
            <a:r>
              <a:rPr lang="en-US" dirty="0" err="1" smtClean="0"/>
              <a:t>Combattimento</a:t>
            </a:r>
            <a:r>
              <a:rPr lang="en-US" dirty="0" smtClean="0"/>
              <a:t>  the Fascist Program, was an incoherent mixture of left-wing and right-wing policies – designed to hold different groups together and to appeal to wide audiences </a:t>
            </a:r>
          </a:p>
          <a:p>
            <a:pPr lvl="1"/>
            <a:r>
              <a:rPr lang="en-US" dirty="0" smtClean="0"/>
              <a:t>By 1921, the list of fascist enemies was reduced to  the socialists and the alleged threat of imminent communist revolution. </a:t>
            </a:r>
          </a:p>
          <a:p>
            <a:r>
              <a:rPr lang="en-US" b="1" dirty="0" smtClean="0">
                <a:solidFill>
                  <a:srgbClr val="FF0000"/>
                </a:solidFill>
              </a:rPr>
              <a:t>Fascist ideology, 1921-22</a:t>
            </a:r>
          </a:p>
          <a:p>
            <a:pPr lvl="1"/>
            <a:r>
              <a:rPr lang="en-US" dirty="0" smtClean="0"/>
              <a:t>After the 1921 election success, Mussolini became concerned with appeasing the conservatives and controlling the </a:t>
            </a:r>
            <a:r>
              <a:rPr lang="en-US" i="1" dirty="0" err="1" smtClean="0"/>
              <a:t>ras</a:t>
            </a:r>
            <a:r>
              <a:rPr lang="en-US" dirty="0" smtClean="0"/>
              <a:t>. </a:t>
            </a:r>
          </a:p>
          <a:p>
            <a:pPr lvl="1"/>
            <a:r>
              <a:rPr lang="en-US" dirty="0" smtClean="0"/>
              <a:t>He established </a:t>
            </a:r>
            <a:r>
              <a:rPr lang="en-US" b="1" dirty="0" smtClean="0">
                <a:solidFill>
                  <a:srgbClr val="FF0000"/>
                </a:solidFill>
              </a:rPr>
              <a:t>PNF – National Fascist Party</a:t>
            </a:r>
            <a:r>
              <a:rPr lang="en-US" dirty="0" smtClean="0"/>
              <a:t>, with a clear </a:t>
            </a:r>
            <a:r>
              <a:rPr lang="en-US" b="1" dirty="0" smtClean="0"/>
              <a:t>right-wing platform </a:t>
            </a:r>
            <a:r>
              <a:rPr lang="en-US" dirty="0" smtClean="0"/>
              <a:t>– it appealed to Mussolini’s capitalist backers, but it angered the </a:t>
            </a:r>
            <a:r>
              <a:rPr lang="en-US" dirty="0" err="1" smtClean="0"/>
              <a:t>ras</a:t>
            </a:r>
            <a:r>
              <a:rPr lang="en-US" dirty="0" smtClean="0"/>
              <a:t>, who wanted to destroy current political system (liberal democracy)</a:t>
            </a:r>
          </a:p>
          <a:p>
            <a:pPr lvl="1"/>
            <a:r>
              <a:rPr lang="en-US" dirty="0" smtClean="0"/>
              <a:t>Made a direct attempt to appease to Catholics, PNF opposed divorce and supported demands for better treatment of peasants</a:t>
            </a:r>
          </a:p>
          <a:p>
            <a:pPr lvl="1"/>
            <a:r>
              <a:rPr lang="en-US" dirty="0" smtClean="0"/>
              <a:t>From 1921 Mussolini’s speeches  and articles concentrated on what fascism was against – socialism and liberalism- rather than what it was for. </a:t>
            </a:r>
            <a:r>
              <a:rPr lang="en-US" b="1" dirty="0" smtClean="0"/>
              <a:t>Mussolini stressed that fascism is committed to strong government, patriotism, and imperial expansion</a:t>
            </a:r>
            <a:r>
              <a:rPr lang="en-US" dirty="0" smtClean="0"/>
              <a:t>.   </a:t>
            </a:r>
            <a:endParaRPr lang="en-US" dirty="0"/>
          </a:p>
        </p:txBody>
      </p:sp>
      <p:pic>
        <p:nvPicPr>
          <p:cNvPr id="2050" name="Picture 2" descr="Image result for Fascio di Combattimen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0025" y="2268291"/>
            <a:ext cx="30480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354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167" y="0"/>
            <a:ext cx="10515600" cy="729579"/>
          </a:xfrm>
        </p:spPr>
        <p:txBody>
          <a:bodyPr>
            <a:normAutofit/>
          </a:bodyPr>
          <a:lstStyle/>
          <a:p>
            <a:r>
              <a:rPr lang="en-US" sz="3200" b="1" dirty="0" smtClean="0">
                <a:solidFill>
                  <a:srgbClr val="FF0000"/>
                </a:solidFill>
              </a:rPr>
              <a:t>What were the sources of support for Mussolini’s Fascist party? </a:t>
            </a:r>
            <a:endParaRPr lang="en-US" sz="3200" b="1" dirty="0">
              <a:solidFill>
                <a:srgbClr val="FF0000"/>
              </a:solidFill>
            </a:endParaRPr>
          </a:p>
        </p:txBody>
      </p:sp>
      <p:sp>
        <p:nvSpPr>
          <p:cNvPr id="3" name="Content Placeholder 2"/>
          <p:cNvSpPr>
            <a:spLocks noGrp="1"/>
          </p:cNvSpPr>
          <p:nvPr>
            <p:ph idx="1"/>
          </p:nvPr>
        </p:nvSpPr>
        <p:spPr>
          <a:xfrm>
            <a:off x="115910" y="729579"/>
            <a:ext cx="12076090" cy="5800010"/>
          </a:xfrm>
        </p:spPr>
        <p:txBody>
          <a:bodyPr>
            <a:normAutofit fontScale="92500" lnSpcReduction="20000"/>
          </a:bodyPr>
          <a:lstStyle/>
          <a:p>
            <a:r>
              <a:rPr lang="en-US" dirty="0" smtClean="0"/>
              <a:t>The economic elites and emerging fascism, 1921-22</a:t>
            </a:r>
          </a:p>
          <a:p>
            <a:pPr lvl="1"/>
            <a:r>
              <a:rPr lang="en-US" dirty="0" smtClean="0"/>
              <a:t>Unrest of </a:t>
            </a:r>
            <a:r>
              <a:rPr lang="en-US" b="1" dirty="0" err="1" smtClean="0"/>
              <a:t>biennio</a:t>
            </a:r>
            <a:r>
              <a:rPr lang="en-US" b="1" dirty="0" smtClean="0"/>
              <a:t> </a:t>
            </a:r>
            <a:r>
              <a:rPr lang="en-US" b="1" dirty="0" err="1" smtClean="0"/>
              <a:t>rosso</a:t>
            </a:r>
            <a:r>
              <a:rPr lang="en-US" b="1" dirty="0" smtClean="0"/>
              <a:t> </a:t>
            </a:r>
            <a:r>
              <a:rPr lang="en-US" dirty="0" smtClean="0"/>
              <a:t>gave boost for Mussolini’s popularity – he sent in </a:t>
            </a:r>
            <a:r>
              <a:rPr lang="en-US" dirty="0" err="1" smtClean="0"/>
              <a:t>squadre</a:t>
            </a:r>
            <a:r>
              <a:rPr lang="en-US" dirty="0"/>
              <a:t> </a:t>
            </a:r>
            <a:r>
              <a:rPr lang="en-US" dirty="0" err="1" smtClean="0"/>
              <a:t>d’azione</a:t>
            </a:r>
            <a:r>
              <a:rPr lang="en-US" dirty="0" smtClean="0"/>
              <a:t> (action squads) to help </a:t>
            </a:r>
            <a:r>
              <a:rPr lang="en-US" b="1" dirty="0" smtClean="0">
                <a:solidFill>
                  <a:srgbClr val="FF0000"/>
                </a:solidFill>
              </a:rPr>
              <a:t>factory owners </a:t>
            </a:r>
            <a:r>
              <a:rPr lang="en-US" dirty="0" smtClean="0"/>
              <a:t>restore order (they were frustrated with government’s inaction)  </a:t>
            </a:r>
          </a:p>
          <a:p>
            <a:pPr lvl="1"/>
            <a:r>
              <a:rPr lang="en-US" dirty="0" smtClean="0"/>
              <a:t>They were happy to give Mussolini money in return for </a:t>
            </a:r>
            <a:r>
              <a:rPr lang="en-US" dirty="0" err="1" smtClean="0"/>
              <a:t>squadristi’s</a:t>
            </a:r>
            <a:r>
              <a:rPr lang="en-US" dirty="0" smtClean="0"/>
              <a:t> violent actions against the strikes </a:t>
            </a:r>
          </a:p>
          <a:p>
            <a:pPr lvl="1"/>
            <a:r>
              <a:rPr lang="en-US" dirty="0" smtClean="0"/>
              <a:t>These actions squads were controlled by </a:t>
            </a:r>
            <a:r>
              <a:rPr lang="en-US" b="1" dirty="0" smtClean="0"/>
              <a:t>local fascist leaders, known </a:t>
            </a:r>
            <a:r>
              <a:rPr lang="en-US" dirty="0" smtClean="0"/>
              <a:t>as </a:t>
            </a:r>
            <a:r>
              <a:rPr lang="en-US" b="1" i="1" dirty="0" err="1" smtClean="0"/>
              <a:t>ras</a:t>
            </a:r>
            <a:r>
              <a:rPr lang="en-US" dirty="0" smtClean="0"/>
              <a:t> (an Abyssinian word, meaning “chieftain”; regional fascist leaders who commanded their own squads); they broke down protests, burned down newspaper printing offices, etc. </a:t>
            </a:r>
          </a:p>
          <a:p>
            <a:pPr lvl="1"/>
            <a:r>
              <a:rPr lang="en-US" b="1" dirty="0" smtClean="0">
                <a:solidFill>
                  <a:srgbClr val="FF0000"/>
                </a:solidFill>
              </a:rPr>
              <a:t>The growing alliance with industrialists, bankers and landowners</a:t>
            </a:r>
            <a:r>
              <a:rPr lang="en-US" dirty="0" smtClean="0"/>
              <a:t> began building of a mass base for Mussolini’s party; supporters were united by their hatred of socialists and their belief in violent action rather than by any coherent political ideology. </a:t>
            </a:r>
          </a:p>
          <a:p>
            <a:pPr lvl="1"/>
            <a:r>
              <a:rPr lang="en-US" dirty="0" smtClean="0"/>
              <a:t>As the fascist action squads proved effective in suppressing leftist action, </a:t>
            </a:r>
            <a:r>
              <a:rPr lang="en-US" b="1" dirty="0" err="1" smtClean="0"/>
              <a:t>squadristi</a:t>
            </a:r>
            <a:r>
              <a:rPr lang="en-US" dirty="0" smtClean="0"/>
              <a:t> numbers were swelled by recruits from the ranks of small farmers, estate managers, etc. </a:t>
            </a:r>
          </a:p>
          <a:p>
            <a:r>
              <a:rPr lang="en-US" dirty="0" smtClean="0"/>
              <a:t>From 1921, Mussolini had hopes of achieving real power; he realized that he needed to convince his supporters of three tings:</a:t>
            </a:r>
          </a:p>
          <a:p>
            <a:pPr lvl="2"/>
            <a:r>
              <a:rPr lang="en-US" sz="2600" dirty="0" smtClean="0"/>
              <a:t>That the </a:t>
            </a:r>
            <a:r>
              <a:rPr lang="en-US" sz="2600" b="1" dirty="0" smtClean="0"/>
              <a:t>liberals were finished </a:t>
            </a:r>
            <a:r>
              <a:rPr lang="en-US" sz="2600" dirty="0" smtClean="0"/>
              <a:t>as an effective political force</a:t>
            </a:r>
          </a:p>
          <a:p>
            <a:pPr lvl="2"/>
            <a:r>
              <a:rPr lang="en-US" sz="2600" b="1" dirty="0" smtClean="0"/>
              <a:t>That there was a real threat of socialist revolution</a:t>
            </a:r>
          </a:p>
          <a:p>
            <a:pPr lvl="2"/>
            <a:r>
              <a:rPr lang="en-US" sz="2600" b="1" dirty="0" smtClean="0"/>
              <a:t>Only the fascists were strong </a:t>
            </a:r>
            <a:r>
              <a:rPr lang="en-US" sz="2600" dirty="0" smtClean="0"/>
              <a:t>and determined </a:t>
            </a:r>
            <a:r>
              <a:rPr lang="en-US" sz="2600" dirty="0" smtClean="0"/>
              <a:t>to </a:t>
            </a:r>
            <a:r>
              <a:rPr lang="en-US" sz="2600" dirty="0" smtClean="0"/>
              <a:t>take the necessary action and restore order and dignity to Italy. </a:t>
            </a:r>
            <a:endParaRPr lang="en-US" sz="2600" dirty="0"/>
          </a:p>
        </p:txBody>
      </p:sp>
    </p:spTree>
    <p:extLst>
      <p:ext uri="{BB962C8B-B14F-4D97-AF65-F5344CB8AC3E}">
        <p14:creationId xmlns:p14="http://schemas.microsoft.com/office/powerpoint/2010/main" val="1527003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b="1" dirty="0" smtClean="0">
                <a:solidFill>
                  <a:srgbClr val="FF0000"/>
                </a:solidFill>
              </a:rPr>
              <a:t>Formation and growth of the PNF</a:t>
            </a:r>
            <a:endParaRPr lang="en-US" b="1" dirty="0">
              <a:solidFill>
                <a:srgbClr val="FF0000"/>
              </a:solidFill>
            </a:endParaRPr>
          </a:p>
        </p:txBody>
      </p:sp>
      <p:sp>
        <p:nvSpPr>
          <p:cNvPr id="3" name="Content Placeholder 2"/>
          <p:cNvSpPr>
            <a:spLocks noGrp="1"/>
          </p:cNvSpPr>
          <p:nvPr>
            <p:ph idx="1"/>
          </p:nvPr>
        </p:nvSpPr>
        <p:spPr>
          <a:xfrm>
            <a:off x="631065" y="888642"/>
            <a:ext cx="9517487" cy="5969358"/>
          </a:xfrm>
        </p:spPr>
        <p:txBody>
          <a:bodyPr>
            <a:normAutofit fontScale="77500" lnSpcReduction="20000"/>
          </a:bodyPr>
          <a:lstStyle/>
          <a:p>
            <a:r>
              <a:rPr lang="en-US" b="1" dirty="0" smtClean="0">
                <a:solidFill>
                  <a:srgbClr val="FF0000"/>
                </a:solidFill>
              </a:rPr>
              <a:t>1921</a:t>
            </a:r>
            <a:r>
              <a:rPr lang="en-US" dirty="0" smtClean="0">
                <a:solidFill>
                  <a:srgbClr val="FF0000"/>
                </a:solidFill>
              </a:rPr>
              <a:t> </a:t>
            </a:r>
            <a:r>
              <a:rPr lang="en-US" dirty="0" smtClean="0"/>
              <a:t>– Mussolini signed a peace deal, </a:t>
            </a:r>
            <a:r>
              <a:rPr lang="en-US" b="1" dirty="0" smtClean="0">
                <a:solidFill>
                  <a:srgbClr val="FF0000"/>
                </a:solidFill>
              </a:rPr>
              <a:t>Pact of Pacification</a:t>
            </a:r>
            <a:r>
              <a:rPr lang="en-US" dirty="0" smtClean="0"/>
              <a:t>, with  moderate socialists, and resigned from Fascist Central Committee , and formed </a:t>
            </a:r>
            <a:r>
              <a:rPr lang="en-US" b="1" dirty="0" smtClean="0"/>
              <a:t>PNF – </a:t>
            </a:r>
            <a:r>
              <a:rPr lang="en-US" b="1" dirty="0" err="1" smtClean="0"/>
              <a:t>Partito</a:t>
            </a:r>
            <a:r>
              <a:rPr lang="en-US" b="1" dirty="0" smtClean="0"/>
              <a:t> </a:t>
            </a:r>
            <a:r>
              <a:rPr lang="en-US" b="1" dirty="0" err="1" smtClean="0"/>
              <a:t>Nazionale</a:t>
            </a:r>
            <a:r>
              <a:rPr lang="en-US" b="1" dirty="0" smtClean="0"/>
              <a:t> </a:t>
            </a:r>
            <a:r>
              <a:rPr lang="en-US" b="1" dirty="0" err="1" smtClean="0"/>
              <a:t>Fascista</a:t>
            </a:r>
            <a:r>
              <a:rPr lang="en-US" b="1" dirty="0" smtClean="0"/>
              <a:t> </a:t>
            </a:r>
            <a:r>
              <a:rPr lang="en-US" dirty="0" smtClean="0"/>
              <a:t>. In November, </a:t>
            </a:r>
            <a:r>
              <a:rPr lang="en-US" b="1" dirty="0" smtClean="0"/>
              <a:t>Fascist National Congress elected him as a leader </a:t>
            </a:r>
            <a:r>
              <a:rPr lang="en-US" dirty="0" smtClean="0"/>
              <a:t>– in return he agreed to end the truce with Socialists - He became a leader of an organized and united political party </a:t>
            </a:r>
          </a:p>
          <a:p>
            <a:r>
              <a:rPr lang="en-US" b="1" dirty="0" smtClean="0">
                <a:solidFill>
                  <a:srgbClr val="FF0000"/>
                </a:solidFill>
              </a:rPr>
              <a:t>He revised program and appealed more to conservatives – </a:t>
            </a:r>
            <a:r>
              <a:rPr lang="en-US" dirty="0" smtClean="0"/>
              <a:t>he kept fascist policy statements </a:t>
            </a:r>
            <a:r>
              <a:rPr lang="en-US" b="1" dirty="0" smtClean="0"/>
              <a:t>deliberately vague</a:t>
            </a:r>
            <a:r>
              <a:rPr lang="en-US" dirty="0" smtClean="0"/>
              <a:t>, declaring his party to be against socialist and liberalism and for a strong and ordered Italy.  </a:t>
            </a:r>
          </a:p>
          <a:p>
            <a:r>
              <a:rPr lang="en-US" dirty="0" smtClean="0"/>
              <a:t>Despite Mussolini’s growing control of the Fascist party, many of the local </a:t>
            </a:r>
            <a:r>
              <a:rPr lang="en-US" dirty="0" err="1" smtClean="0"/>
              <a:t>ras</a:t>
            </a:r>
            <a:r>
              <a:rPr lang="en-US" dirty="0" smtClean="0"/>
              <a:t>, including </a:t>
            </a:r>
            <a:r>
              <a:rPr lang="en-US" b="1" dirty="0" smtClean="0">
                <a:solidFill>
                  <a:srgbClr val="FF0000"/>
                </a:solidFill>
              </a:rPr>
              <a:t>Roberto </a:t>
            </a:r>
            <a:r>
              <a:rPr lang="en-US" b="1" dirty="0" err="1" smtClean="0">
                <a:solidFill>
                  <a:srgbClr val="FF0000"/>
                </a:solidFill>
              </a:rPr>
              <a:t>Farinacci</a:t>
            </a:r>
            <a:r>
              <a:rPr lang="en-US" b="1" dirty="0" smtClean="0">
                <a:solidFill>
                  <a:srgbClr val="FF0000"/>
                </a:solidFill>
              </a:rPr>
              <a:t> and </a:t>
            </a:r>
            <a:r>
              <a:rPr lang="en-US" b="1" dirty="0" err="1" smtClean="0">
                <a:solidFill>
                  <a:srgbClr val="FF0000"/>
                </a:solidFill>
              </a:rPr>
              <a:t>Italo</a:t>
            </a:r>
            <a:r>
              <a:rPr lang="en-US" b="1" dirty="0" smtClean="0">
                <a:solidFill>
                  <a:srgbClr val="FF0000"/>
                </a:solidFill>
              </a:rPr>
              <a:t> Balbo </a:t>
            </a:r>
            <a:r>
              <a:rPr lang="en-US" dirty="0" smtClean="0"/>
              <a:t>continued to endorse the violence of the action squads </a:t>
            </a:r>
          </a:p>
          <a:p>
            <a:r>
              <a:rPr lang="en-US" dirty="0" smtClean="0"/>
              <a:t>Mussolini followed dual policy in order to preserve unity of his party – </a:t>
            </a:r>
            <a:r>
              <a:rPr lang="en-US" b="1" dirty="0" smtClean="0"/>
              <a:t>he encouraged the </a:t>
            </a:r>
            <a:r>
              <a:rPr lang="en-US" b="1" dirty="0" err="1" smtClean="0"/>
              <a:t>ras</a:t>
            </a:r>
            <a:r>
              <a:rPr lang="en-US" b="1" dirty="0" smtClean="0"/>
              <a:t> to continue their violent activities, but he made it known to the conservatives that he had no intention of pushing for a violent seize of power. </a:t>
            </a:r>
          </a:p>
          <a:p>
            <a:r>
              <a:rPr lang="en-US" b="1" dirty="0" smtClean="0"/>
              <a:t>Success of </a:t>
            </a:r>
            <a:r>
              <a:rPr lang="en-US" b="1" dirty="0" err="1" smtClean="0"/>
              <a:t>squadristi</a:t>
            </a:r>
            <a:r>
              <a:rPr lang="en-US" b="1" dirty="0" smtClean="0"/>
              <a:t> to break up socialists protests impressed the conservative middle class </a:t>
            </a:r>
            <a:r>
              <a:rPr lang="en-US" dirty="0" smtClean="0"/>
              <a:t>and led to renewed relations between Mussolini and formal liberal PMs of Italy – </a:t>
            </a:r>
            <a:r>
              <a:rPr lang="en-US" b="1" dirty="0" smtClean="0"/>
              <a:t>to discuss the possibility of fascists participation in </a:t>
            </a:r>
            <a:r>
              <a:rPr lang="en-US" b="1" dirty="0" smtClean="0"/>
              <a:t>a </a:t>
            </a:r>
            <a:r>
              <a:rPr lang="en-US" b="1" dirty="0" smtClean="0"/>
              <a:t>coalition government</a:t>
            </a:r>
            <a:r>
              <a:rPr lang="en-US" dirty="0" smtClean="0"/>
              <a:t>.  To increase fascist respectability</a:t>
            </a:r>
            <a:r>
              <a:rPr lang="en-US" b="1" dirty="0" smtClean="0"/>
              <a:t>, Mussolini declared he was no longer opposed to the monarchy. </a:t>
            </a:r>
          </a:p>
          <a:p>
            <a:endParaRPr lang="en-US" dirty="0" smtClean="0"/>
          </a:p>
          <a:p>
            <a:endParaRPr lang="en-US" dirty="0"/>
          </a:p>
        </p:txBody>
      </p:sp>
      <p:pic>
        <p:nvPicPr>
          <p:cNvPr id="3074" name="Picture 2" descr="Image result for PNF mussoli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7925" y="0"/>
            <a:ext cx="21240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1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b="1" dirty="0" smtClean="0">
                <a:solidFill>
                  <a:srgbClr val="FF0000"/>
                </a:solidFill>
              </a:rPr>
              <a:t>Victor Emanuel III and fascism </a:t>
            </a:r>
            <a:endParaRPr lang="en-US" b="1" dirty="0">
              <a:solidFill>
                <a:srgbClr val="FF0000"/>
              </a:solidFill>
            </a:endParaRPr>
          </a:p>
        </p:txBody>
      </p:sp>
      <p:sp>
        <p:nvSpPr>
          <p:cNvPr id="3" name="Content Placeholder 2"/>
          <p:cNvSpPr>
            <a:spLocks noGrp="1"/>
          </p:cNvSpPr>
          <p:nvPr>
            <p:ph idx="1"/>
          </p:nvPr>
        </p:nvSpPr>
        <p:spPr>
          <a:xfrm>
            <a:off x="0" y="798490"/>
            <a:ext cx="5859887" cy="6059510"/>
          </a:xfrm>
        </p:spPr>
        <p:txBody>
          <a:bodyPr>
            <a:normAutofit fontScale="92500" lnSpcReduction="20000"/>
          </a:bodyPr>
          <a:lstStyle/>
          <a:p>
            <a:r>
              <a:rPr lang="en-US" dirty="0" smtClean="0"/>
              <a:t>Mussolini owed his success in October 1922 (March on Rome) more to the role of the king, Victor Emanuel III, than to the strength of his fascist militias. The king refused to sign declaration of martial law because he could not depend on the army’s loyalty to him. </a:t>
            </a:r>
          </a:p>
          <a:p>
            <a:r>
              <a:rPr lang="en-US" dirty="0" smtClean="0"/>
              <a:t>Historians are still undecided as to why the king acted as he did. Some argue that he was uncertain of the reaction of the military, had he had little faith in liberal politicians, that he feared an outbreak of the civil war, and that he was worried about being replaced by his cousin, a known fascist supporter. </a:t>
            </a:r>
          </a:p>
          <a:p>
            <a:r>
              <a:rPr lang="en-US" dirty="0" smtClean="0"/>
              <a:t>Whatever the king’s motives, he allowed Mussolini to become PM by legal, constitutional means, assisted by the fascist violence. </a:t>
            </a:r>
            <a:endParaRPr lang="en-US" dirty="0"/>
          </a:p>
        </p:txBody>
      </p:sp>
      <p:pic>
        <p:nvPicPr>
          <p:cNvPr id="4098" name="Picture 2" descr="Image result for victor emmanuel apoints mussoli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8245" y="2484605"/>
            <a:ext cx="5823755" cy="4192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765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431" y="0"/>
            <a:ext cx="10020300" cy="1325563"/>
          </a:xfrm>
        </p:spPr>
        <p:txBody>
          <a:bodyPr>
            <a:noAutofit/>
          </a:bodyPr>
          <a:lstStyle/>
          <a:p>
            <a:pPr algn="ctr"/>
            <a:r>
              <a:rPr lang="en-US" sz="3200" b="1" dirty="0" smtClean="0">
                <a:solidFill>
                  <a:srgbClr val="FF0000"/>
                </a:solidFill>
              </a:rPr>
              <a:t>How did the political and economic conditions in Italy before 1914 contribute to the emergence of an authoritarian regime? </a:t>
            </a:r>
            <a:endParaRPr lang="en-US" sz="3200" b="1" dirty="0">
              <a:solidFill>
                <a:srgbClr val="FF0000"/>
              </a:solidFill>
            </a:endParaRPr>
          </a:p>
        </p:txBody>
      </p:sp>
      <p:sp>
        <p:nvSpPr>
          <p:cNvPr id="3" name="Content Placeholder 2"/>
          <p:cNvSpPr>
            <a:spLocks noGrp="1"/>
          </p:cNvSpPr>
          <p:nvPr>
            <p:ph idx="1"/>
          </p:nvPr>
        </p:nvSpPr>
        <p:spPr>
          <a:xfrm>
            <a:off x="888642" y="1146221"/>
            <a:ext cx="10259095" cy="5711779"/>
          </a:xfrm>
        </p:spPr>
        <p:txBody>
          <a:bodyPr>
            <a:normAutofit fontScale="92500" lnSpcReduction="10000"/>
          </a:bodyPr>
          <a:lstStyle/>
          <a:p>
            <a:r>
              <a:rPr lang="en-US" dirty="0" smtClean="0"/>
              <a:t>Italy was the first state anywhere in the world in which a Fascist Party developed, and the first to have a fascist dictator, </a:t>
            </a:r>
            <a:r>
              <a:rPr lang="en-US" b="1" dirty="0" smtClean="0">
                <a:solidFill>
                  <a:srgbClr val="FF0000"/>
                </a:solidFill>
              </a:rPr>
              <a:t>Benito Mussolini</a:t>
            </a:r>
          </a:p>
          <a:p>
            <a:pPr marL="0" indent="0">
              <a:buNone/>
            </a:pPr>
            <a:r>
              <a:rPr lang="en-US" b="1" dirty="0" smtClean="0">
                <a:solidFill>
                  <a:srgbClr val="FF0000"/>
                </a:solidFill>
              </a:rPr>
              <a:t>The Problems of Liberal Italy before 1914:</a:t>
            </a:r>
          </a:p>
          <a:p>
            <a:r>
              <a:rPr lang="en-US" dirty="0" smtClean="0"/>
              <a:t>Italy was not officially independent and unified until 1861, which happened through </a:t>
            </a:r>
            <a:r>
              <a:rPr lang="en-US" b="1" i="1" dirty="0" smtClean="0">
                <a:solidFill>
                  <a:srgbClr val="FF0000"/>
                </a:solidFill>
              </a:rPr>
              <a:t>Risorgimento</a:t>
            </a:r>
            <a:r>
              <a:rPr lang="en-US" dirty="0" smtClean="0">
                <a:solidFill>
                  <a:srgbClr val="FF0000"/>
                </a:solidFill>
              </a:rPr>
              <a:t> </a:t>
            </a:r>
            <a:r>
              <a:rPr lang="en-US" dirty="0" smtClean="0"/>
              <a:t>( a nationalist movement, “resurgence” or “rebirth” ); however people of Italy were far from united, because </a:t>
            </a:r>
          </a:p>
          <a:p>
            <a:pPr marL="457200" lvl="1" indent="0">
              <a:buNone/>
            </a:pPr>
            <a:r>
              <a:rPr lang="en-US" dirty="0" smtClean="0"/>
              <a:t>1. </a:t>
            </a:r>
            <a:r>
              <a:rPr lang="en-US" b="1" dirty="0" smtClean="0"/>
              <a:t>Italian politics and the impact of </a:t>
            </a:r>
            <a:r>
              <a:rPr lang="en-US" b="1" i="1" dirty="0" err="1" smtClean="0">
                <a:solidFill>
                  <a:srgbClr val="FF0000"/>
                </a:solidFill>
              </a:rPr>
              <a:t>trasformisimo</a:t>
            </a:r>
            <a:r>
              <a:rPr lang="en-US" b="1" dirty="0" smtClean="0">
                <a:solidFill>
                  <a:srgbClr val="FF0000"/>
                </a:solidFill>
              </a:rPr>
              <a:t> </a:t>
            </a:r>
            <a:r>
              <a:rPr lang="en-US" b="1" dirty="0" smtClean="0"/>
              <a:t>(corrupt practice by liberal politicians in Italy; forming coalition governments in order to alternate political control); </a:t>
            </a:r>
          </a:p>
          <a:p>
            <a:pPr lvl="2"/>
            <a:r>
              <a:rPr lang="en-US" dirty="0" smtClean="0"/>
              <a:t>After the unification Italian politics were dominated by </a:t>
            </a:r>
            <a:r>
              <a:rPr lang="en-US" b="1" dirty="0" smtClean="0"/>
              <a:t>liberals</a:t>
            </a:r>
            <a:r>
              <a:rPr lang="en-US" dirty="0" smtClean="0"/>
              <a:t> – who promoted modernization, economic development. Liberals also </a:t>
            </a:r>
            <a:r>
              <a:rPr lang="en-US" b="1" dirty="0" smtClean="0"/>
              <a:t>feared the influence of the Catholic Church, socialists and  anarchists </a:t>
            </a:r>
            <a:r>
              <a:rPr lang="en-US" dirty="0" smtClean="0"/>
              <a:t>-  since these groups were opposed to the newly created Italian state </a:t>
            </a:r>
          </a:p>
          <a:p>
            <a:pPr lvl="2"/>
            <a:r>
              <a:rPr lang="en-US" b="1" dirty="0" smtClean="0"/>
              <a:t>Restricted electorate </a:t>
            </a:r>
            <a:r>
              <a:rPr lang="en-US" dirty="0" smtClean="0"/>
              <a:t>– initially only 2 % of  adult population could vote;   by 1912 it was extended to all adult males </a:t>
            </a:r>
          </a:p>
          <a:p>
            <a:pPr lvl="2"/>
            <a:r>
              <a:rPr lang="en-US" dirty="0" smtClean="0"/>
              <a:t>Constant disagreements and conflicts between the liberals and the Catholic Church (Conservatives) </a:t>
            </a:r>
          </a:p>
        </p:txBody>
      </p:sp>
    </p:spTree>
    <p:extLst>
      <p:ext uri="{BB962C8B-B14F-4D97-AF65-F5344CB8AC3E}">
        <p14:creationId xmlns:p14="http://schemas.microsoft.com/office/powerpoint/2010/main" val="786071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425" y="128788"/>
            <a:ext cx="11874321" cy="6503831"/>
          </a:xfrm>
        </p:spPr>
        <p:txBody>
          <a:bodyPr>
            <a:normAutofit/>
          </a:bodyPr>
          <a:lstStyle/>
          <a:p>
            <a:pPr marL="457200" lvl="1" indent="0">
              <a:buNone/>
            </a:pPr>
            <a:r>
              <a:rPr lang="en-US" sz="2800" dirty="0"/>
              <a:t>2. </a:t>
            </a:r>
            <a:r>
              <a:rPr lang="en-US" sz="2800" b="1" dirty="0"/>
              <a:t>Regional divisions-largely due to geography/mountains and islands separating people -  many people felt more loyalty towards their own town or region than towards the national government</a:t>
            </a:r>
          </a:p>
          <a:p>
            <a:pPr lvl="2"/>
            <a:r>
              <a:rPr lang="en-US" sz="2400" b="1" dirty="0"/>
              <a:t>Difference in economic development and in infrastructure </a:t>
            </a:r>
            <a:r>
              <a:rPr lang="en-US" sz="2400" dirty="0"/>
              <a:t>– south was very poor and mostly agricultural, while north was well off and industrialized. South lacked roads and received very little investment. </a:t>
            </a:r>
          </a:p>
          <a:p>
            <a:pPr marL="457200" lvl="1" indent="0">
              <a:buNone/>
            </a:pPr>
            <a:r>
              <a:rPr lang="en-US" sz="2800" dirty="0"/>
              <a:t>3. </a:t>
            </a:r>
            <a:r>
              <a:rPr lang="en-US" sz="2800" b="1" dirty="0"/>
              <a:t>The problems  of </a:t>
            </a:r>
            <a:r>
              <a:rPr lang="en-US" sz="2800" b="1" i="1" dirty="0">
                <a:solidFill>
                  <a:srgbClr val="FF0000"/>
                </a:solidFill>
              </a:rPr>
              <a:t>terra </a:t>
            </a:r>
            <a:r>
              <a:rPr lang="en-US" sz="2800" b="1" i="1" dirty="0" err="1">
                <a:solidFill>
                  <a:srgbClr val="FF0000"/>
                </a:solidFill>
              </a:rPr>
              <a:t>irredenta</a:t>
            </a:r>
            <a:r>
              <a:rPr lang="en-US" sz="2800" b="1" i="1" dirty="0">
                <a:solidFill>
                  <a:srgbClr val="FF0000"/>
                </a:solidFill>
              </a:rPr>
              <a:t> </a:t>
            </a:r>
            <a:r>
              <a:rPr lang="en-US" sz="2800" dirty="0"/>
              <a:t>(“unredeemed land”, areas inhabited by many Italians but ruled by Austro-Hungarian empire) </a:t>
            </a:r>
            <a:r>
              <a:rPr lang="en-US" sz="2800" b="1" i="1" dirty="0">
                <a:solidFill>
                  <a:srgbClr val="FF0000"/>
                </a:solidFill>
              </a:rPr>
              <a:t> </a:t>
            </a:r>
            <a:r>
              <a:rPr lang="en-US" sz="2800" b="1" dirty="0"/>
              <a:t>and the desire for an empire </a:t>
            </a:r>
          </a:p>
          <a:p>
            <a:pPr lvl="2"/>
            <a:r>
              <a:rPr lang="en-US" sz="2400" dirty="0"/>
              <a:t>After 1870, many Italians hoped that unification would bring them establishment of an empire</a:t>
            </a:r>
          </a:p>
          <a:p>
            <a:pPr lvl="2"/>
            <a:r>
              <a:rPr lang="en-US" sz="2400" dirty="0"/>
              <a:t>1885 – they conquered </a:t>
            </a:r>
            <a:r>
              <a:rPr lang="en-US" sz="2400" b="1" dirty="0"/>
              <a:t>port of </a:t>
            </a:r>
            <a:r>
              <a:rPr lang="en-US" sz="2400" b="1" dirty="0" err="1"/>
              <a:t>Massawa</a:t>
            </a:r>
            <a:r>
              <a:rPr lang="en-US" sz="2400" b="1" dirty="0"/>
              <a:t> </a:t>
            </a:r>
            <a:r>
              <a:rPr lang="en-US" sz="2400" dirty="0"/>
              <a:t>(Today Eritrea), which became the center of </a:t>
            </a:r>
            <a:r>
              <a:rPr lang="en-US" sz="2400" b="1" dirty="0"/>
              <a:t>Italian Somaliland </a:t>
            </a:r>
          </a:p>
          <a:p>
            <a:pPr lvl="2"/>
            <a:r>
              <a:rPr lang="en-US" sz="2400" dirty="0"/>
              <a:t>In 1911, they attacked Turkish colony of </a:t>
            </a:r>
            <a:r>
              <a:rPr lang="en-US" sz="2400" b="1" dirty="0"/>
              <a:t>Libya</a:t>
            </a:r>
            <a:r>
              <a:rPr lang="en-US" sz="2400" dirty="0"/>
              <a:t> in an attempt to enlarge their colonial control</a:t>
            </a:r>
          </a:p>
          <a:p>
            <a:pPr lvl="2"/>
            <a:r>
              <a:rPr lang="en-US" sz="2400" dirty="0"/>
              <a:t>They attacked </a:t>
            </a:r>
            <a:r>
              <a:rPr lang="en-US" sz="2400" b="1" dirty="0"/>
              <a:t>Abyssinia</a:t>
            </a:r>
            <a:r>
              <a:rPr lang="en-US" sz="2400" dirty="0"/>
              <a:t> (today Ethiopia), and were unable to control it; Italians angry, and push for more land in Africa to gain land and prestige </a:t>
            </a:r>
          </a:p>
          <a:p>
            <a:endParaRPr lang="en-US" dirty="0"/>
          </a:p>
        </p:txBody>
      </p:sp>
    </p:spTree>
    <p:extLst>
      <p:ext uri="{BB962C8B-B14F-4D97-AF65-F5344CB8AC3E}">
        <p14:creationId xmlns:p14="http://schemas.microsoft.com/office/powerpoint/2010/main" val="2844739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2318199" y="365125"/>
            <a:ext cx="7184532" cy="6938745"/>
          </a:xfrm>
          <a:prstGeom prst="rect">
            <a:avLst/>
          </a:prstGeom>
        </p:spPr>
      </p:pic>
    </p:spTree>
    <p:extLst>
      <p:ext uri="{BB962C8B-B14F-4D97-AF65-F5344CB8AC3E}">
        <p14:creationId xmlns:p14="http://schemas.microsoft.com/office/powerpoint/2010/main" val="2588163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solidFill>
                  <a:srgbClr val="FF0000"/>
                </a:solidFill>
              </a:rPr>
              <a:t>How did conditions during 1914-1922 contribute to Mussolini’s rise to power? </a:t>
            </a:r>
            <a:endParaRPr lang="en-US" b="1" dirty="0">
              <a:solidFill>
                <a:srgbClr val="FF0000"/>
              </a:solidFill>
            </a:endParaRPr>
          </a:p>
        </p:txBody>
      </p:sp>
      <p:sp>
        <p:nvSpPr>
          <p:cNvPr id="3" name="Content Placeholder 2"/>
          <p:cNvSpPr>
            <a:spLocks noGrp="1"/>
          </p:cNvSpPr>
          <p:nvPr>
            <p:ph type="subTitle" idx="1"/>
          </p:nvPr>
        </p:nvSpPr>
        <p:spPr/>
        <p:txBody>
          <a:bodyPr/>
          <a:lstStyle/>
          <a:p>
            <a:r>
              <a:rPr lang="en-US" dirty="0" smtClean="0"/>
              <a:t>The Impact of the First World War and the peace treaties, 1914-1919</a:t>
            </a:r>
          </a:p>
          <a:p>
            <a:endParaRPr lang="en-US" dirty="0"/>
          </a:p>
        </p:txBody>
      </p:sp>
    </p:spTree>
    <p:extLst>
      <p:ext uri="{BB962C8B-B14F-4D97-AF65-F5344CB8AC3E}">
        <p14:creationId xmlns:p14="http://schemas.microsoft.com/office/powerpoint/2010/main" val="1903810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b="1" dirty="0" smtClean="0">
                <a:solidFill>
                  <a:srgbClr val="FF0000"/>
                </a:solidFill>
              </a:rPr>
              <a:t>Italian participation in WWI: </a:t>
            </a:r>
            <a:endParaRPr lang="en-US" b="1" dirty="0">
              <a:solidFill>
                <a:srgbClr val="FF0000"/>
              </a:solidFill>
            </a:endParaRPr>
          </a:p>
        </p:txBody>
      </p:sp>
      <p:sp>
        <p:nvSpPr>
          <p:cNvPr id="3" name="Content Placeholder 2"/>
          <p:cNvSpPr>
            <a:spLocks noGrp="1"/>
          </p:cNvSpPr>
          <p:nvPr>
            <p:ph idx="1"/>
          </p:nvPr>
        </p:nvSpPr>
        <p:spPr>
          <a:xfrm>
            <a:off x="168498" y="1133340"/>
            <a:ext cx="11564155" cy="5724659"/>
          </a:xfrm>
        </p:spPr>
        <p:txBody>
          <a:bodyPr>
            <a:normAutofit fontScale="92500" lnSpcReduction="20000"/>
          </a:bodyPr>
          <a:lstStyle/>
          <a:p>
            <a:r>
              <a:rPr lang="en-US" dirty="0" smtClean="0"/>
              <a:t>Initially, Italy was a </a:t>
            </a:r>
            <a:r>
              <a:rPr lang="en-US" b="1" dirty="0" smtClean="0"/>
              <a:t>member of the Triple Alliance (Germany, Austria-Hungary, Italy),  (</a:t>
            </a:r>
            <a:r>
              <a:rPr lang="en-US" dirty="0" smtClean="0"/>
              <a:t>not the Entente- GB, Russia, France), it did not join in when the First World War began in 1914. </a:t>
            </a:r>
            <a:r>
              <a:rPr lang="en-US" b="1" dirty="0" smtClean="0"/>
              <a:t>It remained neutral </a:t>
            </a:r>
            <a:r>
              <a:rPr lang="en-US" dirty="0" smtClean="0"/>
              <a:t>– most Italians, especially socialists, favored neutrality. </a:t>
            </a:r>
          </a:p>
          <a:p>
            <a:r>
              <a:rPr lang="en-US" b="1" dirty="0" smtClean="0">
                <a:solidFill>
                  <a:srgbClr val="FF0000"/>
                </a:solidFill>
              </a:rPr>
              <a:t>The Treaty of London </a:t>
            </a:r>
          </a:p>
          <a:p>
            <a:pPr lvl="1"/>
            <a:r>
              <a:rPr lang="en-US" dirty="0" smtClean="0"/>
              <a:t>Italians ambitions to reclaim the country’s </a:t>
            </a:r>
            <a:r>
              <a:rPr lang="en-US" b="1" i="1" dirty="0" smtClean="0"/>
              <a:t>terra </a:t>
            </a:r>
            <a:r>
              <a:rPr lang="en-US" b="1" i="1" dirty="0" err="1" smtClean="0"/>
              <a:t>irredenta</a:t>
            </a:r>
            <a:r>
              <a:rPr lang="en-US" b="1" i="1" dirty="0" smtClean="0"/>
              <a:t> </a:t>
            </a:r>
            <a:r>
              <a:rPr lang="en-US" dirty="0" smtClean="0"/>
              <a:t>– the liberal government decided to see which side would offer the best terms in exchange for Italian support in the war – Entente </a:t>
            </a:r>
            <a:r>
              <a:rPr lang="en-US" b="1" dirty="0" smtClean="0"/>
              <a:t>promised to give Italy the Austrian-controlled Trentino (Trieste</a:t>
            </a:r>
            <a:r>
              <a:rPr lang="en-US" dirty="0" smtClean="0"/>
              <a:t>) after the war, as well as </a:t>
            </a:r>
            <a:r>
              <a:rPr lang="en-US" b="1" dirty="0" smtClean="0"/>
              <a:t>South Tyrol</a:t>
            </a:r>
            <a:r>
              <a:rPr lang="en-US" dirty="0" smtClean="0"/>
              <a:t>, and Istria and Dalmatia. </a:t>
            </a:r>
          </a:p>
          <a:p>
            <a:pPr lvl="1"/>
            <a:r>
              <a:rPr lang="en-US" b="1" dirty="0" smtClean="0">
                <a:solidFill>
                  <a:srgbClr val="FF0000"/>
                </a:solidFill>
              </a:rPr>
              <a:t>In May 1915</a:t>
            </a:r>
            <a:r>
              <a:rPr lang="en-US" dirty="0" smtClean="0"/>
              <a:t>, Italy signed the </a:t>
            </a:r>
            <a:r>
              <a:rPr lang="en-US" b="1" dirty="0" smtClean="0">
                <a:solidFill>
                  <a:srgbClr val="FF0000"/>
                </a:solidFill>
              </a:rPr>
              <a:t>Treaty of London </a:t>
            </a:r>
            <a:r>
              <a:rPr lang="en-US" dirty="0" smtClean="0"/>
              <a:t>and promised to join the war on the side of the Triple Entente </a:t>
            </a:r>
          </a:p>
          <a:p>
            <a:r>
              <a:rPr lang="en-US" b="1" dirty="0" smtClean="0">
                <a:solidFill>
                  <a:srgbClr val="FF0000"/>
                </a:solidFill>
              </a:rPr>
              <a:t>Italy’s performance in the War: </a:t>
            </a:r>
          </a:p>
          <a:p>
            <a:pPr lvl="1"/>
            <a:r>
              <a:rPr lang="en-US" dirty="0" smtClean="0"/>
              <a:t>The war did not go well for Italy; Italian troops ill-equipped and ill-supplied; fighting </a:t>
            </a:r>
            <a:r>
              <a:rPr lang="en-US" b="1" dirty="0" smtClean="0">
                <a:solidFill>
                  <a:srgbClr val="FF0000"/>
                </a:solidFill>
              </a:rPr>
              <a:t>the war of attrition</a:t>
            </a:r>
            <a:r>
              <a:rPr lang="en-US" dirty="0" smtClean="0"/>
              <a:t> (wearing down the enemy by sustained attacks – often sacrificing many lives needlessly)</a:t>
            </a:r>
          </a:p>
          <a:p>
            <a:pPr lvl="1"/>
            <a:r>
              <a:rPr lang="en-US" b="1" dirty="0" smtClean="0">
                <a:solidFill>
                  <a:srgbClr val="FF0000"/>
                </a:solidFill>
              </a:rPr>
              <a:t>Battle of </a:t>
            </a:r>
            <a:r>
              <a:rPr lang="en-US" b="1" dirty="0" err="1" smtClean="0">
                <a:solidFill>
                  <a:srgbClr val="FF0000"/>
                </a:solidFill>
              </a:rPr>
              <a:t>Caporetto</a:t>
            </a:r>
            <a:r>
              <a:rPr lang="en-US" dirty="0" smtClean="0"/>
              <a:t> – terrible loss for Italians against Austrians  (40,000 killed, 300,000 taken prisoner) </a:t>
            </a:r>
          </a:p>
          <a:p>
            <a:pPr lvl="1"/>
            <a:r>
              <a:rPr lang="en-US" dirty="0" smtClean="0"/>
              <a:t>Nationalists in Italy (</a:t>
            </a:r>
            <a:r>
              <a:rPr lang="en-US" dirty="0" err="1" smtClean="0"/>
              <a:t>Associazione</a:t>
            </a:r>
            <a:r>
              <a:rPr lang="en-US" dirty="0" smtClean="0"/>
              <a:t> </a:t>
            </a:r>
            <a:r>
              <a:rPr lang="en-US" dirty="0" err="1" smtClean="0"/>
              <a:t>Nazionalista</a:t>
            </a:r>
            <a:r>
              <a:rPr lang="en-US" dirty="0" smtClean="0"/>
              <a:t> </a:t>
            </a:r>
            <a:r>
              <a:rPr lang="en-US" dirty="0" err="1" smtClean="0"/>
              <a:t>Italiana</a:t>
            </a:r>
            <a:r>
              <a:rPr lang="en-US" dirty="0" smtClean="0"/>
              <a:t> –ANI) blamed the liberal government for its inefficiency </a:t>
            </a:r>
          </a:p>
          <a:p>
            <a:endParaRPr lang="en-US" dirty="0" smtClean="0"/>
          </a:p>
          <a:p>
            <a:pPr marL="0" indent="0">
              <a:buNone/>
            </a:pPr>
            <a:endParaRPr lang="en-US" dirty="0"/>
          </a:p>
        </p:txBody>
      </p:sp>
    </p:spTree>
    <p:extLst>
      <p:ext uri="{BB962C8B-B14F-4D97-AF65-F5344CB8AC3E}">
        <p14:creationId xmlns:p14="http://schemas.microsoft.com/office/powerpoint/2010/main" val="47795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7" descr="http://www.jugoslavologija.eu/wp-content/uploads/2014/05/London_treaty_1915.svg_.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1824" y="-312851"/>
            <a:ext cx="9440809" cy="772547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878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b="1" dirty="0" smtClean="0">
                <a:solidFill>
                  <a:srgbClr val="FF0000"/>
                </a:solidFill>
              </a:rPr>
              <a:t>Paper 1 Practice: 9 A </a:t>
            </a:r>
            <a:endParaRPr lang="en-US" b="1" dirty="0">
              <a:solidFill>
                <a:srgbClr val="FF0000"/>
              </a:solidFill>
            </a:endParaRPr>
          </a:p>
        </p:txBody>
      </p:sp>
      <p:sp>
        <p:nvSpPr>
          <p:cNvPr id="5" name="Content Placeholder 4"/>
          <p:cNvSpPr>
            <a:spLocks noGrp="1"/>
          </p:cNvSpPr>
          <p:nvPr>
            <p:ph idx="1"/>
          </p:nvPr>
        </p:nvSpPr>
        <p:spPr>
          <a:xfrm>
            <a:off x="-90152" y="1146220"/>
            <a:ext cx="12282152" cy="5711780"/>
          </a:xfrm>
        </p:spPr>
        <p:txBody>
          <a:bodyPr>
            <a:normAutofit fontScale="92500" lnSpcReduction="20000"/>
          </a:bodyPr>
          <a:lstStyle/>
          <a:p>
            <a:r>
              <a:rPr lang="en-US" dirty="0" smtClean="0"/>
              <a:t>The Treaty of London, signed by Britain, France, Italy and Russia on 26 April 1915</a:t>
            </a:r>
          </a:p>
          <a:p>
            <a:pPr marL="0" indent="0">
              <a:buNone/>
            </a:pPr>
            <a:r>
              <a:rPr lang="en-US" b="1" dirty="0" smtClean="0"/>
              <a:t>ARTICLE 4</a:t>
            </a:r>
          </a:p>
          <a:p>
            <a:r>
              <a:rPr lang="en-US" dirty="0" smtClean="0"/>
              <a:t>By the future treaty of peace, Italy is to receive the district of Trentino; the entire Southern Tyrol up to its natural geographical frontier, which is the </a:t>
            </a:r>
            <a:r>
              <a:rPr lang="en-US" dirty="0" err="1" smtClean="0"/>
              <a:t>Bremner</a:t>
            </a:r>
            <a:r>
              <a:rPr lang="en-US" dirty="0" smtClean="0"/>
              <a:t> Pass; the city and district of Trieste; the Country of </a:t>
            </a:r>
            <a:r>
              <a:rPr lang="en-US" dirty="0" err="1" smtClean="0"/>
              <a:t>Gorizia</a:t>
            </a:r>
            <a:r>
              <a:rPr lang="en-US" dirty="0" smtClean="0"/>
              <a:t> and </a:t>
            </a:r>
            <a:r>
              <a:rPr lang="en-US" dirty="0" err="1" smtClean="0"/>
              <a:t>Gradisca</a:t>
            </a:r>
            <a:r>
              <a:rPr lang="en-US" dirty="0" smtClean="0"/>
              <a:t>; the entire Istria. </a:t>
            </a:r>
          </a:p>
          <a:p>
            <a:pPr marL="0" indent="0">
              <a:buNone/>
            </a:pPr>
            <a:r>
              <a:rPr lang="en-US" b="1" dirty="0" smtClean="0"/>
              <a:t>ARTICLE 9: </a:t>
            </a:r>
          </a:p>
          <a:p>
            <a:pPr marL="0" indent="0">
              <a:buNone/>
            </a:pPr>
            <a:r>
              <a:rPr lang="en-US" dirty="0" smtClean="0"/>
              <a:t>France, Great Britain and Russia admit in principle that fact of Italy’s interest in the maintenance of the political balance of power in the Mediterranean, and her rights, in case of a partition of Turkey, to a share, equal to theirs, in the basin of the Mediterranean. </a:t>
            </a:r>
          </a:p>
          <a:p>
            <a:pPr marL="0" indent="0">
              <a:buNone/>
            </a:pPr>
            <a:r>
              <a:rPr lang="en-US" b="1" dirty="0" smtClean="0"/>
              <a:t>ARTICLE 11:</a:t>
            </a:r>
          </a:p>
          <a:p>
            <a:pPr marL="0" indent="0">
              <a:buNone/>
            </a:pPr>
            <a:r>
              <a:rPr lang="en-US" dirty="0" smtClean="0"/>
              <a:t>Italy is to get a share in the war indemnity corresponding to the magnitude of her sacrifices and efforts. </a:t>
            </a:r>
          </a:p>
          <a:p>
            <a:pPr marL="0" indent="0">
              <a:buNone/>
            </a:pPr>
            <a:r>
              <a:rPr lang="en-US" b="1" dirty="0" smtClean="0"/>
              <a:t>Question 9A:</a:t>
            </a:r>
          </a:p>
          <a:p>
            <a:pPr marL="0" indent="0">
              <a:buNone/>
            </a:pPr>
            <a:r>
              <a:rPr lang="en-US" b="1" dirty="0" smtClean="0"/>
              <a:t>What, according to the Treaty of London, did Italy expect to gain by entering the First World War? </a:t>
            </a:r>
            <a:endParaRPr lang="en-US" b="1" dirty="0"/>
          </a:p>
        </p:txBody>
      </p:sp>
    </p:spTree>
    <p:extLst>
      <p:ext uri="{BB962C8B-B14F-4D97-AF65-F5344CB8AC3E}">
        <p14:creationId xmlns:p14="http://schemas.microsoft.com/office/powerpoint/2010/main" val="17010540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9287</TotalTime>
  <Words>2688</Words>
  <Application>Microsoft Office PowerPoint</Application>
  <PresentationFormat>Widescreen</PresentationFormat>
  <Paragraphs>110</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Italian Expansion (P1) and  Authoritarian States (P2) – Mussolini </vt:lpstr>
      <vt:lpstr>PowerPoint Presentation</vt:lpstr>
      <vt:lpstr>How did the political and economic conditions in Italy before 1914 contribute to the emergence of an authoritarian regime? </vt:lpstr>
      <vt:lpstr>PowerPoint Presentation</vt:lpstr>
      <vt:lpstr>PowerPoint Presentation</vt:lpstr>
      <vt:lpstr>How did conditions during 1914-1922 contribute to Mussolini’s rise to power? </vt:lpstr>
      <vt:lpstr>Italian participation in WWI: </vt:lpstr>
      <vt:lpstr>PowerPoint Presentation</vt:lpstr>
      <vt:lpstr>Paper 1 Practice: 9 A </vt:lpstr>
      <vt:lpstr>PowerPoint Presentation</vt:lpstr>
      <vt:lpstr>The Italian Socialist Party (PSI) – the socialist ‘threat’</vt:lpstr>
      <vt:lpstr>PowerPoint Presentation</vt:lpstr>
      <vt:lpstr>March on Rome</vt:lpstr>
      <vt:lpstr>PowerPoint Presentation</vt:lpstr>
      <vt:lpstr>What were the aims and ideology of the Fascist Party? </vt:lpstr>
      <vt:lpstr>Fascism in Italy</vt:lpstr>
      <vt:lpstr>Defining Fascism</vt:lpstr>
      <vt:lpstr>Defining Fascism </vt:lpstr>
      <vt:lpstr>Defining Fascism </vt:lpstr>
      <vt:lpstr>PowerPoint Presentation</vt:lpstr>
      <vt:lpstr>The symbol of fascism, a Roman fasces (fæsiːz), (not faeces) on the Italian flag. Imagery of the ancient Roman fasces was used to suggest that fascism was as powerful as Rome had been. The image was of a bundle of sticks tied together, suggesting strength through unity. In ancient Rome, the fasces was a symbol of power and authority.</vt:lpstr>
      <vt:lpstr>PowerPoint Presentation</vt:lpstr>
      <vt:lpstr>Mussolini &amp; Ideology </vt:lpstr>
      <vt:lpstr>PowerPoint Presentation</vt:lpstr>
      <vt:lpstr>What were the sources of support for Mussolini’s Fascist party? </vt:lpstr>
      <vt:lpstr>Formation and growth of the PNF</vt:lpstr>
      <vt:lpstr>Victor Emanuel III and fascism </vt:lpstr>
    </vt:vector>
  </TitlesOfParts>
  <Company>PCSB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Bahtic Sandra</dc:creator>
  <cp:lastModifiedBy>Bahtic Sandra</cp:lastModifiedBy>
  <cp:revision>75</cp:revision>
  <cp:lastPrinted>2016-11-09T12:17:12Z</cp:lastPrinted>
  <dcterms:created xsi:type="dcterms:W3CDTF">2016-09-21T12:10:42Z</dcterms:created>
  <dcterms:modified xsi:type="dcterms:W3CDTF">2016-11-29T14:05:29Z</dcterms:modified>
</cp:coreProperties>
</file>