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61" r:id="rId9"/>
    <p:sldId id="281" r:id="rId10"/>
    <p:sldId id="262" r:id="rId11"/>
    <p:sldId id="269" r:id="rId12"/>
    <p:sldId id="270" r:id="rId13"/>
    <p:sldId id="271" r:id="rId14"/>
    <p:sldId id="263" r:id="rId15"/>
    <p:sldId id="272" r:id="rId16"/>
    <p:sldId id="273" r:id="rId17"/>
    <p:sldId id="274" r:id="rId18"/>
    <p:sldId id="282" r:id="rId19"/>
    <p:sldId id="264" r:id="rId20"/>
    <p:sldId id="283" r:id="rId21"/>
    <p:sldId id="275" r:id="rId22"/>
    <p:sldId id="284" r:id="rId23"/>
    <p:sldId id="276" r:id="rId24"/>
    <p:sldId id="265" r:id="rId25"/>
    <p:sldId id="277" r:id="rId26"/>
    <p:sldId id="267" r:id="rId27"/>
    <p:sldId id="266" r:id="rId28"/>
    <p:sldId id="285" r:id="rId29"/>
    <p:sldId id="26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6416B-59F8-4F0E-8F83-A878D28F8235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764C3-29FC-4DCF-8A5F-512188A3A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6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4FEB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9363-C12C-4ABB-9E54-B7CDF2ACFE8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3C6C-A1DF-4707-B77A-14F7CDA2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Mussolini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Consolidation of Power </a:t>
            </a:r>
          </a:p>
        </p:txBody>
      </p:sp>
    </p:spTree>
    <p:extLst>
      <p:ext uri="{BB962C8B-B14F-4D97-AF65-F5344CB8AC3E}">
        <p14:creationId xmlns:p14="http://schemas.microsoft.com/office/powerpoint/2010/main" val="69187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0"/>
            <a:ext cx="11057586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Ducismo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: the personality cult of Il Duce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068946"/>
            <a:ext cx="8229600" cy="5108017"/>
          </a:xfrm>
        </p:spPr>
        <p:txBody>
          <a:bodyPr>
            <a:noAutofit/>
          </a:bodyPr>
          <a:lstStyle/>
          <a:p>
            <a:r>
              <a:rPr lang="en-US" sz="2000" dirty="0" smtClean="0"/>
              <a:t>Mussolini projected his own image and widely publicized the “achievements” of fascism </a:t>
            </a:r>
          </a:p>
          <a:p>
            <a:r>
              <a:rPr lang="en-US" sz="2000" dirty="0" smtClean="0"/>
              <a:t>Established </a:t>
            </a:r>
            <a:r>
              <a:rPr lang="en-US" sz="2000" b="1" dirty="0" smtClean="0">
                <a:solidFill>
                  <a:srgbClr val="FF0000"/>
                </a:solidFill>
              </a:rPr>
              <a:t>press office</a:t>
            </a:r>
            <a:r>
              <a:rPr lang="en-US" sz="2000" dirty="0" smtClean="0"/>
              <a:t>  to ensure that photographs and newspaper articles projected appositive image of Mussolini and his activities </a:t>
            </a:r>
          </a:p>
          <a:p>
            <a:r>
              <a:rPr lang="en-US" sz="2000" dirty="0" smtClean="0"/>
              <a:t>Established </a:t>
            </a:r>
            <a:r>
              <a:rPr lang="en-US" sz="2000" b="1" dirty="0" smtClean="0">
                <a:solidFill>
                  <a:srgbClr val="FF0000"/>
                </a:solidFill>
              </a:rPr>
              <a:t>a state radio network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film agency to produce documentaries –showing him addressing large crowds (he wanted to be filmed from below, to appear taller)</a:t>
            </a:r>
          </a:p>
          <a:p>
            <a:r>
              <a:rPr lang="en-US" sz="2000" dirty="0" smtClean="0"/>
              <a:t>1933, Mussolini’s son-in-law, </a:t>
            </a:r>
            <a:r>
              <a:rPr lang="en-US" sz="2000" b="1" dirty="0" smtClean="0">
                <a:solidFill>
                  <a:srgbClr val="FF0000"/>
                </a:solidFill>
              </a:rPr>
              <a:t>Galeazzo Ciano</a:t>
            </a:r>
            <a:r>
              <a:rPr lang="en-US" sz="2000" dirty="0" smtClean="0"/>
              <a:t>, took over running of the office (later renamed to Ministry for Press and Propaganda, and again to </a:t>
            </a:r>
            <a:r>
              <a:rPr lang="en-US" sz="2000" b="1" dirty="0" smtClean="0">
                <a:solidFill>
                  <a:srgbClr val="FF0000"/>
                </a:solidFill>
              </a:rPr>
              <a:t>Ministry of Popular Culture - Minculpop)</a:t>
            </a:r>
          </a:p>
          <a:p>
            <a:r>
              <a:rPr lang="en-US" sz="2000" dirty="0" smtClean="0"/>
              <a:t>With time, the focus was to ensure that all films, plays, radio programs and books glorified Mussolini as a hero and the fascists as Italy’s saviors. However, their attempts to regulate the arts were not very successful, since traditional liberal culture proved too strong. </a:t>
            </a:r>
          </a:p>
          <a:p>
            <a:r>
              <a:rPr lang="en-US" sz="2000" dirty="0" smtClean="0"/>
              <a:t>Lights were left on in Mussolini’s office to suggest that he worked 20hrs a day for Italy; posters and photographs of Il Duce appeared in public buildings, streets and workplaces. </a:t>
            </a:r>
            <a:endParaRPr lang="en-US" sz="2000" dirty="0"/>
          </a:p>
        </p:txBody>
      </p:sp>
      <p:pic>
        <p:nvPicPr>
          <p:cNvPr id="8194" name="Picture 2" descr="Image result for Galeazzo C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996995"/>
            <a:ext cx="3524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Did Mussolini create a totalitarian state?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6" y="1223494"/>
            <a:ext cx="10290218" cy="51724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Totalitarian state is one in which the government has total control over all aspects of a citizens’ life: political, economic, cultural and social</a:t>
            </a:r>
          </a:p>
          <a:p>
            <a:r>
              <a:rPr lang="en-US" sz="2400" dirty="0" smtClean="0"/>
              <a:t>Under Mussolini – there </a:t>
            </a:r>
            <a:r>
              <a:rPr lang="en-US" sz="2400" b="1" dirty="0" smtClean="0"/>
              <a:t>could be no overt opposition </a:t>
            </a:r>
            <a:r>
              <a:rPr lang="en-US" sz="2400" dirty="0" smtClean="0"/>
              <a:t>or criticism/ control enforced by the secret police and militia , employees of the state  had to swear an oath of loyalty to the regime</a:t>
            </a:r>
          </a:p>
          <a:p>
            <a:r>
              <a:rPr lang="en-US" sz="2400" dirty="0" smtClean="0"/>
              <a:t>However, </a:t>
            </a:r>
            <a:r>
              <a:rPr lang="en-US" sz="2400" b="1" dirty="0" smtClean="0"/>
              <a:t>there were limitations to the totalitarian nature of the Fascist Regime</a:t>
            </a:r>
            <a:r>
              <a:rPr lang="en-US" sz="2400" dirty="0" smtClean="0"/>
              <a:t>: fascists compromised with  powerful non-Fascists, such as the Vatican and the King </a:t>
            </a:r>
          </a:p>
          <a:p>
            <a:r>
              <a:rPr lang="en-US" sz="2400" dirty="0" smtClean="0"/>
              <a:t>Mussolini still could be dismissed by the king</a:t>
            </a:r>
          </a:p>
          <a:p>
            <a:r>
              <a:rPr lang="en-US" sz="2400" dirty="0" smtClean="0"/>
              <a:t>Mussolini never fully gained control over the south </a:t>
            </a:r>
            <a:r>
              <a:rPr lang="en-US" dirty="0" smtClean="0"/>
              <a:t>Italy</a:t>
            </a:r>
            <a:endParaRPr lang="en-US" dirty="0"/>
          </a:p>
        </p:txBody>
      </p:sp>
      <p:pic>
        <p:nvPicPr>
          <p:cNvPr id="9218" name="Picture 2" descr="Image result for mussolini as totalita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90" y="4675030"/>
            <a:ext cx="4638809" cy="2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far did foreign policy help Mussolini maintain power?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What factors influenced Mussolini’s foreign policy?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107582"/>
            <a:ext cx="11006070" cy="5750417"/>
          </a:xfrm>
        </p:spPr>
        <p:txBody>
          <a:bodyPr>
            <a:normAutofit/>
          </a:bodyPr>
          <a:lstStyle/>
          <a:p>
            <a:r>
              <a:rPr lang="en-US" dirty="0" smtClean="0"/>
              <a:t>Mussolini did not take power with a clear set of foreign policy goals already in place. After 1925, he developed a program of action which included the following points:</a:t>
            </a:r>
          </a:p>
          <a:p>
            <a:pPr lvl="1"/>
            <a:r>
              <a:rPr lang="en-US" dirty="0" smtClean="0"/>
              <a:t>Increase national pride</a:t>
            </a:r>
          </a:p>
          <a:p>
            <a:pPr lvl="1"/>
            <a:r>
              <a:rPr lang="en-US" dirty="0" smtClean="0"/>
              <a:t>Consolidate domestic support for the regime</a:t>
            </a:r>
          </a:p>
          <a:p>
            <a:pPr lvl="1"/>
            <a:r>
              <a:rPr lang="en-US" dirty="0" smtClean="0"/>
              <a:t>Revise the post-war settlement of 1919-20</a:t>
            </a:r>
          </a:p>
          <a:p>
            <a:pPr lvl="1"/>
            <a:r>
              <a:rPr lang="en-US" dirty="0" smtClean="0"/>
              <a:t>Dominate the Balkans</a:t>
            </a:r>
          </a:p>
          <a:p>
            <a:pPr lvl="1"/>
            <a:r>
              <a:rPr lang="en-US" dirty="0" smtClean="0"/>
              <a:t>Dominate the Mediterranean</a:t>
            </a:r>
            <a:endParaRPr lang="en-US" dirty="0"/>
          </a:p>
          <a:p>
            <a:pPr lvl="1"/>
            <a:r>
              <a:rPr lang="en-US" dirty="0" smtClean="0"/>
              <a:t>Build and empire (gain </a:t>
            </a:r>
            <a:r>
              <a:rPr lang="en-US" i="1" dirty="0" err="1" smtClean="0"/>
              <a:t>spazio</a:t>
            </a:r>
            <a:r>
              <a:rPr lang="en-US" i="1" dirty="0" smtClean="0"/>
              <a:t> </a:t>
            </a:r>
            <a:r>
              <a:rPr lang="en-US" i="1" dirty="0" err="1" smtClean="0"/>
              <a:t>vitale</a:t>
            </a:r>
            <a:r>
              <a:rPr lang="en-US" i="1" dirty="0" smtClean="0"/>
              <a:t> </a:t>
            </a:r>
            <a:r>
              <a:rPr lang="en-US" dirty="0" smtClean="0"/>
              <a:t>or “living space”), expand its territories in Africa</a:t>
            </a:r>
            <a:endParaRPr lang="en-US" dirty="0"/>
          </a:p>
          <a:p>
            <a:pPr lvl="1"/>
            <a:r>
              <a:rPr lang="en-US" dirty="0" smtClean="0"/>
              <a:t>Foster the spread of Fascism in other countries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365124"/>
            <a:ext cx="11199254" cy="63576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Mussolini hoped that his foreign policy, acquisition of </a:t>
            </a:r>
            <a:r>
              <a:rPr lang="en-US" b="1" i="1" dirty="0" err="1" smtClean="0"/>
              <a:t>spazio</a:t>
            </a:r>
            <a:r>
              <a:rPr lang="en-US" b="1" i="1" dirty="0" smtClean="0"/>
              <a:t> </a:t>
            </a:r>
            <a:r>
              <a:rPr lang="en-US" b="1" i="1" dirty="0" err="1" smtClean="0"/>
              <a:t>vitale</a:t>
            </a:r>
            <a:r>
              <a:rPr lang="en-US" b="1" i="1" dirty="0" smtClean="0"/>
              <a:t> </a:t>
            </a:r>
            <a:r>
              <a:rPr lang="en-US" dirty="0" smtClean="0"/>
              <a:t>(living space), would strengthen his regime, it actually ended up becoming what is generally regarded as the main factor in his downfall.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Peaceful diplomacy 1922-35</a:t>
            </a:r>
          </a:p>
          <a:p>
            <a:pPr lvl="1"/>
            <a:r>
              <a:rPr lang="en-US" sz="2800" dirty="0" smtClean="0"/>
              <a:t>Mussolini’s use of force in </a:t>
            </a:r>
            <a:r>
              <a:rPr lang="en-US" sz="2800" b="1" dirty="0" smtClean="0"/>
              <a:t>the Corfu Incident </a:t>
            </a:r>
            <a:r>
              <a:rPr lang="en-US" sz="2800" dirty="0" smtClean="0"/>
              <a:t>in August 1923 is an example of how foreign policy did help him to establish and maintain power. </a:t>
            </a:r>
          </a:p>
          <a:p>
            <a:pPr lvl="1"/>
            <a:r>
              <a:rPr lang="en-US" sz="2800" dirty="0" smtClean="0"/>
              <a:t>In 1920s, Mussolini was still not in the position  to achieve his aim of great new empire by force, he followed a largely peaceful foreign policy for the next decade.</a:t>
            </a:r>
          </a:p>
          <a:p>
            <a:pPr lvl="1"/>
            <a:r>
              <a:rPr lang="en-US" sz="2800" dirty="0" smtClean="0"/>
              <a:t>However after 1929 and the Great Depression, Mussolini’s foreign policy began to change; he called for the 1919-20 peace treaties to be revised and plotted (unsuccessfully) with Hungary to overthrow the king of Yugoslavia. </a:t>
            </a:r>
          </a:p>
          <a:p>
            <a:pPr lvl="1"/>
            <a:r>
              <a:rPr lang="en-US" sz="2800" dirty="0" smtClean="0"/>
              <a:t>Mussolini was suspicious of Hitler when he came to power, so he blocked Hitler’s attempted takeover of Austria in July 1934 and again in April 1935.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successful was Mussolini’s foreign policy in the 1920s?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043190"/>
            <a:ext cx="6877318" cy="55379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Mussolini used foreign policy in the 1920s to consolidate his domestic control in Italy and by the 1930s his foreign policy becomes more Fascist in character </a:t>
            </a:r>
            <a:endParaRPr lang="en-US" dirty="0"/>
          </a:p>
          <a:p>
            <a:r>
              <a:rPr lang="en-US" dirty="0" smtClean="0"/>
              <a:t>In 1923 Mussolini </a:t>
            </a:r>
            <a:r>
              <a:rPr lang="en-US" b="1" dirty="0" smtClean="0"/>
              <a:t>invaded the Greek island of Corfu after an Italian official was killed on the Greek border with Albania</a:t>
            </a:r>
            <a:r>
              <a:rPr lang="en-US" dirty="0" smtClean="0"/>
              <a:t>. The </a:t>
            </a:r>
            <a:r>
              <a:rPr lang="en-US" dirty="0" err="1" smtClean="0"/>
              <a:t>LoN</a:t>
            </a:r>
            <a:r>
              <a:rPr lang="en-US" dirty="0" smtClean="0"/>
              <a:t> condemned this action and demanded that Italians withdraw. </a:t>
            </a:r>
          </a:p>
          <a:p>
            <a:r>
              <a:rPr lang="en-US" dirty="0" smtClean="0"/>
              <a:t>After Britain threatened to use their navy, Mussolini agreed to withdraw, but he also </a:t>
            </a:r>
            <a:r>
              <a:rPr lang="en-US" b="1" dirty="0" smtClean="0"/>
              <a:t>demanded payment of 50 million lire of compensation from the Greeks</a:t>
            </a:r>
          </a:p>
          <a:p>
            <a:r>
              <a:rPr lang="en-US" dirty="0" smtClean="0"/>
              <a:t>Although the </a:t>
            </a:r>
            <a:r>
              <a:rPr lang="en-US" b="1" i="1" dirty="0" smtClean="0">
                <a:solidFill>
                  <a:srgbClr val="FF0000"/>
                </a:solidFill>
              </a:rPr>
              <a:t>Corfu Affair </a:t>
            </a:r>
            <a:r>
              <a:rPr lang="en-US" dirty="0" smtClean="0"/>
              <a:t>was seen as a great success in Italy, Mussolini had learned that he could only bully smaller states </a:t>
            </a:r>
          </a:p>
          <a:p>
            <a:r>
              <a:rPr lang="en-US" dirty="0" smtClean="0"/>
              <a:t>In 1924 Mussolini scored a foreign policy victory when he gained control in Fiume through the </a:t>
            </a:r>
            <a:r>
              <a:rPr lang="en-US" b="1" dirty="0" smtClean="0">
                <a:solidFill>
                  <a:srgbClr val="FF0000"/>
                </a:solidFill>
              </a:rPr>
              <a:t>Pact of Rome </a:t>
            </a:r>
            <a:r>
              <a:rPr lang="en-US" b="1" dirty="0" smtClean="0"/>
              <a:t>with Yugoslavia</a:t>
            </a:r>
            <a:r>
              <a:rPr lang="en-US" dirty="0" smtClean="0"/>
              <a:t>. He also established good relations with the new government in Albania, led by </a:t>
            </a:r>
            <a:r>
              <a:rPr lang="en-US" b="1" dirty="0" smtClean="0">
                <a:solidFill>
                  <a:srgbClr val="FF0000"/>
                </a:solidFill>
              </a:rPr>
              <a:t>Ahmed </a:t>
            </a:r>
            <a:r>
              <a:rPr lang="en-US" b="1" dirty="0" err="1" smtClean="0">
                <a:solidFill>
                  <a:srgbClr val="FF0000"/>
                </a:solidFill>
              </a:rPr>
              <a:t>Zog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Mussolini invested in his rise to power, and helped trained their military. </a:t>
            </a:r>
            <a:endParaRPr lang="en-US" dirty="0"/>
          </a:p>
        </p:txBody>
      </p:sp>
      <p:pic>
        <p:nvPicPr>
          <p:cNvPr id="10242" name="Picture 2" descr="Image result for treaty of rome  yugosla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22" y="3250641"/>
            <a:ext cx="5307378" cy="36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Relations with W. Europe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133341"/>
            <a:ext cx="11212132" cy="54348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Mussolini was </a:t>
            </a:r>
            <a:r>
              <a:rPr lang="en-US" b="1" dirty="0" smtClean="0">
                <a:solidFill>
                  <a:srgbClr val="FF0000"/>
                </a:solidFill>
              </a:rPr>
              <a:t>hostile to France </a:t>
            </a:r>
            <a:r>
              <a:rPr lang="en-US" dirty="0" smtClean="0"/>
              <a:t>for several reasons: </a:t>
            </a:r>
          </a:p>
          <a:p>
            <a:pPr lvl="1"/>
            <a:r>
              <a:rPr lang="en-US" dirty="0" smtClean="0"/>
              <a:t>Italy had claims over the French territories of Corsica, Nice, and Sardinia</a:t>
            </a:r>
          </a:p>
          <a:p>
            <a:pPr lvl="1"/>
            <a:r>
              <a:rPr lang="en-US" dirty="0" smtClean="0"/>
              <a:t>Mussolini was jealous of French North Africa /supported opposition movements in Tunisia, Morocco </a:t>
            </a:r>
          </a:p>
          <a:p>
            <a:pPr lvl="1"/>
            <a:r>
              <a:rPr lang="en-US" dirty="0" smtClean="0"/>
              <a:t>Mussolini aimed to replace French influence in the Balkans and the Adriatic </a:t>
            </a:r>
          </a:p>
          <a:p>
            <a:r>
              <a:rPr lang="en-US" dirty="0" smtClean="0"/>
              <a:t>Mussolini wanted to present himself as a </a:t>
            </a:r>
            <a:r>
              <a:rPr lang="en-US" b="1" dirty="0" smtClean="0">
                <a:solidFill>
                  <a:srgbClr val="FF0000"/>
                </a:solidFill>
              </a:rPr>
              <a:t>force for moderation in W. Europe </a:t>
            </a:r>
            <a:r>
              <a:rPr lang="en-US" dirty="0" smtClean="0"/>
              <a:t>– met with leaders from Britain, Germany, Belgium and France at Locarno (Switzerland), </a:t>
            </a:r>
            <a:r>
              <a:rPr lang="en-US" b="1" dirty="0" smtClean="0"/>
              <a:t>reached 7 agreements that  aimed to secure the post-war settlement and normalize relations with Germany </a:t>
            </a:r>
            <a:r>
              <a:rPr lang="en-US" dirty="0" smtClean="0"/>
              <a:t>– confirmed Germany’s western borders with France and Belgium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Kellogg-Briand Pact of 1928 </a:t>
            </a:r>
            <a:r>
              <a:rPr lang="en-US" dirty="0" smtClean="0"/>
              <a:t>denounced use of war a s a means to resolve disputes – Italy was one of more than 60 signatories</a:t>
            </a:r>
          </a:p>
          <a:p>
            <a:r>
              <a:rPr lang="en-US" dirty="0" smtClean="0"/>
              <a:t>Despite all the agreements, </a:t>
            </a:r>
            <a:r>
              <a:rPr lang="en-US" b="1" dirty="0" smtClean="0"/>
              <a:t>Mussolini helped fund right-wing groups in Italy and trained German pilots </a:t>
            </a:r>
            <a:r>
              <a:rPr lang="en-US" dirty="0" smtClean="0"/>
              <a:t>in Italy; he also pursued his aims to expand Italy’s empire in Africa </a:t>
            </a:r>
          </a:p>
          <a:p>
            <a:r>
              <a:rPr lang="en-US" dirty="0" smtClean="0"/>
              <a:t>By the end of 1920s, </a:t>
            </a:r>
            <a:r>
              <a:rPr lang="en-US" b="1" dirty="0" smtClean="0"/>
              <a:t>Mussolini became frustrated with the failure of traditional diplomacy,</a:t>
            </a:r>
            <a:r>
              <a:rPr lang="en-US" dirty="0" smtClean="0"/>
              <a:t> but had to support the disarmament efforts of the LON due to the weakness of Italian military.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1" y="159064"/>
            <a:ext cx="10515600" cy="42048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What factors had an impact on Italy’s foreign policy in the 1930s?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79550"/>
            <a:ext cx="12015989" cy="62784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The impact of fascism: </a:t>
            </a:r>
          </a:p>
          <a:p>
            <a:r>
              <a:rPr lang="en-US" dirty="0" smtClean="0"/>
              <a:t>Mussolini pursued more Fascist foreign policy: glorification of war for its own sake, pursuit of imperial expansion, and a move away from diplomacy and cooperation.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The impact of domestic economic issues:</a:t>
            </a:r>
          </a:p>
          <a:p>
            <a:r>
              <a:rPr lang="en-US" dirty="0" smtClean="0"/>
              <a:t>Italy was affected by the Great Depression; investment from the USA was withdrawn, and Italian farmers were also badly affected by the collapse of grain prices. </a:t>
            </a:r>
          </a:p>
          <a:p>
            <a:r>
              <a:rPr lang="en-US" dirty="0" smtClean="0"/>
              <a:t>Bank of Italy had to be rescued from collapsing, industrialists had to be bailed out- as a result Italy developed the largest public sector in Europe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Changing diplomatic alignments in Europe after 1933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Four Power Pact , July 15 1933 </a:t>
            </a:r>
            <a:r>
              <a:rPr lang="en-US" dirty="0" smtClean="0"/>
              <a:t>– Britain, France, Germany and Italy signed and stated they would adhere to the League’s covenant, the Locarno treaties, and the Kellogg-Briand Pact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Stresa</a:t>
            </a:r>
            <a:r>
              <a:rPr lang="en-US" b="1" dirty="0" smtClean="0">
                <a:solidFill>
                  <a:srgbClr val="FF0000"/>
                </a:solidFill>
              </a:rPr>
              <a:t> Conference, April 1935 </a:t>
            </a:r>
            <a:r>
              <a:rPr lang="en-US" dirty="0" smtClean="0"/>
              <a:t>– reaffirmed the Locarno Treaties, and confirmed the independence of Austria (Britain, Italy, and France met to discuss Hitler’s rearmament) – the </a:t>
            </a:r>
            <a:r>
              <a:rPr lang="en-US" dirty="0" err="1" smtClean="0"/>
              <a:t>Stresa</a:t>
            </a:r>
            <a:r>
              <a:rPr lang="en-US" dirty="0" smtClean="0"/>
              <a:t> agreement was so vague, it didn’t even name Germany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four power pact 19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tresa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562225"/>
            <a:ext cx="56578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55" y="4658596"/>
            <a:ext cx="413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Power Pact/Treaty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00823" y="2175669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Conference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080383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Mussolini’s Fascist Crusades 1935-39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Invasion of Abyssinia, 1935-36</a:t>
            </a:r>
          </a:p>
          <a:p>
            <a:pPr lvl="1"/>
            <a:r>
              <a:rPr lang="en-US" sz="2800" dirty="0" smtClean="0"/>
              <a:t>Abyssinia lay between  Italy’s two existing colonies in East Africa, Eritrea and Somaliland, and Mussolini has been making plans to invade since 1932</a:t>
            </a:r>
          </a:p>
          <a:p>
            <a:pPr lvl="1"/>
            <a:r>
              <a:rPr lang="en-US" sz="2800" b="1" dirty="0" smtClean="0"/>
              <a:t>Italian forces clash with Abyssinians at the disputed </a:t>
            </a:r>
            <a:r>
              <a:rPr lang="en-US" sz="2800" b="1" dirty="0" err="1" smtClean="0"/>
              <a:t>Wal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Wal</a:t>
            </a:r>
            <a:r>
              <a:rPr lang="en-US" sz="2800" b="1" dirty="0" smtClean="0"/>
              <a:t> oasis</a:t>
            </a:r>
            <a:r>
              <a:rPr lang="en-US" sz="2800" dirty="0" smtClean="0"/>
              <a:t>, which resulted in death of 30 Italians. </a:t>
            </a:r>
            <a:r>
              <a:rPr lang="en-US" sz="2800" b="1" dirty="0" smtClean="0">
                <a:solidFill>
                  <a:srgbClr val="FF0000"/>
                </a:solidFill>
              </a:rPr>
              <a:t>Emperor of Abyssinia, Haile Selassie</a:t>
            </a:r>
            <a:r>
              <a:rPr lang="en-US" sz="2800" dirty="0" smtClean="0"/>
              <a:t>, requested an investigation by the </a:t>
            </a:r>
            <a:r>
              <a:rPr lang="en-US" sz="2800" dirty="0" err="1" smtClean="0"/>
              <a:t>LoN</a:t>
            </a:r>
            <a:r>
              <a:rPr lang="en-US" sz="2800" dirty="0" smtClean="0"/>
              <a:t>. Mussolini did not want an investigation by the Lon</a:t>
            </a:r>
            <a:r>
              <a:rPr lang="en-US" sz="2800" b="1" dirty="0" smtClean="0"/>
              <a:t>, and launched a “total conquest” of Abyssinia.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Invasion began Oct. 2</a:t>
            </a:r>
            <a:r>
              <a:rPr lang="en-US" sz="2800" b="1" baseline="30000" dirty="0">
                <a:solidFill>
                  <a:srgbClr val="FF0000"/>
                </a:solidFill>
              </a:rPr>
              <a:t>nd</a:t>
            </a:r>
            <a:r>
              <a:rPr lang="en-US" sz="2800" b="1" dirty="0">
                <a:solidFill>
                  <a:srgbClr val="FF0000"/>
                </a:solidFill>
              </a:rPr>
              <a:t> 1935</a:t>
            </a:r>
            <a:r>
              <a:rPr lang="en-US" sz="2800" dirty="0"/>
              <a:t> – 500,000 Italian troops invaded – met little resistance (Italian weapons were superior); By May 1936 Abyssinia became a part of  Italian East </a:t>
            </a:r>
            <a:r>
              <a:rPr lang="en-US" sz="2800" dirty="0" smtClean="0"/>
              <a:t>Africa</a:t>
            </a:r>
          </a:p>
          <a:p>
            <a:pPr lvl="1"/>
            <a:r>
              <a:rPr lang="en-US" sz="2800" dirty="0" smtClean="0"/>
              <a:t>During the war </a:t>
            </a:r>
            <a:r>
              <a:rPr lang="en-US" sz="2800" b="1" dirty="0" smtClean="0"/>
              <a:t>tensions between Italy and Britain reached crisis point</a:t>
            </a:r>
            <a:r>
              <a:rPr lang="en-US" sz="2800" dirty="0" smtClean="0"/>
              <a:t>; however </a:t>
            </a:r>
            <a:r>
              <a:rPr lang="en-US" sz="2800" b="1" dirty="0" smtClean="0"/>
              <a:t>GB and France wanted to foster good relations with Italy</a:t>
            </a:r>
            <a:r>
              <a:rPr lang="en-US" sz="2800" dirty="0" smtClean="0"/>
              <a:t>; they drafted a secret pact which would offer Italy half of Abyssinia ; however it leaked out to the press and they withdrew the deal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On May 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 1936</a:t>
            </a:r>
            <a:r>
              <a:rPr lang="en-US" sz="2800" dirty="0" smtClean="0"/>
              <a:t>, Italian forces took the capital, Addis Ababa, and Emperor Haile Selassie fled to Britain 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Negative effect</a:t>
            </a:r>
            <a:r>
              <a:rPr lang="en-US" sz="2800" dirty="0" smtClean="0"/>
              <a:t>: ended </a:t>
            </a:r>
            <a:r>
              <a:rPr lang="en-US" sz="2800" dirty="0" err="1" smtClean="0"/>
              <a:t>Stresa</a:t>
            </a:r>
            <a:r>
              <a:rPr lang="en-US" sz="2800" dirty="0" smtClean="0"/>
              <a:t> Front (close relationship with France and Britain), and increased Mussolini’s dependence on Nazi Germany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Positive for Mussolini</a:t>
            </a:r>
            <a:r>
              <a:rPr lang="en-US" sz="2800" dirty="0" smtClean="0"/>
              <a:t>: it was his first successful attempt to create a new Roman Empire, which boosted his popularity. Gained popularity from the Catholic Church, because they saw the invasion as a ‘Christian Crusade’. </a:t>
            </a:r>
          </a:p>
        </p:txBody>
      </p:sp>
    </p:spTree>
    <p:extLst>
      <p:ext uri="{BB962C8B-B14F-4D97-AF65-F5344CB8AC3E}">
        <p14:creationId xmlns:p14="http://schemas.microsoft.com/office/powerpoint/2010/main" val="608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did Mussolini consolidate his power?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287887"/>
            <a:ext cx="10825766" cy="53704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March on Rome </a:t>
            </a:r>
            <a:r>
              <a:rPr lang="en-US" sz="3200" dirty="0" smtClean="0"/>
              <a:t>gave Mussolini access to political power, but in 1922 his power was not yet consolidated:</a:t>
            </a:r>
          </a:p>
          <a:p>
            <a:pPr lvl="1"/>
            <a:r>
              <a:rPr lang="en-US" sz="2800" dirty="0" smtClean="0"/>
              <a:t>He had </a:t>
            </a:r>
            <a:r>
              <a:rPr lang="en-US" sz="2800" b="1" dirty="0" smtClean="0"/>
              <a:t>to devise the structure </a:t>
            </a:r>
            <a:r>
              <a:rPr lang="en-US" sz="2800" dirty="0" smtClean="0"/>
              <a:t>of the Fascist state</a:t>
            </a:r>
          </a:p>
          <a:p>
            <a:pPr lvl="1"/>
            <a:r>
              <a:rPr lang="en-US" sz="2800" dirty="0" smtClean="0"/>
              <a:t>His </a:t>
            </a:r>
            <a:r>
              <a:rPr lang="en-US" sz="2800" b="1" dirty="0" smtClean="0"/>
              <a:t>power was limited </a:t>
            </a:r>
            <a:r>
              <a:rPr lang="en-US" sz="2800" dirty="0" smtClean="0"/>
              <a:t>– the king had the power to dismiss and replace him</a:t>
            </a:r>
          </a:p>
          <a:p>
            <a:pPr lvl="1"/>
            <a:r>
              <a:rPr lang="en-US" sz="2800" dirty="0" smtClean="0"/>
              <a:t>Had </a:t>
            </a:r>
            <a:r>
              <a:rPr lang="en-US" sz="2800" b="1" dirty="0" smtClean="0"/>
              <a:t>to prevent opposition from forming </a:t>
            </a:r>
            <a:r>
              <a:rPr lang="en-US" sz="2800" dirty="0" smtClean="0"/>
              <a:t>an alternative coalition</a:t>
            </a:r>
          </a:p>
          <a:p>
            <a:pPr lvl="1"/>
            <a:r>
              <a:rPr lang="en-US" sz="2800" dirty="0" smtClean="0"/>
              <a:t>He </a:t>
            </a:r>
            <a:r>
              <a:rPr lang="en-US" sz="2800" b="1" dirty="0" smtClean="0"/>
              <a:t>did not have undisputed control </a:t>
            </a:r>
            <a:r>
              <a:rPr lang="en-US" sz="2800" dirty="0" smtClean="0"/>
              <a:t>within the Fascist Party itself </a:t>
            </a:r>
          </a:p>
          <a:p>
            <a:r>
              <a:rPr lang="en-US" sz="3200" dirty="0" smtClean="0"/>
              <a:t>Mussolini implemented several policies to consolidate his power, which gradually moved Italy away from a democracy towards an authoritarian state.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215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byssinian cri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25" y="-113025"/>
            <a:ext cx="8512935" cy="59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haile selas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53" y="1546192"/>
            <a:ext cx="3449347" cy="51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0" y="0"/>
            <a:ext cx="6337434" cy="64651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The Spanish Civil War, 1936-39</a:t>
            </a:r>
          </a:p>
          <a:p>
            <a:pPr lvl="1"/>
            <a:r>
              <a:rPr lang="en-US" sz="2000" dirty="0"/>
              <a:t>1936 – Mussolini no longer objected to German Anschluss with Austria; </a:t>
            </a:r>
            <a:r>
              <a:rPr lang="en-US" sz="2000" b="1" dirty="0">
                <a:solidFill>
                  <a:srgbClr val="FF0000"/>
                </a:solidFill>
              </a:rPr>
              <a:t>on March 6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, Mussolini followed Hitler’s lead and withdrew from the League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July 1936 </a:t>
            </a:r>
            <a:r>
              <a:rPr lang="en-US" sz="2000" dirty="0"/>
              <a:t>– Mussolini agreed to join Hitler in intervening in the Spanish Civil War to Help General Francisco Franco overthrow the democratically elected Popular Front government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Church supported this move</a:t>
            </a:r>
            <a:r>
              <a:rPr lang="en-US" sz="2000" dirty="0"/>
              <a:t>; they supported  this move because they saw it as another ‘Christian crusade this time against </a:t>
            </a:r>
            <a:r>
              <a:rPr lang="en-US" sz="2000" dirty="0" smtClean="0"/>
              <a:t>Communism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This intervention was also </a:t>
            </a:r>
            <a:r>
              <a:rPr lang="en-US" sz="2000" b="1" dirty="0" smtClean="0">
                <a:solidFill>
                  <a:srgbClr val="FF0000"/>
                </a:solidFill>
              </a:rPr>
              <a:t>motivated by ideology</a:t>
            </a:r>
            <a:r>
              <a:rPr lang="en-US" sz="2000" dirty="0" smtClean="0"/>
              <a:t>; Mussolini responded to request for assistance from the militarist rebels to </a:t>
            </a:r>
            <a:r>
              <a:rPr lang="en-US" sz="2000" b="1" dirty="0" smtClean="0"/>
              <a:t>help fight against liberal democracy and socialism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Negative </a:t>
            </a:r>
            <a:r>
              <a:rPr lang="en-US" sz="2000" b="1" dirty="0">
                <a:solidFill>
                  <a:srgbClr val="FF0000"/>
                </a:solidFill>
              </a:rPr>
              <a:t>effects</a:t>
            </a:r>
            <a:r>
              <a:rPr lang="en-US" sz="2000" dirty="0"/>
              <a:t>: Mussolini committed over 70,000 Italian troops, 1000 tanks, and  600 planes; it cost them 10 billion Lire, and more than 6000 Italian soldiers’ </a:t>
            </a:r>
            <a:r>
              <a:rPr lang="en-US" sz="2000" dirty="0" smtClean="0"/>
              <a:t>lives.</a:t>
            </a:r>
          </a:p>
          <a:p>
            <a:endParaRPr lang="en-US" sz="2400" dirty="0"/>
          </a:p>
        </p:txBody>
      </p:sp>
      <p:pic>
        <p:nvPicPr>
          <p:cNvPr id="14338" name="Picture 2" descr="Image result for mussolini and fr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7" y="2495549"/>
            <a:ext cx="56197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4" y="125613"/>
            <a:ext cx="5781541" cy="62623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The Rome-Berlin </a:t>
            </a:r>
            <a:r>
              <a:rPr lang="en-US" sz="3600" b="1" dirty="0" smtClean="0">
                <a:solidFill>
                  <a:srgbClr val="FF0000"/>
                </a:solidFill>
              </a:rPr>
              <a:t>Axis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October 1936</a:t>
            </a:r>
            <a:r>
              <a:rPr lang="en-US" sz="2800" dirty="0"/>
              <a:t>, Mussolini signed </a:t>
            </a:r>
            <a:r>
              <a:rPr lang="en-US" sz="2800" b="1" dirty="0"/>
              <a:t>Rome-Berlin Axis with Hitler</a:t>
            </a:r>
            <a:r>
              <a:rPr lang="en-US" sz="2800" dirty="0"/>
              <a:t>, which moved him closer to Nazi Germany. It established cooperation and support between the two nations. In December 1937, Italy signed </a:t>
            </a:r>
            <a:r>
              <a:rPr lang="en-US" sz="2800" b="1" dirty="0"/>
              <a:t>Anti-</a:t>
            </a:r>
            <a:r>
              <a:rPr lang="en-US" sz="2800" b="1" dirty="0" err="1"/>
              <a:t>Comintern</a:t>
            </a:r>
            <a:r>
              <a:rPr lang="en-US" sz="2800" b="1" dirty="0"/>
              <a:t> Pact with Germany and Japan</a:t>
            </a:r>
            <a:r>
              <a:rPr lang="en-US" sz="2800" dirty="0"/>
              <a:t>, emphasizing that all three are anti-Communist and will support each other. </a:t>
            </a:r>
          </a:p>
          <a:p>
            <a:pPr lvl="1"/>
            <a:r>
              <a:rPr lang="en-US" sz="2800" dirty="0"/>
              <a:t>These steps would soon prove a </a:t>
            </a:r>
            <a:r>
              <a:rPr lang="en-US" sz="2800" b="1" dirty="0">
                <a:solidFill>
                  <a:srgbClr val="FF0000"/>
                </a:solidFill>
              </a:rPr>
              <a:t>disaster</a:t>
            </a:r>
            <a:r>
              <a:rPr lang="en-US" sz="2800" dirty="0"/>
              <a:t> for Mussolini and his regime. </a:t>
            </a:r>
          </a:p>
          <a:p>
            <a:endParaRPr lang="en-US" dirty="0"/>
          </a:p>
        </p:txBody>
      </p:sp>
      <p:pic>
        <p:nvPicPr>
          <p:cNvPr id="13314" name="Picture 2" descr="Image result for rome berlin a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56766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What was Italy’s role during the Sudetenland crisis in September 1938?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492"/>
            <a:ext cx="7173532" cy="5525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the </a:t>
            </a:r>
            <a:r>
              <a:rPr lang="en-US" b="1" dirty="0" smtClean="0">
                <a:solidFill>
                  <a:srgbClr val="FF0000"/>
                </a:solidFill>
              </a:rPr>
              <a:t>Munich Crisis of 1938</a:t>
            </a:r>
            <a:r>
              <a:rPr lang="en-US" dirty="0" smtClean="0"/>
              <a:t>, Mussolini wanted to  be seen as a great broker of peace</a:t>
            </a:r>
          </a:p>
          <a:p>
            <a:r>
              <a:rPr lang="en-US" dirty="0" smtClean="0"/>
              <a:t>Chamberlain could not reach agreement with Hitler  so Mussolini stepped in as a peacemaker</a:t>
            </a:r>
          </a:p>
          <a:p>
            <a:r>
              <a:rPr lang="en-US" dirty="0" smtClean="0"/>
              <a:t>However, by this time, he was subservient to Hitler; Mussolini just put forward Hitler’s own plan for the Sudetenland. In </a:t>
            </a:r>
            <a:r>
              <a:rPr lang="en-US" b="1" dirty="0" smtClean="0">
                <a:solidFill>
                  <a:srgbClr val="FF0000"/>
                </a:solidFill>
              </a:rPr>
              <a:t>March 1939, Hitler broke the Munich Agreement</a:t>
            </a:r>
            <a:r>
              <a:rPr lang="en-US" dirty="0" smtClean="0"/>
              <a:t> and invaded the rest of Czechoslovakia </a:t>
            </a:r>
          </a:p>
          <a:p>
            <a:r>
              <a:rPr lang="en-US" dirty="0" smtClean="0"/>
              <a:t>The Munich agreement </a:t>
            </a:r>
            <a:r>
              <a:rPr lang="en-US" b="1" dirty="0" smtClean="0"/>
              <a:t>highlighted the weakness of Britain and France, </a:t>
            </a:r>
            <a:r>
              <a:rPr lang="en-US" dirty="0" smtClean="0"/>
              <a:t>and Mussolini was determined to take advantage of the situation -  he wanted to annex Corsica, Nice and Tunis from France </a:t>
            </a:r>
            <a:endParaRPr lang="en-US" dirty="0"/>
          </a:p>
        </p:txBody>
      </p:sp>
      <p:pic>
        <p:nvPicPr>
          <p:cNvPr id="15362" name="Picture 2" descr="Image result for munich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50" y="3200399"/>
            <a:ext cx="5157850" cy="35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Why did Italy invade Albania in April 1939?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14400"/>
            <a:ext cx="7868992" cy="5525037"/>
          </a:xfrm>
        </p:spPr>
        <p:txBody>
          <a:bodyPr>
            <a:noAutofit/>
          </a:bodyPr>
          <a:lstStyle/>
          <a:p>
            <a:r>
              <a:rPr lang="en-US" sz="2000" dirty="0" smtClean="0"/>
              <a:t>Mussolini believed that Britain and France would never take any firm action against German expansion (they did not with Anschluss of Austria or takeover of Sudetenland in 1938), therefore </a:t>
            </a:r>
            <a:r>
              <a:rPr lang="en-US" sz="2000" b="1" dirty="0" smtClean="0">
                <a:solidFill>
                  <a:srgbClr val="FF0000"/>
                </a:solidFill>
              </a:rPr>
              <a:t>in April 1939, Mussolini attempted to annex Albania</a:t>
            </a:r>
            <a:r>
              <a:rPr lang="en-US" sz="2000" dirty="0" smtClean="0"/>
              <a:t>. </a:t>
            </a:r>
          </a:p>
          <a:p>
            <a:r>
              <a:rPr lang="en-US" sz="2000" b="1" dirty="0"/>
              <a:t>Mussolini wanted to assert Italian strength in order to imitate Hitler's successful expansion </a:t>
            </a:r>
            <a:endParaRPr lang="en-US" sz="2000" b="1" dirty="0" smtClean="0"/>
          </a:p>
          <a:p>
            <a:r>
              <a:rPr lang="en-US" sz="2000" b="1" dirty="0" smtClean="0"/>
              <a:t>King </a:t>
            </a:r>
            <a:r>
              <a:rPr lang="en-US" sz="2000" b="1" dirty="0" err="1" smtClean="0"/>
              <a:t>Zog</a:t>
            </a:r>
            <a:r>
              <a:rPr lang="en-US" sz="2000" b="1" dirty="0" smtClean="0"/>
              <a:t> of Albania </a:t>
            </a:r>
            <a:r>
              <a:rPr lang="en-US" sz="2000" dirty="0" smtClean="0"/>
              <a:t>refused to  agree to Mussolini’s ultimatum to Italian occupation of Albania; anti-Italian demonstration followed in Tirana – </a:t>
            </a:r>
            <a:r>
              <a:rPr lang="en-US" sz="2000" b="1" dirty="0" smtClean="0"/>
              <a:t>King </a:t>
            </a:r>
            <a:r>
              <a:rPr lang="en-US" sz="2000" b="1" dirty="0" err="1" smtClean="0"/>
              <a:t>Zog</a:t>
            </a:r>
            <a:r>
              <a:rPr lang="en-US" sz="2000" b="1" dirty="0" smtClean="0"/>
              <a:t> broadcasted public statement saying that he would resist Italian occupation. </a:t>
            </a:r>
          </a:p>
          <a:p>
            <a:r>
              <a:rPr lang="en-US" sz="2000" dirty="0" smtClean="0"/>
              <a:t>By the afternoon of the very first day of fighting, all ports were in Italian hands, the </a:t>
            </a:r>
            <a:r>
              <a:rPr lang="en-US" sz="2000" b="1" dirty="0" smtClean="0"/>
              <a:t>King and his family fled to Greece</a:t>
            </a:r>
          </a:p>
          <a:p>
            <a:r>
              <a:rPr lang="en-US" sz="2000" dirty="0" smtClean="0"/>
              <a:t>On </a:t>
            </a:r>
            <a:r>
              <a:rPr lang="en-US" sz="2000" b="1" dirty="0" smtClean="0">
                <a:solidFill>
                  <a:srgbClr val="FF0000"/>
                </a:solidFill>
              </a:rPr>
              <a:t>April 8</a:t>
            </a:r>
            <a:r>
              <a:rPr lang="en-US" sz="2000" dirty="0" smtClean="0"/>
              <a:t>, Italian forces entered Tirana and seized control of all government buildings</a:t>
            </a:r>
          </a:p>
          <a:p>
            <a:r>
              <a:rPr lang="en-US" sz="2000" b="1" dirty="0" smtClean="0"/>
              <a:t>Albania withdrew from the League of Nations on April 15 1939</a:t>
            </a:r>
            <a:r>
              <a:rPr lang="en-US" sz="2000" dirty="0" smtClean="0"/>
              <a:t>; the Italians set up the fascist government under </a:t>
            </a:r>
            <a:r>
              <a:rPr lang="en-US" sz="2000" b="1" dirty="0" smtClean="0">
                <a:solidFill>
                  <a:srgbClr val="FF0000"/>
                </a:solidFill>
              </a:rPr>
              <a:t>Shefqet </a:t>
            </a:r>
            <a:r>
              <a:rPr lang="en-US" sz="2000" b="1" dirty="0" err="1" smtClean="0">
                <a:solidFill>
                  <a:srgbClr val="FF0000"/>
                </a:solidFill>
              </a:rPr>
              <a:t>Verlaci</a:t>
            </a:r>
            <a:r>
              <a:rPr lang="en-US" sz="2000" dirty="0" smtClean="0"/>
              <a:t>. King Victor Emmanuel, was crowned King of Albania. </a:t>
            </a:r>
          </a:p>
          <a:p>
            <a:endParaRPr lang="en-US" sz="2400" dirty="0" smtClean="0"/>
          </a:p>
        </p:txBody>
      </p:sp>
      <p:pic>
        <p:nvPicPr>
          <p:cNvPr id="16386" name="Picture 2" descr="Image result for Shefqet Verla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62124"/>
            <a:ext cx="381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39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Second World War: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7"/>
            <a:ext cx="11353800" cy="61367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</a:t>
            </a:r>
            <a:r>
              <a:rPr lang="en-US" b="1" dirty="0">
                <a:solidFill>
                  <a:srgbClr val="FF0000"/>
                </a:solidFill>
              </a:rPr>
              <a:t>1939 Mussolini signed a Pact of Steel with Nazi Germany </a:t>
            </a:r>
            <a:r>
              <a:rPr lang="en-US" dirty="0"/>
              <a:t>– which was  a formal military alliance that committed Italy to fight on Germany’s side in the event of war – however Mussolini clearly stated that he needed 3 years to prepare; he was shocked when Hitler attacked Poland on Sept. 1</a:t>
            </a:r>
            <a:r>
              <a:rPr lang="en-US" baseline="30000" dirty="0"/>
              <a:t>st</a:t>
            </a:r>
            <a:r>
              <a:rPr lang="en-US" dirty="0"/>
              <a:t> 1939. </a:t>
            </a:r>
          </a:p>
          <a:p>
            <a:r>
              <a:rPr lang="en-US" b="1" dirty="0"/>
              <a:t>Mussolini did not join Hitler due to Italy’s serious weaknesses</a:t>
            </a:r>
            <a:r>
              <a:rPr lang="en-US" dirty="0"/>
              <a:t>; he promised to send agricultural and industrial workers – which also was very unpopular in Italy.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Why did Italy join the war in June 1940?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Not to join the war was something of an embarrassment for the Fascist leader; it was contrary to his fascist doctrine </a:t>
            </a:r>
          </a:p>
          <a:p>
            <a:pPr lvl="1"/>
            <a:r>
              <a:rPr lang="en-US" dirty="0" smtClean="0"/>
              <a:t>Mussolini did not want Italy to become a lesser power by staying neutral </a:t>
            </a:r>
          </a:p>
          <a:p>
            <a:pPr lvl="1"/>
            <a:r>
              <a:rPr lang="en-US" dirty="0" smtClean="0"/>
              <a:t>The war could give Mussolini the opportunity to radicalize the regime </a:t>
            </a:r>
          </a:p>
          <a:p>
            <a:pPr lvl="1"/>
            <a:r>
              <a:rPr lang="en-US" dirty="0" smtClean="0"/>
              <a:t>War could bring territorial gains and perhaps control over the Mediterranean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Economic:</a:t>
            </a:r>
            <a:r>
              <a:rPr lang="en-US" dirty="0" smtClean="0"/>
              <a:t> Germany had been a principal buyer of Italy’s food and textiles; Italy in return became dependent on German coal and in March 1940 Britain blockaded all German coal ports </a:t>
            </a:r>
          </a:p>
          <a:p>
            <a:r>
              <a:rPr lang="en-US" dirty="0" smtClean="0"/>
              <a:t>Italy </a:t>
            </a:r>
            <a:r>
              <a:rPr lang="en-US" dirty="0"/>
              <a:t>entered the war in June 1940, and engagement in the war resulted in food shortages and growing dissatisfaction with the fascist regime. It led to the re-emergence of the first serious signs of opposition since the late 1920s.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was the nature and extent of opposition, and how was it dealt with?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41668"/>
            <a:ext cx="7688687" cy="671633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Opposition to Fascist Rule, 1925-40</a:t>
            </a:r>
          </a:p>
          <a:p>
            <a:pPr lvl="1"/>
            <a:r>
              <a:rPr lang="en-US" dirty="0" smtClean="0"/>
              <a:t>Although all opposition was banned in 1926, some limited opposition remained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Communist Party of Italy – Antonio Gramsci </a:t>
            </a:r>
            <a:r>
              <a:rPr lang="en-US" dirty="0" smtClean="0"/>
              <a:t>– became its leader and was elected to the Chamber of Deputies. He set up a  </a:t>
            </a:r>
            <a:r>
              <a:rPr lang="en-US" b="1" dirty="0" smtClean="0">
                <a:solidFill>
                  <a:srgbClr val="FF0000"/>
                </a:solidFill>
              </a:rPr>
              <a:t>newspaper called </a:t>
            </a:r>
            <a:r>
              <a:rPr lang="en-US" b="1" dirty="0" err="1" smtClean="0">
                <a:solidFill>
                  <a:srgbClr val="FF0000"/>
                </a:solidFill>
              </a:rPr>
              <a:t>L’Unita</a:t>
            </a:r>
            <a:r>
              <a:rPr lang="en-US" b="1" dirty="0" smtClean="0">
                <a:solidFill>
                  <a:srgbClr val="FF0000"/>
                </a:solidFill>
              </a:rPr>
              <a:t> (Unity)</a:t>
            </a:r>
            <a:r>
              <a:rPr lang="en-US" dirty="0" smtClean="0"/>
              <a:t>, and called for united front to defeat Fascism. </a:t>
            </a:r>
          </a:p>
          <a:p>
            <a:pPr lvl="1"/>
            <a:r>
              <a:rPr lang="en-US" dirty="0" smtClean="0"/>
              <a:t>Gramsci was arrested in Nov. 1926; he died in prison in 1937</a:t>
            </a:r>
          </a:p>
          <a:p>
            <a:pPr lvl="1"/>
            <a:r>
              <a:rPr lang="en-US" dirty="0" smtClean="0"/>
              <a:t>During the late 1920s and 30s, opposition was very weak; it mainly involved isolated individuals, small clandestine groups, and remnants of the trade unions </a:t>
            </a:r>
          </a:p>
          <a:p>
            <a:pPr lvl="1"/>
            <a:r>
              <a:rPr lang="en-US" b="1" dirty="0" smtClean="0"/>
              <a:t>Fascist treatment of  active opposition was brutal</a:t>
            </a:r>
            <a:r>
              <a:rPr lang="en-US" dirty="0" smtClean="0"/>
              <a:t>, but not as excessively repressive as in Hitler’s Germany or Stalin’s Russia. </a:t>
            </a:r>
            <a:endParaRPr lang="en-US" dirty="0"/>
          </a:p>
          <a:p>
            <a:pPr lvl="1"/>
            <a:r>
              <a:rPr lang="en-US" dirty="0" smtClean="0"/>
              <a:t>Several anti-fascist groups went into </a:t>
            </a:r>
            <a:r>
              <a:rPr lang="en-US" b="1" dirty="0" smtClean="0"/>
              <a:t>self-imposed exiles </a:t>
            </a:r>
            <a:r>
              <a:rPr lang="en-US" dirty="0" smtClean="0"/>
              <a:t>so that they could organize opposition from abroad – many went to France; they smuggled anti-fascist literature into Italy</a:t>
            </a:r>
          </a:p>
          <a:p>
            <a:endParaRPr lang="en-US" dirty="0"/>
          </a:p>
        </p:txBody>
      </p:sp>
      <p:pic>
        <p:nvPicPr>
          <p:cNvPr id="17410" name="Picture 2" descr="Image result for antonio gram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03" y="3990424"/>
            <a:ext cx="4438397" cy="28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349285" cy="68580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Reemergence of Opposition at home, 1940-43</a:t>
            </a:r>
          </a:p>
          <a:p>
            <a:pPr lvl="1"/>
            <a:r>
              <a:rPr lang="en-US" dirty="0" smtClean="0"/>
              <a:t>Germany </a:t>
            </a:r>
            <a:r>
              <a:rPr lang="en-US" dirty="0"/>
              <a:t>was taking more from Italy than it was offering in military aid; Italy provided coal and iron ,as well as skilled workers. Food Italy was sending to Germans caused food shortages and rationing in Italy – which was met with opposition at home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By 1942</a:t>
            </a:r>
            <a:r>
              <a:rPr lang="en-US" dirty="0"/>
              <a:t>, Allies started bombing Italy, which resulted in widespread destruction – </a:t>
            </a:r>
            <a:r>
              <a:rPr lang="en-US" b="1" dirty="0">
                <a:solidFill>
                  <a:srgbClr val="FF0000"/>
                </a:solidFill>
              </a:rPr>
              <a:t>furthering people’s opposition to   Mussolini’s regime</a:t>
            </a:r>
          </a:p>
          <a:p>
            <a:pPr lvl="1"/>
            <a:r>
              <a:rPr lang="en-US" dirty="0"/>
              <a:t>Axis troops in Africa had to surrender their territory – </a:t>
            </a:r>
            <a:r>
              <a:rPr lang="en-US" b="1" dirty="0">
                <a:solidFill>
                  <a:srgbClr val="FF0000"/>
                </a:solidFill>
              </a:rPr>
              <a:t>which resulted in Italy’s loss of Libya in </a:t>
            </a:r>
            <a:r>
              <a:rPr lang="en-US" b="1" dirty="0" smtClean="0">
                <a:solidFill>
                  <a:srgbClr val="FF0000"/>
                </a:solidFill>
              </a:rPr>
              <a:t>1943</a:t>
            </a:r>
            <a:endParaRPr lang="en-US" dirty="0"/>
          </a:p>
          <a:p>
            <a:pPr lvl="1"/>
            <a:r>
              <a:rPr lang="en-US" dirty="0"/>
              <a:t>Most Italians, including the industrialists and lower middle classes who had been the backbone of fascism , </a:t>
            </a:r>
            <a:r>
              <a:rPr lang="en-US" b="1" dirty="0" smtClean="0">
                <a:solidFill>
                  <a:srgbClr val="FF0000"/>
                </a:solidFill>
              </a:rPr>
              <a:t>were </a:t>
            </a:r>
            <a:r>
              <a:rPr lang="en-US" b="1" dirty="0">
                <a:solidFill>
                  <a:srgbClr val="FF0000"/>
                </a:solidFill>
              </a:rPr>
              <a:t>disillusioned by the </a:t>
            </a:r>
            <a:r>
              <a:rPr lang="en-US" b="1" dirty="0" smtClean="0">
                <a:solidFill>
                  <a:srgbClr val="FF0000"/>
                </a:solidFill>
              </a:rPr>
              <a:t>regime’s </a:t>
            </a:r>
            <a:r>
              <a:rPr lang="en-US" b="1" dirty="0">
                <a:solidFill>
                  <a:srgbClr val="FF0000"/>
                </a:solidFill>
              </a:rPr>
              <a:t>inefficiency and corruption </a:t>
            </a:r>
            <a:r>
              <a:rPr lang="en-US" dirty="0"/>
              <a:t>– they strongly opposed Mussolini’s use of </a:t>
            </a:r>
            <a:r>
              <a:rPr lang="en-US" b="1" dirty="0"/>
              <a:t>Nepotism</a:t>
            </a:r>
            <a:r>
              <a:rPr lang="en-US" dirty="0"/>
              <a:t> (promotion of relatives because of their family connection) </a:t>
            </a:r>
          </a:p>
          <a:p>
            <a:endParaRPr lang="en-US" dirty="0"/>
          </a:p>
        </p:txBody>
      </p:sp>
      <p:pic>
        <p:nvPicPr>
          <p:cNvPr id="18434" name="Picture 2" descr="&quot;Suffocate fascism&quot;: Italian anti-fascist poster in support of Republicans during the Spanish Civil War, by the Anarchist Federetion of Tuscan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11" y="0"/>
            <a:ext cx="4192989" cy="59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206" y="599954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Suffocate Fascism – anti-fascist propaganda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End of Mussolini’s Fascist State, 1943-45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1353800" cy="5589431"/>
          </a:xfrm>
        </p:spPr>
        <p:txBody>
          <a:bodyPr>
            <a:normAutofit/>
          </a:bodyPr>
          <a:lstStyle/>
          <a:p>
            <a:r>
              <a:rPr lang="en-US" b="1" dirty="0" smtClean="0"/>
              <a:t>Military setbacks of May and July 1943 finally triggered a coup against Mussolini on 24</a:t>
            </a:r>
            <a:r>
              <a:rPr lang="en-US" b="1" baseline="30000" dirty="0" smtClean="0"/>
              <a:t>th</a:t>
            </a:r>
            <a:r>
              <a:rPr lang="en-US" b="1" dirty="0" smtClean="0"/>
              <a:t> of July, </a:t>
            </a:r>
            <a:r>
              <a:rPr lang="en-US" dirty="0" smtClean="0"/>
              <a:t>when the </a:t>
            </a:r>
            <a:r>
              <a:rPr lang="en-US" b="1" dirty="0" smtClean="0"/>
              <a:t>Fascist Grand Council voted 19 to 7 to remove Mussolini from Power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uly 25 the king formally ordered Mussolini to resign </a:t>
            </a:r>
            <a:r>
              <a:rPr lang="en-US" dirty="0" smtClean="0"/>
              <a:t>– he was arrested and imprisoned  - the ease with which  his overthrow was achieved emphasized the fact that Mussolini had never been able to impose a totalitarian regime </a:t>
            </a:r>
          </a:p>
          <a:p>
            <a:r>
              <a:rPr lang="en-US" dirty="0" smtClean="0"/>
              <a:t>He was replaced by </a:t>
            </a:r>
            <a:r>
              <a:rPr lang="en-US" b="1" dirty="0" smtClean="0">
                <a:solidFill>
                  <a:srgbClr val="FF0000"/>
                </a:solidFill>
              </a:rPr>
              <a:t>Marshal Pietro Badoglio</a:t>
            </a:r>
            <a:r>
              <a:rPr lang="en-US" dirty="0" smtClean="0"/>
              <a:t>, who, on Sept. 8</a:t>
            </a:r>
            <a:r>
              <a:rPr lang="en-US" baseline="30000" dirty="0" smtClean="0"/>
              <a:t>th</a:t>
            </a:r>
            <a:r>
              <a:rPr lang="en-US" dirty="0" smtClean="0"/>
              <a:t>, 1943, announced Italy’s surrender to the Allies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Sept. 1943 Mussolini was rescued by German paratroopers;</a:t>
            </a:r>
            <a:r>
              <a:rPr lang="en-US" dirty="0" smtClean="0"/>
              <a:t> they took him to Germany where Hitler persuaded him to set up the Italian Social Republic – </a:t>
            </a:r>
            <a:r>
              <a:rPr lang="en-US" b="1" dirty="0" smtClean="0">
                <a:solidFill>
                  <a:srgbClr val="FF0000"/>
                </a:solidFill>
              </a:rPr>
              <a:t>this was a new fascist state in the German-controlled NE part of Italy </a:t>
            </a:r>
          </a:p>
        </p:txBody>
      </p:sp>
    </p:spTree>
    <p:extLst>
      <p:ext uri="{BB962C8B-B14F-4D97-AF65-F5344CB8AC3E}">
        <p14:creationId xmlns:p14="http://schemas.microsoft.com/office/powerpoint/2010/main" val="862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-24797"/>
            <a:ext cx="11057586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did Mussolini consolidate his power in the period 1922-24?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811369"/>
            <a:ext cx="7392473" cy="604663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Methods</a:t>
            </a:r>
            <a:r>
              <a:rPr lang="en-US" sz="3200" b="1" dirty="0">
                <a:solidFill>
                  <a:srgbClr val="FF0000"/>
                </a:solidFill>
              </a:rPr>
              <a:t>: coercion and intimidation </a:t>
            </a:r>
          </a:p>
          <a:p>
            <a:pPr lvl="1"/>
            <a:r>
              <a:rPr lang="en-US" sz="3200" dirty="0"/>
              <a:t>Persuaded the king </a:t>
            </a:r>
            <a:r>
              <a:rPr lang="en-US" sz="3200" dirty="0" smtClean="0"/>
              <a:t>to give him </a:t>
            </a:r>
            <a:r>
              <a:rPr lang="en-US" sz="3200" b="1" dirty="0" smtClean="0"/>
              <a:t>extraordinary power for a year </a:t>
            </a:r>
            <a:r>
              <a:rPr lang="en-US" sz="3200" dirty="0" smtClean="0"/>
              <a:t>– granted him relative freedom to introduce significant changes </a:t>
            </a:r>
          </a:p>
          <a:p>
            <a:pPr lvl="1"/>
            <a:r>
              <a:rPr lang="en-US" sz="3200" dirty="0" smtClean="0"/>
              <a:t>Months following Mussolini’s appointment as PM, thousands of political opponents were arrested by the </a:t>
            </a:r>
            <a:r>
              <a:rPr lang="en-US" sz="3200" b="1" dirty="0" smtClean="0"/>
              <a:t>government – </a:t>
            </a:r>
            <a:r>
              <a:rPr lang="en-US" sz="3200" dirty="0" smtClean="0"/>
              <a:t>the local </a:t>
            </a:r>
            <a:r>
              <a:rPr lang="en-US" sz="3200" i="1" dirty="0" err="1" smtClean="0"/>
              <a:t>ras</a:t>
            </a:r>
            <a:r>
              <a:rPr lang="en-US" sz="3200" dirty="0" smtClean="0"/>
              <a:t> also exercised violence against the opposition </a:t>
            </a:r>
          </a:p>
          <a:p>
            <a:pPr lvl="1"/>
            <a:r>
              <a:rPr lang="en-US" sz="3200" dirty="0" smtClean="0"/>
              <a:t>Mussolini created </a:t>
            </a:r>
            <a:r>
              <a:rPr lang="en-US" sz="3200" b="1" dirty="0" smtClean="0">
                <a:solidFill>
                  <a:srgbClr val="FF0000"/>
                </a:solidFill>
              </a:rPr>
              <a:t>Fascist militia, the Voluntary Militia for National Security (MVSN)</a:t>
            </a:r>
            <a:r>
              <a:rPr lang="en-US" sz="3200" dirty="0" smtClean="0"/>
              <a:t> to work with police and the army to defend “Fascist Revolution.”  MVSN responded directly to Mussolini, and swore an oath of loyalty to Italy, not to the king. </a:t>
            </a:r>
          </a:p>
        </p:txBody>
      </p:sp>
      <p:pic>
        <p:nvPicPr>
          <p:cNvPr id="1026" name="Picture 2" descr="Image result for italian king gives mussolini extraordinary p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147865"/>
            <a:ext cx="44577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0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1" y="468156"/>
            <a:ext cx="5845935" cy="638984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Italian Social Republic was regulated by Rudolf </a:t>
            </a:r>
            <a:r>
              <a:rPr lang="en-US" b="1" dirty="0" err="1">
                <a:solidFill>
                  <a:srgbClr val="FF0000"/>
                </a:solidFill>
              </a:rPr>
              <a:t>Rahn</a:t>
            </a:r>
            <a:r>
              <a:rPr lang="en-US" dirty="0"/>
              <a:t>, the German Ambassador, and by SS general Karl Wolff – they ordered much SS and Gestapo brutality, especially against Jewish people</a:t>
            </a:r>
          </a:p>
          <a:p>
            <a:r>
              <a:rPr lang="en-US" b="1" dirty="0"/>
              <a:t>In April 1945, Allies captured the northern city of Bologna</a:t>
            </a:r>
            <a:r>
              <a:rPr lang="en-US" dirty="0"/>
              <a:t>, and the Germans decided to pull out of Italy. </a:t>
            </a:r>
          </a:p>
          <a:p>
            <a:r>
              <a:rPr lang="en-US" dirty="0"/>
              <a:t>Mussolini tried to flee with the Germans, but was recognized by a group of Italian partisans </a:t>
            </a:r>
            <a:r>
              <a:rPr lang="en-US" b="1" dirty="0"/>
              <a:t>and arrested on 27</a:t>
            </a:r>
            <a:r>
              <a:rPr lang="en-US" b="1" baseline="30000" dirty="0"/>
              <a:t>th</a:t>
            </a:r>
            <a:r>
              <a:rPr lang="en-US" b="1" dirty="0"/>
              <a:t> of April.</a:t>
            </a:r>
          </a:p>
          <a:p>
            <a:r>
              <a:rPr lang="en-US" dirty="0"/>
              <a:t> The following day, he and his mistress were shot. The bodies were hung upside down outside a garage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err="1">
                <a:solidFill>
                  <a:srgbClr val="FF0000"/>
                </a:solidFill>
              </a:rPr>
              <a:t>Piazzale</a:t>
            </a:r>
            <a:r>
              <a:rPr lang="en-US" b="1" dirty="0">
                <a:solidFill>
                  <a:srgbClr val="FF0000"/>
                </a:solidFill>
              </a:rPr>
              <a:t> Loreto in Milan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4" descr="Image result for mussolini's corpse ha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99" y="0"/>
            <a:ext cx="5421801" cy="38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’inquadramento mussol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46" y="3933457"/>
            <a:ext cx="2652198" cy="26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L’inquadramento mussol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22" y="172162"/>
            <a:ext cx="7286356" cy="72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Paper 1: Italy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International Responses to Italian Aggression (1933-40)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1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Appeasement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275008"/>
            <a:ext cx="11057586" cy="543488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Diplomatic policy of making concessions to nations in order to avoid conflict </a:t>
            </a:r>
          </a:p>
          <a:p>
            <a:r>
              <a:rPr lang="en-US" dirty="0" smtClean="0"/>
              <a:t>Failed to prevent WW2, yet allowed both Mussolini and Hitler to get away with territorial demands </a:t>
            </a:r>
          </a:p>
          <a:p>
            <a:r>
              <a:rPr lang="en-US" b="1" u="sng" dirty="0" smtClean="0"/>
              <a:t>Reasons for following appeasement policies in GB:</a:t>
            </a:r>
          </a:p>
          <a:p>
            <a:pPr lvl="1"/>
            <a:r>
              <a:rPr lang="en-US" b="1" dirty="0" smtClean="0"/>
              <a:t>Public Opinion </a:t>
            </a:r>
            <a:r>
              <a:rPr lang="en-US" dirty="0" smtClean="0"/>
              <a:t>– larger electorate, against war and pro collective security </a:t>
            </a:r>
          </a:p>
          <a:p>
            <a:pPr lvl="1"/>
            <a:r>
              <a:rPr lang="en-US" b="1" dirty="0" smtClean="0"/>
              <a:t>Demands of the dictators seen as justified</a:t>
            </a:r>
            <a:r>
              <a:rPr lang="en-US" dirty="0" smtClean="0"/>
              <a:t> – </a:t>
            </a:r>
            <a:r>
              <a:rPr lang="en-US" dirty="0" err="1" smtClean="0"/>
              <a:t>ToV</a:t>
            </a:r>
            <a:r>
              <a:rPr lang="en-US" dirty="0" smtClean="0"/>
              <a:t> too harsh, communist threat</a:t>
            </a:r>
          </a:p>
          <a:p>
            <a:pPr lvl="1"/>
            <a:r>
              <a:rPr lang="en-US" b="1" dirty="0" smtClean="0"/>
              <a:t>Lack of an alternative policy </a:t>
            </a:r>
          </a:p>
          <a:p>
            <a:pPr lvl="1"/>
            <a:r>
              <a:rPr lang="en-US" b="1" dirty="0" smtClean="0"/>
              <a:t>Economic pressures </a:t>
            </a:r>
            <a:r>
              <a:rPr lang="en-US" dirty="0" smtClean="0"/>
              <a:t>-  WW1 &amp; GD- no support for financing rearmament in expense of social benefits </a:t>
            </a:r>
          </a:p>
          <a:p>
            <a:pPr lvl="1"/>
            <a:r>
              <a:rPr lang="en-US" b="1" dirty="0" smtClean="0"/>
              <a:t>Global commitments </a:t>
            </a:r>
            <a:r>
              <a:rPr lang="en-US" dirty="0" smtClean="0"/>
              <a:t>– obligations to </a:t>
            </a:r>
            <a:r>
              <a:rPr lang="en-US" dirty="0" err="1" smtClean="0"/>
              <a:t>LoN</a:t>
            </a:r>
            <a:r>
              <a:rPr lang="en-US" dirty="0" smtClean="0"/>
              <a:t>, imperial commitments/difficult to manage </a:t>
            </a:r>
          </a:p>
          <a:p>
            <a:pPr lvl="1"/>
            <a:r>
              <a:rPr lang="en-US" b="1" dirty="0" smtClean="0"/>
              <a:t>Defense priorities </a:t>
            </a:r>
            <a:r>
              <a:rPr lang="en-US" dirty="0" smtClean="0"/>
              <a:t>– no money for additional defense expenditures, priorities – ability repulse air attacks and preserve trade routes / no money for defense of allies</a:t>
            </a:r>
          </a:p>
          <a:p>
            <a:pPr lvl="1"/>
            <a:r>
              <a:rPr lang="en-US" b="1" dirty="0" smtClean="0"/>
              <a:t>The impact of Chamberlain </a:t>
            </a:r>
            <a:r>
              <a:rPr lang="en-US" dirty="0" smtClean="0"/>
              <a:t>– PM, looked for policy of conciliation not confrontation with Italy and Germany/ detested war and determined to use diplomacy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93182"/>
            <a:ext cx="11160617" cy="666481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France </a:t>
            </a:r>
          </a:p>
          <a:p>
            <a:pPr lvl="1"/>
            <a:r>
              <a:rPr lang="en-US" dirty="0" smtClean="0"/>
              <a:t>disagreed with GB, thought </a:t>
            </a:r>
            <a:r>
              <a:rPr lang="en-US" dirty="0" err="1" smtClean="0"/>
              <a:t>ToV</a:t>
            </a:r>
            <a:r>
              <a:rPr lang="en-US" dirty="0" smtClean="0"/>
              <a:t> was fair; they were economically weak with destroyed infrastructure; frequent changes in government in the 1930s and unable to take action against Germany  - military depending on GB’s help</a:t>
            </a:r>
          </a:p>
          <a:p>
            <a:pPr lvl="1"/>
            <a:r>
              <a:rPr lang="en-US" dirty="0" smtClean="0"/>
              <a:t>Creation of </a:t>
            </a:r>
            <a:r>
              <a:rPr lang="en-US" b="1" dirty="0" smtClean="0">
                <a:solidFill>
                  <a:srgbClr val="FF0000"/>
                </a:solidFill>
              </a:rPr>
              <a:t>Popular Front </a:t>
            </a:r>
            <a:r>
              <a:rPr lang="en-US" dirty="0" smtClean="0"/>
              <a:t>– left-wing alliance, won the election in 1936, wanted stronger anti-Fascist stand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How was the International Response to aggression in the 1930s affected by the weaknesses of the </a:t>
            </a:r>
            <a:r>
              <a:rPr lang="en-US" b="1" dirty="0" err="1" smtClean="0">
                <a:solidFill>
                  <a:srgbClr val="FF0000"/>
                </a:solidFill>
              </a:rPr>
              <a:t>LoN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</a:p>
          <a:p>
            <a:pPr lvl="1"/>
            <a:r>
              <a:rPr lang="en-US" dirty="0" err="1" smtClean="0"/>
              <a:t>LoN</a:t>
            </a:r>
            <a:r>
              <a:rPr lang="en-US" dirty="0" smtClean="0"/>
              <a:t> lacked credibility and economic power of USA</a:t>
            </a:r>
          </a:p>
          <a:p>
            <a:pPr lvl="1"/>
            <a:r>
              <a:rPr lang="en-US" dirty="0" smtClean="0"/>
              <a:t>Council: GB, France, Italy, Japan, Germany (last three were </a:t>
            </a:r>
            <a:r>
              <a:rPr lang="en-US" b="1" dirty="0" smtClean="0"/>
              <a:t>revisionist</a:t>
            </a:r>
            <a:r>
              <a:rPr lang="en-US" dirty="0" smtClean="0"/>
              <a:t> (for </a:t>
            </a:r>
            <a:r>
              <a:rPr lang="en-US" dirty="0" err="1" smtClean="0"/>
              <a:t>ToV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Inefficient structure and organization </a:t>
            </a:r>
          </a:p>
          <a:p>
            <a:pPr lvl="1"/>
            <a:r>
              <a:rPr lang="en-US" dirty="0" smtClean="0"/>
              <a:t>Impotent in the face of fascist aggression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was the impact of US foreign policy on the international response to expansionist powers?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 did not join </a:t>
            </a:r>
            <a:r>
              <a:rPr lang="en-US" dirty="0" err="1" smtClean="0"/>
              <a:t>LoN</a:t>
            </a:r>
            <a:r>
              <a:rPr lang="en-US" dirty="0" smtClean="0"/>
              <a:t> – followed </a:t>
            </a:r>
            <a:r>
              <a:rPr lang="en-US" b="1" dirty="0" smtClean="0">
                <a:solidFill>
                  <a:srgbClr val="FF0000"/>
                </a:solidFill>
              </a:rPr>
              <a:t>isolationist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policy – wanted to trade globally w/o being </a:t>
            </a:r>
            <a:r>
              <a:rPr lang="en-US" dirty="0" smtClean="0"/>
              <a:t>drawn </a:t>
            </a:r>
            <a:r>
              <a:rPr lang="en-US" dirty="0" smtClean="0"/>
              <a:t>into conflicts</a:t>
            </a:r>
          </a:p>
          <a:p>
            <a:pPr lvl="1"/>
            <a:r>
              <a:rPr lang="en-US" b="1" dirty="0" smtClean="0"/>
              <a:t>Policy of “non-involvement</a:t>
            </a:r>
            <a:r>
              <a:rPr lang="en-US" dirty="0" smtClean="0"/>
              <a:t>” in EU and Asian affairs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1935 Neutrality Act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5" y="425002"/>
            <a:ext cx="11281893" cy="615610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was the impact of Soviet Foreign policy on the international response to the expansionist powers?</a:t>
            </a:r>
          </a:p>
          <a:p>
            <a:pPr lvl="1"/>
            <a:r>
              <a:rPr lang="en-US" dirty="0" smtClean="0"/>
              <a:t>Western governments </a:t>
            </a:r>
            <a:r>
              <a:rPr lang="en-US" b="1" dirty="0" smtClean="0"/>
              <a:t>cut off diplomatic and economic ties </a:t>
            </a:r>
            <a:r>
              <a:rPr lang="en-US" dirty="0" smtClean="0"/>
              <a:t>with  </a:t>
            </a:r>
            <a:r>
              <a:rPr lang="en-US" dirty="0" smtClean="0"/>
              <a:t>post 1917 Bolshevik government</a:t>
            </a:r>
            <a:r>
              <a:rPr lang="en-US" b="1" dirty="0" smtClean="0"/>
              <a:t>/ not included in </a:t>
            </a:r>
            <a:r>
              <a:rPr lang="en-US" b="1" dirty="0" err="1" smtClean="0"/>
              <a:t>ToV</a:t>
            </a:r>
            <a:r>
              <a:rPr lang="en-US" b="1" dirty="0" smtClean="0"/>
              <a:t> talks</a:t>
            </a:r>
            <a:r>
              <a:rPr lang="en-US" dirty="0" smtClean="0"/>
              <a:t>, relations remain hostile until the end of 1920s</a:t>
            </a:r>
          </a:p>
          <a:p>
            <a:pPr lvl="1"/>
            <a:r>
              <a:rPr lang="en-US" dirty="0" smtClean="0"/>
              <a:t>Under Stalin – focus on USSR until revolution complete – no exporting of revolution; Stalin less hostile against W after being threatened by Japan</a:t>
            </a:r>
          </a:p>
          <a:p>
            <a:pPr lvl="1"/>
            <a:r>
              <a:rPr lang="en-US" dirty="0" smtClean="0"/>
              <a:t>1931/32 he signed a number of non-aggression pacts/ shift towards anti-fascist foreign policy </a:t>
            </a:r>
          </a:p>
          <a:p>
            <a:pPr lvl="1"/>
            <a:r>
              <a:rPr lang="en-US" dirty="0" smtClean="0"/>
              <a:t>Stalin stopped cooperating after not being invited to Munich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was International response to the Italian Invasion of Abyssinia in 1935-36?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March 1935- </a:t>
            </a:r>
            <a:r>
              <a:rPr lang="en-US" b="1" dirty="0" err="1" smtClean="0">
                <a:solidFill>
                  <a:srgbClr val="FF0000"/>
                </a:solidFill>
              </a:rPr>
              <a:t>Stresa</a:t>
            </a:r>
            <a:r>
              <a:rPr lang="en-US" b="1" dirty="0" smtClean="0">
                <a:solidFill>
                  <a:srgbClr val="FF0000"/>
                </a:solidFill>
              </a:rPr>
              <a:t> Front </a:t>
            </a:r>
            <a:r>
              <a:rPr lang="en-US" dirty="0" smtClean="0"/>
              <a:t>– ties of Italy, France and Britain – Mussolini seen as someone who can contain Germany in obtaining Anschluss. </a:t>
            </a:r>
          </a:p>
          <a:p>
            <a:r>
              <a:rPr lang="en-US" dirty="0" smtClean="0"/>
              <a:t>French give Mussolini the impression that they would tolerate Italian expansion in East Africa/ Mussolini believed they wouldn’t resist; Britain silent on matters of Abyssinia during </a:t>
            </a:r>
            <a:r>
              <a:rPr lang="en-US" dirty="0" err="1" smtClean="0"/>
              <a:t>Stresa</a:t>
            </a:r>
            <a:r>
              <a:rPr lang="en-US" dirty="0" smtClean="0"/>
              <a:t> conference </a:t>
            </a:r>
          </a:p>
          <a:p>
            <a:r>
              <a:rPr lang="en-US" b="1" dirty="0" smtClean="0"/>
              <a:t>British tried to appease </a:t>
            </a:r>
            <a:r>
              <a:rPr lang="en-US" dirty="0" smtClean="0"/>
              <a:t>Italy by offering </a:t>
            </a:r>
            <a:r>
              <a:rPr lang="en-US" dirty="0" err="1" smtClean="0"/>
              <a:t>Ogaden</a:t>
            </a:r>
            <a:r>
              <a:rPr lang="en-US" dirty="0" smtClean="0"/>
              <a:t> region and compensate emperor Haile Selassie, Italy rejected the proposal – known as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Hoare- Laval Pact </a:t>
            </a:r>
            <a:r>
              <a:rPr lang="en-US" dirty="0" smtClean="0"/>
              <a:t>– French foreign secretary </a:t>
            </a:r>
            <a:r>
              <a:rPr lang="en-US" b="1" dirty="0" smtClean="0">
                <a:solidFill>
                  <a:srgbClr val="FF0000"/>
                </a:solidFill>
              </a:rPr>
              <a:t>Pierre Laval and GB counterpart Samuel Hoare</a:t>
            </a:r>
            <a:r>
              <a:rPr lang="en-US" dirty="0" smtClean="0"/>
              <a:t> drew up the pact which  sought to pacify Mussolini by giving him most of Abyssinia and Selassie would gain  access to Sea – the plan leaked to the press and the public was enraged; had to denounce the pact and Laval and Hoare resigned.  </a:t>
            </a:r>
          </a:p>
          <a:p>
            <a:r>
              <a:rPr lang="en-US" dirty="0" smtClean="0"/>
              <a:t>After Mussolini invaded Abyssinia in Oct 1935 –widespread international public outrage and condemnation by the </a:t>
            </a:r>
            <a:r>
              <a:rPr lang="en-US" dirty="0" err="1" smtClean="0"/>
              <a:t>LoN</a:t>
            </a:r>
            <a:r>
              <a:rPr lang="en-US" dirty="0" smtClean="0"/>
              <a:t>, and GB public opinion was pro-league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8" y="-9851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Response of the </a:t>
            </a:r>
            <a:r>
              <a:rPr lang="en-US" b="1" dirty="0" err="1" smtClean="0">
                <a:solidFill>
                  <a:srgbClr val="FF0000"/>
                </a:solidFill>
              </a:rPr>
              <a:t>LoN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2368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Before attack, </a:t>
            </a:r>
            <a:r>
              <a:rPr lang="en-US" b="1" dirty="0" smtClean="0">
                <a:solidFill>
                  <a:srgbClr val="FF0000"/>
                </a:solidFill>
              </a:rPr>
              <a:t>Haile Selassie </a:t>
            </a:r>
            <a:r>
              <a:rPr lang="en-US" dirty="0" smtClean="0"/>
              <a:t>made appeals directly to the </a:t>
            </a:r>
            <a:r>
              <a:rPr lang="en-US" dirty="0" err="1" smtClean="0"/>
              <a:t>LoN</a:t>
            </a:r>
            <a:r>
              <a:rPr lang="en-US" dirty="0" smtClean="0"/>
              <a:t> due to Italian mobilization of troops in Abyssinia – he asked for neutral observers</a:t>
            </a:r>
          </a:p>
          <a:p>
            <a:r>
              <a:rPr lang="en-US" dirty="0" err="1" smtClean="0"/>
              <a:t>LoN</a:t>
            </a:r>
            <a:r>
              <a:rPr lang="en-US" dirty="0" smtClean="0"/>
              <a:t> responded with </a:t>
            </a:r>
            <a:r>
              <a:rPr lang="en-US" b="1" dirty="0" smtClean="0"/>
              <a:t>arms embargo on both sides (July 25) </a:t>
            </a:r>
            <a:r>
              <a:rPr lang="en-US" dirty="0" smtClean="0"/>
              <a:t>however that only hurt Abyssinia; however GB removed its warships from the Mediterranean which gave Mussolini access to free movement  of supplies to E Africa</a:t>
            </a:r>
          </a:p>
          <a:p>
            <a:r>
              <a:rPr lang="en-US" dirty="0" smtClean="0"/>
              <a:t>Selassie asked in Sept again for help; Oct 3</a:t>
            </a:r>
            <a:r>
              <a:rPr lang="en-US" baseline="30000" dirty="0" smtClean="0"/>
              <a:t>rd</a:t>
            </a:r>
            <a:r>
              <a:rPr lang="en-US" dirty="0" smtClean="0"/>
              <a:t> Italian troops invaded – Oct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 err="1" smtClean="0"/>
              <a:t>LoN</a:t>
            </a:r>
            <a:r>
              <a:rPr lang="en-US" b="1" dirty="0" smtClean="0"/>
              <a:t> found Italy to be the aggressor </a:t>
            </a:r>
            <a:r>
              <a:rPr lang="en-US" dirty="0" smtClean="0"/>
              <a:t>and began a process of imposing </a:t>
            </a:r>
            <a:r>
              <a:rPr lang="en-US" b="1" dirty="0" smtClean="0"/>
              <a:t>sanctions</a:t>
            </a:r>
            <a:r>
              <a:rPr lang="en-US" dirty="0" smtClean="0"/>
              <a:t>, which was very slow</a:t>
            </a:r>
          </a:p>
          <a:p>
            <a:r>
              <a:rPr lang="en-US" dirty="0" smtClean="0"/>
              <a:t>Did not embargo key war materials (like coal and steel); GB wanted to </a:t>
            </a:r>
            <a:r>
              <a:rPr lang="en-US" b="1" dirty="0" smtClean="0"/>
              <a:t>maintain strong </a:t>
            </a:r>
            <a:r>
              <a:rPr lang="en-US" b="1" dirty="0" err="1" smtClean="0"/>
              <a:t>Stresa</a:t>
            </a:r>
            <a:r>
              <a:rPr lang="en-US" b="1" dirty="0" smtClean="0"/>
              <a:t> Front</a:t>
            </a:r>
            <a:r>
              <a:rPr lang="en-US" dirty="0" smtClean="0"/>
              <a:t>, and decided not to close the Suez Canal to Italian shipping; </a:t>
            </a:r>
            <a:r>
              <a:rPr lang="en-US" b="1" dirty="0" smtClean="0"/>
              <a:t>Austria, Germany and Hungary decided to ignore sanctions altogether </a:t>
            </a:r>
          </a:p>
          <a:p>
            <a:r>
              <a:rPr lang="en-US" b="1" dirty="0" smtClean="0"/>
              <a:t>USA increased exports to Italy  </a:t>
            </a:r>
          </a:p>
          <a:p>
            <a:r>
              <a:rPr lang="en-US" dirty="0" smtClean="0"/>
              <a:t>Sanctions did little to impede Italian war effort </a:t>
            </a:r>
          </a:p>
        </p:txBody>
      </p:sp>
    </p:spTree>
    <p:extLst>
      <p:ext uri="{BB962C8B-B14F-4D97-AF65-F5344CB8AC3E}">
        <p14:creationId xmlns:p14="http://schemas.microsoft.com/office/powerpoint/2010/main" val="3534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Results of the International Response to the Abyssinian Crisis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Hoare-Laval Pact destroyed the legitimacy of the </a:t>
            </a:r>
            <a:r>
              <a:rPr lang="en-US" dirty="0" err="1" smtClean="0"/>
              <a:t>LoN</a:t>
            </a:r>
            <a:endParaRPr lang="en-US" dirty="0" smtClean="0"/>
          </a:p>
          <a:p>
            <a:r>
              <a:rPr lang="en-US" dirty="0" smtClean="0"/>
              <a:t>Attention drawn away from Abyssinia when Hitler remilitarized Rhineland in 1936; France willing to let Mussolini complete his conquest in Africa as long as he stands strong against Hitler</a:t>
            </a:r>
          </a:p>
          <a:p>
            <a:r>
              <a:rPr lang="en-US" dirty="0" smtClean="0"/>
              <a:t>Selassie fled Abyssinia and capital Addis Ababa fell to Italian forces</a:t>
            </a:r>
          </a:p>
          <a:p>
            <a:r>
              <a:rPr lang="en-US" dirty="0" smtClean="0"/>
              <a:t>International response had profound effect on European diplomacy – fatally undermined the </a:t>
            </a:r>
            <a:r>
              <a:rPr lang="en-US" dirty="0" err="1" smtClean="0"/>
              <a:t>LoN</a:t>
            </a:r>
            <a:r>
              <a:rPr lang="en-US" dirty="0" smtClean="0"/>
              <a:t> as a credible body and it ended the </a:t>
            </a:r>
            <a:r>
              <a:rPr lang="en-US" dirty="0" err="1" smtClean="0"/>
              <a:t>Stresa</a:t>
            </a:r>
            <a:r>
              <a:rPr lang="en-US" dirty="0" smtClean="0"/>
              <a:t> Front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USA Response: </a:t>
            </a:r>
          </a:p>
          <a:p>
            <a:pPr lvl="1"/>
            <a:r>
              <a:rPr lang="en-US" dirty="0" smtClean="0"/>
              <a:t>President Roosevelt sent a personal message to Mussolini on Aug. 18</a:t>
            </a:r>
            <a:r>
              <a:rPr lang="en-US" baseline="30000" dirty="0" smtClean="0"/>
              <a:t>th</a:t>
            </a:r>
            <a:r>
              <a:rPr lang="en-US" dirty="0" smtClean="0"/>
              <a:t> 1935 advising against aggressive measures; however US would not take any direct action due to isolationist policy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End of Appeasement of Mussolini’s Italy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and France both condemned the Italian invasion of Albania </a:t>
            </a:r>
            <a:r>
              <a:rPr lang="en-US" b="1" dirty="0" smtClean="0">
                <a:solidFill>
                  <a:srgbClr val="FF0000"/>
                </a:solidFill>
              </a:rPr>
              <a:t>April 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1939</a:t>
            </a:r>
            <a:r>
              <a:rPr lang="en-US" dirty="0" smtClean="0"/>
              <a:t>; British forces moved to protect Greek borders/ Churchill wants to move the Navy, but Chamberlain refused</a:t>
            </a:r>
          </a:p>
          <a:p>
            <a:r>
              <a:rPr lang="en-US" dirty="0" smtClean="0"/>
              <a:t>When Italy joined WW2  in 1940, they invaded Egypt and Greece, British counter-attacked Italian forces in North Africa and pushed them out, British Navy sunk half of Italian fleet </a:t>
            </a:r>
          </a:p>
          <a:p>
            <a:r>
              <a:rPr lang="en-US" dirty="0" smtClean="0"/>
              <a:t>However, when </a:t>
            </a:r>
            <a:r>
              <a:rPr lang="en-US" dirty="0"/>
              <a:t>G</a:t>
            </a:r>
            <a:r>
              <a:rPr lang="en-US" dirty="0" smtClean="0"/>
              <a:t>ermans arrived to N. Africa,  British were pushed back out of both Egypt and Greece (in Europe)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18242" cy="7006107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Methods: Reforming the </a:t>
            </a:r>
            <a:r>
              <a:rPr lang="en-US" sz="3000" b="1" dirty="0" smtClean="0">
                <a:solidFill>
                  <a:srgbClr val="FF0000"/>
                </a:solidFill>
              </a:rPr>
              <a:t>state</a:t>
            </a:r>
            <a:endParaRPr lang="en-US" sz="3000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Even though Mussolini held the positions of the Prime Minister, foreign and interior minister, in 1922 </a:t>
            </a:r>
            <a:r>
              <a:rPr lang="en-US" b="1" dirty="0"/>
              <a:t>Fascists remained a very small party in </a:t>
            </a:r>
            <a:r>
              <a:rPr lang="en-US" b="1" dirty="0" smtClean="0"/>
              <a:t>parliament</a:t>
            </a:r>
            <a:r>
              <a:rPr lang="en-US" dirty="0" smtClean="0"/>
              <a:t> </a:t>
            </a:r>
            <a:r>
              <a:rPr lang="en-US" dirty="0"/>
              <a:t>(only 47 out of 535 seats).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Acerbo</a:t>
            </a:r>
            <a:r>
              <a:rPr lang="en-US" b="1" dirty="0">
                <a:solidFill>
                  <a:srgbClr val="FF0000"/>
                </a:solidFill>
              </a:rPr>
              <a:t> Law </a:t>
            </a:r>
            <a:r>
              <a:rPr lang="en-US" dirty="0"/>
              <a:t>– the task of drafting a </a:t>
            </a:r>
            <a:r>
              <a:rPr lang="en-US" dirty="0">
                <a:solidFill>
                  <a:srgbClr val="FF0000"/>
                </a:solidFill>
              </a:rPr>
              <a:t>new electoral law </a:t>
            </a:r>
            <a:r>
              <a:rPr lang="en-US" dirty="0"/>
              <a:t>to enable the PNF to gain a majority in parliament was handed to </a:t>
            </a:r>
            <a:r>
              <a:rPr lang="en-US" b="1" dirty="0">
                <a:solidFill>
                  <a:srgbClr val="FF0000"/>
                </a:solidFill>
              </a:rPr>
              <a:t>Giacomo </a:t>
            </a:r>
            <a:r>
              <a:rPr lang="en-US" b="1" dirty="0" err="1">
                <a:solidFill>
                  <a:srgbClr val="FF0000"/>
                </a:solidFill>
              </a:rPr>
              <a:t>Acerbo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. The </a:t>
            </a:r>
            <a:r>
              <a:rPr lang="en-US" dirty="0" err="1"/>
              <a:t>Acerbo</a:t>
            </a:r>
            <a:r>
              <a:rPr lang="en-US" dirty="0"/>
              <a:t> Law proposed that  the party gaining the largest number of votes in </a:t>
            </a:r>
            <a:r>
              <a:rPr lang="en-US" dirty="0" smtClean="0"/>
              <a:t>an </a:t>
            </a:r>
            <a:r>
              <a:rPr lang="en-US" dirty="0"/>
              <a:t>election – providing it had reached a minimum of 25 percent- </a:t>
            </a:r>
            <a:r>
              <a:rPr lang="en-US" b="1" dirty="0">
                <a:solidFill>
                  <a:srgbClr val="FF0000"/>
                </a:solidFill>
              </a:rPr>
              <a:t>automatically obtained two-thirds of the </a:t>
            </a:r>
            <a:r>
              <a:rPr lang="en-US" b="1" dirty="0" smtClean="0">
                <a:solidFill>
                  <a:srgbClr val="FF0000"/>
                </a:solidFill>
              </a:rPr>
              <a:t>seats </a:t>
            </a:r>
            <a:r>
              <a:rPr lang="en-US" b="1" dirty="0">
                <a:solidFill>
                  <a:srgbClr val="FF0000"/>
                </a:solidFill>
              </a:rPr>
              <a:t>in parliament</a:t>
            </a:r>
            <a:r>
              <a:rPr lang="en-US" dirty="0"/>
              <a:t>, while the remaining third were to be proportionally distributed among other parties. </a:t>
            </a:r>
          </a:p>
          <a:p>
            <a:pPr lvl="1"/>
            <a:r>
              <a:rPr lang="en-US" b="1" dirty="0"/>
              <a:t>Mussolini claimed that the  </a:t>
            </a:r>
            <a:r>
              <a:rPr lang="en-US" b="1" dirty="0" err="1"/>
              <a:t>Acerbo</a:t>
            </a:r>
            <a:r>
              <a:rPr lang="en-US" b="1" dirty="0"/>
              <a:t> Law would bring political stability </a:t>
            </a:r>
            <a:r>
              <a:rPr lang="en-US" dirty="0"/>
              <a:t>in Italy by ending the problem caused by the collapse of coalitions. </a:t>
            </a:r>
          </a:p>
          <a:p>
            <a:pPr lvl="1"/>
            <a:r>
              <a:rPr lang="en-US" dirty="0"/>
              <a:t>Fascists threatened to use force to pass the law; it was in that atmosphere of threat that the </a:t>
            </a:r>
            <a:r>
              <a:rPr lang="en-US" dirty="0" err="1"/>
              <a:t>Acerbo</a:t>
            </a:r>
            <a:r>
              <a:rPr lang="en-US" dirty="0"/>
              <a:t> Law was voted. </a:t>
            </a:r>
          </a:p>
          <a:p>
            <a:pPr marL="0" indent="0">
              <a:buNone/>
            </a:pPr>
            <a:r>
              <a:rPr lang="en-US" dirty="0"/>
              <a:t>During 1924 elections, </a:t>
            </a:r>
            <a:r>
              <a:rPr lang="en-US" b="1" dirty="0"/>
              <a:t>the PNF gained over 65 percent of the votes</a:t>
            </a:r>
            <a:r>
              <a:rPr lang="en-US" dirty="0"/>
              <a:t>, obtaining the largest electoral </a:t>
            </a:r>
            <a:r>
              <a:rPr lang="en-US" dirty="0" smtClean="0"/>
              <a:t>victory </a:t>
            </a:r>
            <a:r>
              <a:rPr lang="en-US" dirty="0"/>
              <a:t>for a political party since unification. The significance of this election was the fact that Mussolini, who did not come to power by popular vote, was now being endorsed by it. </a:t>
            </a:r>
          </a:p>
          <a:p>
            <a:endParaRPr lang="en-US" dirty="0"/>
          </a:p>
        </p:txBody>
      </p:sp>
      <p:pic>
        <p:nvPicPr>
          <p:cNvPr id="2050" name="Picture 2" descr="Image result for giacomo acer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2" y="1013446"/>
            <a:ext cx="2700807" cy="38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6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2" y="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Matteotti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Crisis and the Aventine Secession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31121" cy="60530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independent and much respected socialist, </a:t>
            </a:r>
            <a:r>
              <a:rPr lang="en-US" b="1" dirty="0" smtClean="0">
                <a:solidFill>
                  <a:srgbClr val="FF0000"/>
                </a:solidFill>
              </a:rPr>
              <a:t>Giacomo </a:t>
            </a:r>
            <a:r>
              <a:rPr lang="en-US" b="1" dirty="0" err="1" smtClean="0">
                <a:solidFill>
                  <a:srgbClr val="FF0000"/>
                </a:solidFill>
              </a:rPr>
              <a:t>Matteotti</a:t>
            </a:r>
            <a:r>
              <a:rPr lang="en-US" dirty="0" smtClean="0"/>
              <a:t>, openly spoke in front of the parliament about fascist corruption  and violence during the election. He was also an outspoken opponent of the </a:t>
            </a:r>
            <a:r>
              <a:rPr lang="en-US" dirty="0" err="1" smtClean="0"/>
              <a:t>Acerbo</a:t>
            </a:r>
            <a:r>
              <a:rPr lang="en-US" dirty="0" smtClean="0"/>
              <a:t> Law.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1924 –</a:t>
            </a:r>
            <a:r>
              <a:rPr lang="en-US" b="1" dirty="0" err="1" smtClean="0">
                <a:solidFill>
                  <a:srgbClr val="FF0000"/>
                </a:solidFill>
              </a:rPr>
              <a:t>Matteotti</a:t>
            </a:r>
            <a:r>
              <a:rPr lang="en-US" b="1" dirty="0" smtClean="0">
                <a:solidFill>
                  <a:srgbClr val="FF0000"/>
                </a:solidFill>
              </a:rPr>
              <a:t> was kidnapped </a:t>
            </a:r>
            <a:r>
              <a:rPr lang="en-US" dirty="0" smtClean="0"/>
              <a:t>by Fascist thugs and beaten to death; his body thrown into the river.  His murder constituted a political crisis for Mussolini. </a:t>
            </a:r>
          </a:p>
          <a:p>
            <a:pPr lvl="1"/>
            <a:r>
              <a:rPr lang="en-US" sz="3100" dirty="0" smtClean="0"/>
              <a:t>Men who murdered him were associated with fascists- therefore Mussolini bore the moral responsibility for the murder, even though there was no evidence of his direct involvement. </a:t>
            </a:r>
          </a:p>
          <a:p>
            <a:pPr lvl="1"/>
            <a:r>
              <a:rPr lang="en-US" sz="3100" dirty="0" smtClean="0"/>
              <a:t>Questionable whether Mussolini can control the most violent members of his own party – it seemed that Mussolini  could lose his position during this crisis</a:t>
            </a:r>
          </a:p>
          <a:p>
            <a:r>
              <a:rPr lang="en-US" dirty="0" smtClean="0"/>
              <a:t>Over 100 members of the parliament withdrew in protest, hoping their </a:t>
            </a:r>
            <a:r>
              <a:rPr lang="en-US" b="1" dirty="0" smtClean="0">
                <a:solidFill>
                  <a:srgbClr val="FF0000"/>
                </a:solidFill>
              </a:rPr>
              <a:t>“Aventine Secession</a:t>
            </a:r>
            <a:r>
              <a:rPr lang="en-US" dirty="0" smtClean="0"/>
              <a:t>” ( a concept from ancient Roman History, when Romans protested patrician aristocracy by withdrawing to Aventine Hill) would </a:t>
            </a:r>
            <a:r>
              <a:rPr lang="en-US" b="1" dirty="0" smtClean="0">
                <a:solidFill>
                  <a:srgbClr val="FF0000"/>
                </a:solidFill>
              </a:rPr>
              <a:t>persuade the king to dismiss Mussolini </a:t>
            </a:r>
            <a:r>
              <a:rPr lang="en-US" dirty="0" smtClean="0"/>
              <a:t>and call for a new government.  However, he survived the crisis because with the absence of opposition from the parliament, fascists gave him a vote of confidence, which kept him in the position of PM. </a:t>
            </a:r>
          </a:p>
        </p:txBody>
      </p:sp>
      <p:pic>
        <p:nvPicPr>
          <p:cNvPr id="3074" name="Picture 2" descr="Image result for matteotti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97" y="959933"/>
            <a:ext cx="2379907" cy="34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tteotti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2" y="4958342"/>
            <a:ext cx="3377170" cy="18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Aventine Secession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1" y="665185"/>
            <a:ext cx="11834611" cy="59416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After this incident, Mussolini used terror and intimidation to get rid of opposition in order to consolidate his power;  his opponents were either killed or had to leave Italy, censorship strengthened, and anti-Fascist newspapers were taken under control or shut down.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b="1" dirty="0"/>
              <a:t>local elections were abolished </a:t>
            </a:r>
            <a:r>
              <a:rPr lang="en-US" dirty="0"/>
              <a:t>and local representatives were appointed by Rome.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1926, </a:t>
            </a:r>
            <a:r>
              <a:rPr lang="en-US" b="1" dirty="0"/>
              <a:t>all opposition parties were banned</a:t>
            </a:r>
            <a:r>
              <a:rPr lang="en-US" dirty="0"/>
              <a:t>. Italy had become an authoritarian state. </a:t>
            </a:r>
            <a:endParaRPr lang="en-GB" dirty="0" smtClean="0"/>
          </a:p>
          <a:p>
            <a:r>
              <a:rPr lang="en-GB" dirty="0" smtClean="0"/>
              <a:t>Further </a:t>
            </a:r>
            <a:r>
              <a:rPr lang="en-GB" dirty="0"/>
              <a:t>changes in the constitution included:</a:t>
            </a:r>
            <a:endParaRPr lang="en-US" dirty="0"/>
          </a:p>
          <a:p>
            <a:pPr lvl="1"/>
            <a:r>
              <a:rPr lang="en-GB" b="1" dirty="0"/>
              <a:t>The Prime Minister (Mussolini) was answerable to the King</a:t>
            </a:r>
            <a:r>
              <a:rPr lang="en-GB" dirty="0"/>
              <a:t>, not Parliament. (1925).</a:t>
            </a:r>
            <a:endParaRPr lang="en-US" dirty="0"/>
          </a:p>
          <a:p>
            <a:pPr lvl="1"/>
            <a:r>
              <a:rPr lang="en-GB" dirty="0"/>
              <a:t>New press laws ensured that people heard only what Mussolini wanted them to hear. Newspapers contained an exaggerated worship of </a:t>
            </a:r>
            <a:r>
              <a:rPr lang="en-GB" i="1" dirty="0"/>
              <a:t>Il </a:t>
            </a:r>
            <a:r>
              <a:rPr lang="en-GB" i="1" dirty="0" err="1"/>
              <a:t>Duce</a:t>
            </a:r>
            <a:r>
              <a:rPr lang="en-GB" dirty="0"/>
              <a:t>, which was particularly fostered in </a:t>
            </a:r>
            <a:r>
              <a:rPr lang="en-GB" i="1" dirty="0"/>
              <a:t>Il </a:t>
            </a:r>
            <a:r>
              <a:rPr lang="en-GB" i="1" dirty="0" err="1" smtClean="0"/>
              <a:t>Popolo</a:t>
            </a:r>
            <a:r>
              <a:rPr lang="en-GB" i="1" dirty="0" smtClean="0"/>
              <a:t> </a:t>
            </a:r>
            <a:r>
              <a:rPr lang="en-GB" i="1" dirty="0" err="1"/>
              <a:t>d'Italia</a:t>
            </a:r>
            <a:r>
              <a:rPr lang="en-GB" i="1" dirty="0"/>
              <a:t>,</a:t>
            </a:r>
            <a:r>
              <a:rPr lang="en-GB" dirty="0"/>
              <a:t> a newspaper that was edited by his </a:t>
            </a:r>
            <a:r>
              <a:rPr lang="en-GB" dirty="0" smtClean="0"/>
              <a:t>brother in law. </a:t>
            </a:r>
            <a:r>
              <a:rPr lang="en-GB" dirty="0"/>
              <a:t>Radio, films and the theatre were all strictly controlled.</a:t>
            </a:r>
            <a:endParaRPr lang="en-US" dirty="0"/>
          </a:p>
          <a:p>
            <a:pPr lvl="1"/>
            <a:r>
              <a:rPr lang="en-GB" dirty="0"/>
              <a:t>The </a:t>
            </a:r>
            <a:r>
              <a:rPr lang="en-GB" b="1" dirty="0"/>
              <a:t>Prime Minister could rule by decree</a:t>
            </a:r>
            <a:r>
              <a:rPr lang="en-GB" dirty="0"/>
              <a:t>, which meant that new laws did not have to be discussed by Parliament. He had used this </a:t>
            </a:r>
            <a:r>
              <a:rPr lang="en-GB" b="1" dirty="0"/>
              <a:t>over 100,000 times by 1926</a:t>
            </a:r>
            <a:r>
              <a:rPr lang="en-GB" dirty="0"/>
              <a:t>.</a:t>
            </a:r>
            <a:endParaRPr lang="en-US" dirty="0"/>
          </a:p>
          <a:p>
            <a:pPr lvl="1"/>
            <a:r>
              <a:rPr lang="en-GB" dirty="0"/>
              <a:t>In 1927 a secret police, </a:t>
            </a:r>
            <a:r>
              <a:rPr lang="en-GB" b="1" dirty="0">
                <a:solidFill>
                  <a:srgbClr val="FF0000"/>
                </a:solidFill>
              </a:rPr>
              <a:t>the OVRA</a:t>
            </a:r>
            <a:r>
              <a:rPr lang="en-GB" dirty="0"/>
              <a:t>, was set up which dealt with those who opposed the regime. It was helped by the </a:t>
            </a:r>
            <a:r>
              <a:rPr lang="en-GB" b="1" dirty="0"/>
              <a:t>existence of special courts that tried enemies of the state</a:t>
            </a:r>
            <a:r>
              <a:rPr lang="en-GB" dirty="0"/>
              <a:t>. </a:t>
            </a:r>
            <a:r>
              <a:rPr lang="en-GB" b="1" dirty="0"/>
              <a:t>Those accused of crimes were allowed no witnesses, no jury and no rights of appeal.</a:t>
            </a:r>
            <a:endParaRPr lang="en-US" b="1" dirty="0"/>
          </a:p>
          <a:p>
            <a:pPr lvl="1"/>
            <a:r>
              <a:rPr lang="en-GB" b="1" dirty="0"/>
              <a:t>The electorate was reduced from 10m to 3m (</a:t>
            </a:r>
            <a:r>
              <a:rPr lang="en-GB" dirty="0"/>
              <a:t>the right to vote became dependent on membership of a Fascist syndicate).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OVRA ita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993906" cy="54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What role was played by personality and propaganda in the consolidation of Mussolini’s power?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043188"/>
            <a:ext cx="6542468" cy="5814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Mussolini took additional measures to secure his power – </a:t>
            </a:r>
            <a:r>
              <a:rPr lang="en-US" b="1" dirty="0" smtClean="0">
                <a:solidFill>
                  <a:srgbClr val="FF0000"/>
                </a:solidFill>
              </a:rPr>
              <a:t>methods of indoctrination and propaganda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Controlling minds: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Opera </a:t>
            </a:r>
            <a:r>
              <a:rPr lang="en-US" b="1" dirty="0" err="1" smtClean="0">
                <a:solidFill>
                  <a:srgbClr val="FF0000"/>
                </a:solidFill>
              </a:rPr>
              <a:t>Nazionale</a:t>
            </a:r>
            <a:r>
              <a:rPr lang="en-US" b="1" dirty="0" smtClean="0">
                <a:solidFill>
                  <a:srgbClr val="FF0000"/>
                </a:solidFill>
              </a:rPr>
              <a:t> Dopolavoro (OND) </a:t>
            </a:r>
            <a:r>
              <a:rPr lang="en-US" dirty="0" smtClean="0"/>
              <a:t>– important to influence the minds of adult population – established organization </a:t>
            </a:r>
            <a:r>
              <a:rPr lang="en-US" b="1" dirty="0" smtClean="0"/>
              <a:t>to control leisure activities</a:t>
            </a:r>
            <a:r>
              <a:rPr lang="en-US" dirty="0" smtClean="0"/>
              <a:t>; it had a vast numbers of clubs, libraries, and sports grounds, it organized concerts, dancing and holiday activities. </a:t>
            </a:r>
          </a:p>
          <a:p>
            <a:pPr lvl="1"/>
            <a:r>
              <a:rPr lang="en-US" dirty="0" smtClean="0"/>
              <a:t>Main function of OND </a:t>
            </a:r>
            <a:r>
              <a:rPr lang="en-US" b="1" dirty="0" smtClean="0"/>
              <a:t>was to increase acceptance of Fascist ideology </a:t>
            </a:r>
            <a:r>
              <a:rPr lang="en-US" dirty="0" smtClean="0"/>
              <a:t>– but  most local organizers ignored the indoctrination aspects, and people by and large just enjoyed subsided sports, outings and holiday activities </a:t>
            </a:r>
          </a:p>
        </p:txBody>
      </p:sp>
      <p:pic>
        <p:nvPicPr>
          <p:cNvPr id="5122" name="Picture 2" descr="Image result for Mussolini Opera  nazionale Dopola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47" y="988185"/>
            <a:ext cx="3988158" cy="29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ussolini Opera  nazionale Dopola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12" y="3941628"/>
            <a:ext cx="3981393" cy="29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4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559899" cy="6858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L’inquadramento </a:t>
            </a:r>
          </a:p>
          <a:p>
            <a:pPr lvl="1"/>
            <a:r>
              <a:rPr lang="en-US" dirty="0"/>
              <a:t>Attempt  to expand fascist party membership; </a:t>
            </a:r>
          </a:p>
          <a:p>
            <a:pPr lvl="1"/>
            <a:r>
              <a:rPr lang="en-US" b="1" dirty="0"/>
              <a:t>1931-37 the Fascist Party established its own welfare agencies</a:t>
            </a:r>
            <a:r>
              <a:rPr lang="en-US" dirty="0"/>
              <a:t> to provide extra relief and focused on involving women  - however, this wasn’t very successful. According to some statistics, </a:t>
            </a:r>
            <a:r>
              <a:rPr lang="en-US" b="1" dirty="0">
                <a:solidFill>
                  <a:srgbClr val="FF0000"/>
                </a:solidFill>
              </a:rPr>
              <a:t>only 6 % of the population belonged to the party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Romanita</a:t>
            </a:r>
            <a:r>
              <a:rPr lang="en-US" b="1" dirty="0">
                <a:solidFill>
                  <a:srgbClr val="FF0000"/>
                </a:solidFill>
              </a:rPr>
              <a:t> Movement: </a:t>
            </a:r>
          </a:p>
          <a:p>
            <a:pPr lvl="1"/>
            <a:r>
              <a:rPr lang="en-US" dirty="0"/>
              <a:t>Propaganda ploy to build up the prestige and popularity of Mussolini – linking them to the earlier greatness of ancient Rome and its emperors. </a:t>
            </a:r>
            <a:endParaRPr lang="en-US" dirty="0" smtClean="0"/>
          </a:p>
          <a:p>
            <a:pPr lvl="1"/>
            <a:r>
              <a:rPr lang="en-US" dirty="0" smtClean="0"/>
              <a:t>Fascist </a:t>
            </a:r>
            <a:r>
              <a:rPr lang="en-US" dirty="0"/>
              <a:t>writers, artists and scholars portrayed fascism as a revival of , and a return to ancient Roman civilization</a:t>
            </a:r>
            <a:r>
              <a:rPr lang="en-US" b="1" dirty="0"/>
              <a:t>. Mussolini referred to as “new Caesar”. </a:t>
            </a:r>
            <a:endParaRPr lang="en-US" b="1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part of this cult, Mussolini adopted the “fasces” as the fascist emblem and it had it incorporated into the national flag. </a:t>
            </a:r>
          </a:p>
          <a:p>
            <a:pPr lvl="1"/>
            <a:r>
              <a:rPr lang="en-US" dirty="0"/>
              <a:t>Talking about the </a:t>
            </a:r>
            <a:r>
              <a:rPr lang="en-US" b="1" dirty="0">
                <a:solidFill>
                  <a:srgbClr val="FF0000"/>
                </a:solidFill>
              </a:rPr>
              <a:t>“New Man” </a:t>
            </a:r>
            <a:r>
              <a:rPr lang="en-US" dirty="0"/>
              <a:t>– modern version of the idealized Roman centurion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mussolini new cae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66" y="855774"/>
            <a:ext cx="4556434" cy="60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4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25176</TotalTime>
  <Words>4784</Words>
  <Application>Microsoft Office PowerPoint</Application>
  <PresentationFormat>Widescreen</PresentationFormat>
  <Paragraphs>221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Mussolini </vt:lpstr>
      <vt:lpstr>How did Mussolini consolidate his power? </vt:lpstr>
      <vt:lpstr>How did Mussolini consolidate his power in the period 1922-24? </vt:lpstr>
      <vt:lpstr>PowerPoint Presentation</vt:lpstr>
      <vt:lpstr>Matteotti Crisis and the Aventine Secession </vt:lpstr>
      <vt:lpstr>Aventine Secession: </vt:lpstr>
      <vt:lpstr>PowerPoint Presentation</vt:lpstr>
      <vt:lpstr>What role was played by personality and propaganda in the consolidation of Mussolini’s power? </vt:lpstr>
      <vt:lpstr>PowerPoint Presentation</vt:lpstr>
      <vt:lpstr>Ducismo: the personality cult of Il Duce </vt:lpstr>
      <vt:lpstr>Did Mussolini create a totalitarian state? </vt:lpstr>
      <vt:lpstr>How far did foreign policy help Mussolini maintain power? </vt:lpstr>
      <vt:lpstr>What factors influenced Mussolini’s foreign policy? </vt:lpstr>
      <vt:lpstr>PowerPoint Presentation</vt:lpstr>
      <vt:lpstr>How successful was Mussolini’s foreign policy in the 1920s? </vt:lpstr>
      <vt:lpstr>Relations with W. Europe </vt:lpstr>
      <vt:lpstr>What factors had an impact on Italy’s foreign policy in the 1930s?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Italy’s role during the Sudetenland crisis in September 1938?</vt:lpstr>
      <vt:lpstr>Why did Italy invade Albania in April 1939?</vt:lpstr>
      <vt:lpstr>The Second World War: </vt:lpstr>
      <vt:lpstr>What was the nature and extent of opposition, and how was it dealt with? </vt:lpstr>
      <vt:lpstr>PowerPoint Presentation</vt:lpstr>
      <vt:lpstr>PowerPoint Presentation</vt:lpstr>
      <vt:lpstr>The End of Mussolini’s Fascist State, 1943-45</vt:lpstr>
      <vt:lpstr>PowerPoint Presentation</vt:lpstr>
      <vt:lpstr>PowerPoint Presentation</vt:lpstr>
      <vt:lpstr>Paper 1: Italy </vt:lpstr>
      <vt:lpstr>Appeasement </vt:lpstr>
      <vt:lpstr>PowerPoint Presentation</vt:lpstr>
      <vt:lpstr>PowerPoint Presentation</vt:lpstr>
      <vt:lpstr>What was International response to the Italian Invasion of Abyssinia in 1935-36? </vt:lpstr>
      <vt:lpstr>Response of the LoN </vt:lpstr>
      <vt:lpstr>Results of the International Response to the Abyssinian Crisis </vt:lpstr>
      <vt:lpstr>The End of Appeasement of Mussolini’s Italy 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Mussolini </dc:title>
  <dc:creator>Grudic Sandra</dc:creator>
  <cp:lastModifiedBy>Grudic Sandra</cp:lastModifiedBy>
  <cp:revision>91</cp:revision>
  <cp:lastPrinted>2017-01-10T18:00:46Z</cp:lastPrinted>
  <dcterms:created xsi:type="dcterms:W3CDTF">2016-10-17T10:00:14Z</dcterms:created>
  <dcterms:modified xsi:type="dcterms:W3CDTF">2017-01-20T10:24:13Z</dcterms:modified>
</cp:coreProperties>
</file>