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0" r:id="rId7"/>
    <p:sldId id="261" r:id="rId8"/>
    <p:sldId id="262" r:id="rId9"/>
    <p:sldId id="263" r:id="rId10"/>
    <p:sldId id="274" r:id="rId11"/>
    <p:sldId id="264" r:id="rId12"/>
    <p:sldId id="265" r:id="rId13"/>
    <p:sldId id="266" r:id="rId14"/>
    <p:sldId id="275"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F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6F342-B88D-4A66-9641-609B2AD9170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341635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6F342-B88D-4A66-9641-609B2AD9170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34747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6F342-B88D-4A66-9641-609B2AD9170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225690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6F342-B88D-4A66-9641-609B2AD9170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403721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6F342-B88D-4A66-9641-609B2AD91703}"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287625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6F342-B88D-4A66-9641-609B2AD91703}"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363485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6F342-B88D-4A66-9641-609B2AD91703}"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153416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6F342-B88D-4A66-9641-609B2AD91703}"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330072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6F342-B88D-4A66-9641-609B2AD91703}"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27852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6F342-B88D-4A66-9641-609B2AD91703}"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55747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6F342-B88D-4A66-9641-609B2AD91703}"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CF806-FF50-40DC-97B7-3B8F84A4D36D}" type="slidenum">
              <a:rPr lang="en-US" smtClean="0"/>
              <a:t>‹#›</a:t>
            </a:fld>
            <a:endParaRPr lang="en-US"/>
          </a:p>
        </p:txBody>
      </p:sp>
    </p:spTree>
    <p:extLst>
      <p:ext uri="{BB962C8B-B14F-4D97-AF65-F5344CB8AC3E}">
        <p14:creationId xmlns:p14="http://schemas.microsoft.com/office/powerpoint/2010/main" val="100809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4F06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6F342-B88D-4A66-9641-609B2AD91703}" type="datetimeFigureOut">
              <a:rPr lang="en-US" smtClean="0"/>
              <a:t>1/31/2017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CF806-FF50-40DC-97B7-3B8F84A4D36D}" type="slidenum">
              <a:rPr lang="en-US" smtClean="0"/>
              <a:t>‹#›</a:t>
            </a:fld>
            <a:endParaRPr lang="en-US"/>
          </a:p>
        </p:txBody>
      </p:sp>
    </p:spTree>
    <p:extLst>
      <p:ext uri="{BB962C8B-B14F-4D97-AF65-F5344CB8AC3E}">
        <p14:creationId xmlns:p14="http://schemas.microsoft.com/office/powerpoint/2010/main" val="3599049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Fascist Policies and their Impact </a:t>
            </a:r>
            <a:endParaRPr lang="en-US" b="1" dirty="0"/>
          </a:p>
        </p:txBody>
      </p:sp>
      <p:sp>
        <p:nvSpPr>
          <p:cNvPr id="3" name="Subtitle 2"/>
          <p:cNvSpPr>
            <a:spLocks noGrp="1"/>
          </p:cNvSpPr>
          <p:nvPr>
            <p:ph type="subTitle" idx="1"/>
          </p:nvPr>
        </p:nvSpPr>
        <p:spPr/>
        <p:txBody>
          <a:bodyPr/>
          <a:lstStyle/>
          <a:p>
            <a:r>
              <a:rPr lang="en-US" dirty="0" smtClean="0"/>
              <a:t>Mussolini Part 3 </a:t>
            </a:r>
            <a:endParaRPr lang="en-US" dirty="0"/>
          </a:p>
        </p:txBody>
      </p:sp>
    </p:spTree>
    <p:extLst>
      <p:ext uri="{BB962C8B-B14F-4D97-AF65-F5344CB8AC3E}">
        <p14:creationId xmlns:p14="http://schemas.microsoft.com/office/powerpoint/2010/main" val="62191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7513659" cy="4529663"/>
          </a:xfrm>
          <a:prstGeom prst="rect">
            <a:avLst/>
          </a:prstGeom>
        </p:spPr>
      </p:pic>
      <p:pic>
        <p:nvPicPr>
          <p:cNvPr id="5122" name="Picture 2" descr="Image result for lateran agre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152775"/>
            <a:ext cx="5715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1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mn-lt"/>
              </a:rPr>
              <a:t>What were Mussolini's policies towards women, ethnic and other minorities? </a:t>
            </a:r>
            <a:endParaRPr lang="en-US" dirty="0">
              <a:solidFill>
                <a:srgbClr val="FF0000"/>
              </a:solidFill>
              <a:latin typeface="+mn-lt"/>
            </a:endParaRPr>
          </a:p>
        </p:txBody>
      </p:sp>
      <p:sp>
        <p:nvSpPr>
          <p:cNvPr id="3" name="Content Placeholder 2"/>
          <p:cNvSpPr>
            <a:spLocks noGrp="1"/>
          </p:cNvSpPr>
          <p:nvPr>
            <p:ph idx="1"/>
          </p:nvPr>
        </p:nvSpPr>
        <p:spPr>
          <a:xfrm>
            <a:off x="0" y="1825625"/>
            <a:ext cx="10792496" cy="4858510"/>
          </a:xfrm>
        </p:spPr>
        <p:txBody>
          <a:bodyPr>
            <a:normAutofit fontScale="92500"/>
          </a:bodyPr>
          <a:lstStyle/>
          <a:p>
            <a:r>
              <a:rPr lang="en-US" b="1" dirty="0" smtClean="0"/>
              <a:t>Women and families</a:t>
            </a:r>
            <a:r>
              <a:rPr lang="en-US" dirty="0" smtClean="0"/>
              <a:t>:</a:t>
            </a:r>
          </a:p>
          <a:p>
            <a:pPr lvl="1"/>
            <a:r>
              <a:rPr lang="en-US" dirty="0" smtClean="0"/>
              <a:t>A group that suffered the most under fascism were women – their status consistently downgraded, especially by the </a:t>
            </a:r>
            <a:r>
              <a:rPr lang="en-US" b="1" dirty="0" smtClean="0">
                <a:solidFill>
                  <a:srgbClr val="FF0000"/>
                </a:solidFill>
              </a:rPr>
              <a:t>1927 Battle for Births</a:t>
            </a:r>
            <a:r>
              <a:rPr lang="en-US" dirty="0" smtClean="0"/>
              <a:t>, which stressed the traditional role of women as housewives and mothers – the goal was to increase the Italian population (for future large army) – to increase population from 40 to 60 million in 23 years</a:t>
            </a:r>
          </a:p>
          <a:p>
            <a:pPr lvl="1"/>
            <a:r>
              <a:rPr lang="en-US" dirty="0" smtClean="0"/>
              <a:t>Encouraged </a:t>
            </a:r>
            <a:r>
              <a:rPr lang="en-US" b="1" dirty="0" smtClean="0"/>
              <a:t>early marriage</a:t>
            </a:r>
            <a:r>
              <a:rPr lang="en-US" dirty="0" smtClean="0"/>
              <a:t>, women should stay home, generous maternity benefits – prizes were given to women who had most children </a:t>
            </a:r>
          </a:p>
          <a:p>
            <a:pPr lvl="1"/>
            <a:r>
              <a:rPr lang="en-US" dirty="0" smtClean="0"/>
              <a:t>Taxation policy encouraged large families (bachelors had to pay higher taxes)</a:t>
            </a:r>
          </a:p>
          <a:p>
            <a:pPr lvl="1"/>
            <a:r>
              <a:rPr lang="en-US" dirty="0" smtClean="0"/>
              <a:t>1931 same sex relations were outlawed; laws against abortion enacted</a:t>
            </a:r>
          </a:p>
          <a:p>
            <a:pPr lvl="1"/>
            <a:r>
              <a:rPr lang="en-US" b="1" dirty="0" smtClean="0"/>
              <a:t>Series of decrees restricted female employment</a:t>
            </a:r>
            <a:r>
              <a:rPr lang="en-US" dirty="0" smtClean="0"/>
              <a:t> – 1933 only 10% of state jobs could be held by women </a:t>
            </a:r>
          </a:p>
          <a:p>
            <a:pPr lvl="1"/>
            <a:r>
              <a:rPr lang="en-US" dirty="0" smtClean="0"/>
              <a:t>Despite policies many women were able to retain their positions in the economy – fascist policies failed to meet their target </a:t>
            </a:r>
            <a:r>
              <a:rPr lang="en-US" b="1" dirty="0" smtClean="0"/>
              <a:t>(birth rate actually declined</a:t>
            </a:r>
            <a:r>
              <a:rPr lang="en-US" dirty="0" smtClean="0"/>
              <a:t>). </a:t>
            </a:r>
          </a:p>
          <a:p>
            <a:pPr lvl="1"/>
            <a:endParaRPr lang="en-US" dirty="0" smtClean="0"/>
          </a:p>
          <a:p>
            <a:pPr lvl="1"/>
            <a:endParaRPr lang="en-US" dirty="0"/>
          </a:p>
        </p:txBody>
      </p:sp>
    </p:spTree>
    <p:extLst>
      <p:ext uri="{BB962C8B-B14F-4D97-AF65-F5344CB8AC3E}">
        <p14:creationId xmlns:p14="http://schemas.microsoft.com/office/powerpoint/2010/main" val="684764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Racism and Anti-Semitism </a:t>
            </a:r>
            <a:endParaRPr lang="en-US" b="1" dirty="0">
              <a:solidFill>
                <a:srgbClr val="FF0000"/>
              </a:solidFill>
              <a:latin typeface="+mn-lt"/>
            </a:endParaRPr>
          </a:p>
        </p:txBody>
      </p:sp>
      <p:sp>
        <p:nvSpPr>
          <p:cNvPr id="3" name="Content Placeholder 2"/>
          <p:cNvSpPr>
            <a:spLocks noGrp="1"/>
          </p:cNvSpPr>
          <p:nvPr>
            <p:ph idx="1"/>
          </p:nvPr>
        </p:nvSpPr>
        <p:spPr>
          <a:xfrm>
            <a:off x="0" y="1339402"/>
            <a:ext cx="8202769" cy="4901955"/>
          </a:xfrm>
        </p:spPr>
        <p:txBody>
          <a:bodyPr>
            <a:normAutofit fontScale="85000" lnSpcReduction="20000"/>
          </a:bodyPr>
          <a:lstStyle/>
          <a:p>
            <a:r>
              <a:rPr lang="en-US" dirty="0" smtClean="0"/>
              <a:t>Racist attitude underlying fascist nationalism and their plans for imperialist expansions (also </a:t>
            </a:r>
            <a:r>
              <a:rPr lang="en-US" dirty="0" err="1" smtClean="0"/>
              <a:t>Romanita</a:t>
            </a:r>
            <a:r>
              <a:rPr lang="en-US" dirty="0" smtClean="0"/>
              <a:t> Movement) – </a:t>
            </a:r>
            <a:r>
              <a:rPr lang="en-US" b="1" dirty="0" smtClean="0"/>
              <a:t>Italian Race perceived as superior to African races</a:t>
            </a:r>
          </a:p>
          <a:p>
            <a:r>
              <a:rPr lang="en-US" dirty="0" smtClean="0"/>
              <a:t>Until Rome-Berlin Axis anti –Semitism didn’t play a large role in fascist politics; Mussolini even dismissed anti-Semitism as “</a:t>
            </a:r>
            <a:r>
              <a:rPr lang="en-US" b="1" dirty="0" smtClean="0"/>
              <a:t>unscientific</a:t>
            </a:r>
            <a:r>
              <a:rPr lang="en-US" dirty="0" smtClean="0"/>
              <a:t>” </a:t>
            </a:r>
          </a:p>
          <a:p>
            <a:r>
              <a:rPr lang="en-US" dirty="0" smtClean="0"/>
              <a:t>Some leading fascists were </a:t>
            </a:r>
            <a:r>
              <a:rPr lang="en-US" dirty="0"/>
              <a:t>J</a:t>
            </a:r>
            <a:r>
              <a:rPr lang="en-US" dirty="0" smtClean="0"/>
              <a:t>ewish (30% of Jews were members of the PNF); Mussolini also had a Jewish mistress</a:t>
            </a:r>
          </a:p>
          <a:p>
            <a:r>
              <a:rPr lang="en-US" b="1" dirty="0" smtClean="0">
                <a:solidFill>
                  <a:srgbClr val="FF0000"/>
                </a:solidFill>
              </a:rPr>
              <a:t>1938 Charter of Race </a:t>
            </a:r>
            <a:r>
              <a:rPr lang="en-US" dirty="0" smtClean="0"/>
              <a:t>– claiming Italians to be “Aryan” –thus saying that Jews were not Italian Race </a:t>
            </a:r>
          </a:p>
          <a:p>
            <a:r>
              <a:rPr lang="en-US" dirty="0" smtClean="0"/>
              <a:t>Charter was </a:t>
            </a:r>
            <a:r>
              <a:rPr lang="en-US" b="1" dirty="0" smtClean="0"/>
              <a:t>followed by series of laws and decrees </a:t>
            </a:r>
            <a:r>
              <a:rPr lang="en-US" dirty="0" smtClean="0"/>
              <a:t>(Sept. and Nov. 1938) excluding Jewish teachers/children from state schools, banned </a:t>
            </a:r>
            <a:r>
              <a:rPr lang="en-US" dirty="0"/>
              <a:t>J</a:t>
            </a:r>
            <a:r>
              <a:rPr lang="en-US" dirty="0" smtClean="0"/>
              <a:t>ews from marrying non-Jews, and prevented Jews from owning large business and land estates </a:t>
            </a:r>
          </a:p>
          <a:p>
            <a:r>
              <a:rPr lang="en-US" dirty="0" smtClean="0"/>
              <a:t>These laws were never fully implemented and were largely ignored by Italians , and strongly opposed by the Pope </a:t>
            </a:r>
            <a:endParaRPr lang="en-US" dirty="0"/>
          </a:p>
        </p:txBody>
      </p:sp>
      <p:pic>
        <p:nvPicPr>
          <p:cNvPr id="6146" name="Picture 2" descr="Image result for charter of race italy  mussoli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8541" y="1151318"/>
            <a:ext cx="3330261" cy="489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52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mn-lt"/>
              </a:rPr>
              <a:t>What were main fascist policies on education and young people, and what impact did they have? </a:t>
            </a:r>
            <a:endParaRPr lang="en-US" sz="3600" b="1" dirty="0">
              <a:solidFill>
                <a:srgbClr val="FF0000"/>
              </a:solidFill>
              <a:latin typeface="+mn-lt"/>
            </a:endParaRPr>
          </a:p>
        </p:txBody>
      </p:sp>
      <p:sp>
        <p:nvSpPr>
          <p:cNvPr id="3" name="Content Placeholder 2"/>
          <p:cNvSpPr>
            <a:spLocks noGrp="1"/>
          </p:cNvSpPr>
          <p:nvPr>
            <p:ph idx="1"/>
          </p:nvPr>
        </p:nvSpPr>
        <p:spPr>
          <a:xfrm>
            <a:off x="838200" y="1429556"/>
            <a:ext cx="10515600" cy="5203064"/>
          </a:xfrm>
        </p:spPr>
        <p:txBody>
          <a:bodyPr>
            <a:normAutofit fontScale="77500" lnSpcReduction="20000"/>
          </a:bodyPr>
          <a:lstStyle/>
          <a:p>
            <a:r>
              <a:rPr lang="en-US" b="1" dirty="0" smtClean="0"/>
              <a:t>Indoctrination</a:t>
            </a:r>
            <a:r>
              <a:rPr lang="en-US" dirty="0" smtClean="0"/>
              <a:t> as a method – prime importance to younger generations; Mussolini believed they needed to be “</a:t>
            </a:r>
            <a:r>
              <a:rPr lang="en-US" dirty="0" err="1" smtClean="0"/>
              <a:t>fascistised</a:t>
            </a:r>
            <a:r>
              <a:rPr lang="en-US" dirty="0" smtClean="0"/>
              <a:t>” </a:t>
            </a:r>
          </a:p>
          <a:p>
            <a:r>
              <a:rPr lang="en-US" dirty="0" smtClean="0"/>
              <a:t>Children in schools recited “I believe in genius of Mussolini”, taught that Mussolini saved Italy from a communist revolution </a:t>
            </a:r>
          </a:p>
          <a:p>
            <a:r>
              <a:rPr lang="en-US" dirty="0" smtClean="0">
                <a:solidFill>
                  <a:srgbClr val="FF0000"/>
                </a:solidFill>
              </a:rPr>
              <a:t>1929</a:t>
            </a:r>
            <a:r>
              <a:rPr lang="en-US" dirty="0" smtClean="0"/>
              <a:t> – teachers had to swear in the loyalty oath; textbooks were rewritten </a:t>
            </a:r>
          </a:p>
          <a:p>
            <a:r>
              <a:rPr lang="en-US" dirty="0" smtClean="0"/>
              <a:t>Attempts at indoctrination less successful in secondary education, but fascists did control all textbooks (many were banned)</a:t>
            </a:r>
          </a:p>
          <a:p>
            <a:pPr marL="0" indent="0">
              <a:buNone/>
            </a:pPr>
            <a:r>
              <a:rPr lang="en-US" b="1" dirty="0" smtClean="0">
                <a:solidFill>
                  <a:srgbClr val="FF0000"/>
                </a:solidFill>
              </a:rPr>
              <a:t>Youth movements:</a:t>
            </a:r>
          </a:p>
          <a:p>
            <a:r>
              <a:rPr lang="en-US" b="1" dirty="0" smtClean="0"/>
              <a:t>1926 ONB (Opera </a:t>
            </a:r>
            <a:r>
              <a:rPr lang="en-US" b="1" dirty="0" err="1" smtClean="0"/>
              <a:t>Nazionale</a:t>
            </a:r>
            <a:r>
              <a:rPr lang="en-US" b="1" dirty="0" smtClean="0"/>
              <a:t> </a:t>
            </a:r>
            <a:r>
              <a:rPr lang="en-US" b="1" dirty="0" err="1" smtClean="0"/>
              <a:t>Balilla</a:t>
            </a:r>
            <a:r>
              <a:rPr lang="en-US" b="1" dirty="0" smtClean="0"/>
              <a:t> </a:t>
            </a:r>
            <a:r>
              <a:rPr lang="en-US" dirty="0" smtClean="0"/>
              <a:t>) all youth groups became a part of it </a:t>
            </a:r>
          </a:p>
          <a:p>
            <a:r>
              <a:rPr lang="en-US" dirty="0" smtClean="0"/>
              <a:t>Some of the groups: Sons of the She-Wolf (Boys 4-8), </a:t>
            </a:r>
            <a:r>
              <a:rPr lang="en-US" dirty="0" err="1" smtClean="0"/>
              <a:t>Balilla</a:t>
            </a:r>
            <a:r>
              <a:rPr lang="en-US" dirty="0" smtClean="0"/>
              <a:t> (8-14), </a:t>
            </a:r>
            <a:r>
              <a:rPr lang="en-US" dirty="0" err="1" smtClean="0"/>
              <a:t>Avanguardisti</a:t>
            </a:r>
            <a:r>
              <a:rPr lang="en-US" dirty="0" smtClean="0"/>
              <a:t> (14-18); Girls – </a:t>
            </a:r>
            <a:r>
              <a:rPr lang="en-US" dirty="0" err="1" smtClean="0"/>
              <a:t>Picole</a:t>
            </a:r>
            <a:r>
              <a:rPr lang="en-US" dirty="0" smtClean="0"/>
              <a:t> </a:t>
            </a:r>
            <a:r>
              <a:rPr lang="en-US" dirty="0" err="1" smtClean="0"/>
              <a:t>Italiane</a:t>
            </a:r>
            <a:r>
              <a:rPr lang="en-US" dirty="0" smtClean="0"/>
              <a:t> and the Giovani </a:t>
            </a:r>
            <a:r>
              <a:rPr lang="en-US" dirty="0" err="1" smtClean="0"/>
              <a:t>Italiane</a:t>
            </a:r>
            <a:r>
              <a:rPr lang="en-US" dirty="0" smtClean="0"/>
              <a:t> </a:t>
            </a:r>
          </a:p>
          <a:p>
            <a:r>
              <a:rPr lang="en-US" dirty="0" smtClean="0"/>
              <a:t>1937 ONB merged with </a:t>
            </a:r>
            <a:r>
              <a:rPr lang="en-US" b="1" dirty="0" smtClean="0">
                <a:solidFill>
                  <a:srgbClr val="FF0000"/>
                </a:solidFill>
              </a:rPr>
              <a:t>Young Fascist to form </a:t>
            </a:r>
            <a:r>
              <a:rPr lang="en-US" b="1" dirty="0" err="1" smtClean="0">
                <a:solidFill>
                  <a:srgbClr val="FF0000"/>
                </a:solidFill>
              </a:rPr>
              <a:t>Gioventu</a:t>
            </a:r>
            <a:r>
              <a:rPr lang="en-US" b="1" dirty="0" smtClean="0">
                <a:solidFill>
                  <a:srgbClr val="FF0000"/>
                </a:solidFill>
              </a:rPr>
              <a:t> </a:t>
            </a:r>
            <a:r>
              <a:rPr lang="en-US" b="1" dirty="0" err="1" smtClean="0">
                <a:solidFill>
                  <a:srgbClr val="FF0000"/>
                </a:solidFill>
              </a:rPr>
              <a:t>Italiana</a:t>
            </a:r>
            <a:r>
              <a:rPr lang="en-US" b="1" dirty="0" smtClean="0">
                <a:solidFill>
                  <a:srgbClr val="FF0000"/>
                </a:solidFill>
              </a:rPr>
              <a:t> del </a:t>
            </a:r>
            <a:r>
              <a:rPr lang="en-US" b="1" dirty="0" err="1" smtClean="0">
                <a:solidFill>
                  <a:srgbClr val="FF0000"/>
                </a:solidFill>
              </a:rPr>
              <a:t>Litorio</a:t>
            </a:r>
            <a:r>
              <a:rPr lang="en-US" b="1" dirty="0" smtClean="0">
                <a:solidFill>
                  <a:srgbClr val="FF0000"/>
                </a:solidFill>
              </a:rPr>
              <a:t> (GIL) </a:t>
            </a:r>
            <a:r>
              <a:rPr lang="en-US" dirty="0" smtClean="0"/>
              <a:t>membership was </a:t>
            </a:r>
            <a:r>
              <a:rPr lang="en-US" b="1" dirty="0" smtClean="0"/>
              <a:t>compulsory</a:t>
            </a:r>
            <a:r>
              <a:rPr lang="en-US" dirty="0" smtClean="0"/>
              <a:t> for all young people ages 8 to 21, and all groups had to swear loyalty to Mussolini </a:t>
            </a:r>
          </a:p>
          <a:p>
            <a:r>
              <a:rPr lang="en-US" b="1" dirty="0" smtClean="0"/>
              <a:t>Result</a:t>
            </a:r>
            <a:r>
              <a:rPr lang="en-US" dirty="0" smtClean="0"/>
              <a:t>: not as great as Mussolini intended – many (40%) avoided membership (and Catholic schools did not enforce mandatory GIL membership)</a:t>
            </a:r>
            <a:endParaRPr lang="en-US" dirty="0"/>
          </a:p>
        </p:txBody>
      </p:sp>
    </p:spTree>
    <p:extLst>
      <p:ext uri="{BB962C8B-B14F-4D97-AF65-F5344CB8AC3E}">
        <p14:creationId xmlns:p14="http://schemas.microsoft.com/office/powerpoint/2010/main" val="4220578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opera nazionale balil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6297769" cy="51534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78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To what extent was authoritarian control established in fascist Italy? </a:t>
            </a:r>
            <a:endParaRPr lang="en-US" b="1" dirty="0">
              <a:solidFill>
                <a:srgbClr val="FF0000"/>
              </a:solidFill>
              <a:latin typeface="+mn-lt"/>
            </a:endParaRPr>
          </a:p>
        </p:txBody>
      </p:sp>
      <p:sp>
        <p:nvSpPr>
          <p:cNvPr id="3" name="Content Placeholder 2"/>
          <p:cNvSpPr>
            <a:spLocks noGrp="1"/>
          </p:cNvSpPr>
          <p:nvPr>
            <p:ph idx="1"/>
          </p:nvPr>
        </p:nvSpPr>
        <p:spPr>
          <a:xfrm>
            <a:off x="116983" y="1690688"/>
            <a:ext cx="10515600" cy="5006326"/>
          </a:xfrm>
        </p:spPr>
        <p:txBody>
          <a:bodyPr>
            <a:normAutofit fontScale="92500" lnSpcReduction="20000"/>
          </a:bodyPr>
          <a:lstStyle/>
          <a:p>
            <a:r>
              <a:rPr lang="en-US" dirty="0" smtClean="0"/>
              <a:t>The Main Characteristics of Mussolini’s Fascist State</a:t>
            </a:r>
          </a:p>
          <a:p>
            <a:pPr lvl="1"/>
            <a:r>
              <a:rPr lang="en-US" dirty="0" smtClean="0"/>
              <a:t>Initially, Mussolini did not plan to become a dictator; however after the </a:t>
            </a:r>
            <a:r>
              <a:rPr lang="en-US" dirty="0" err="1" smtClean="0"/>
              <a:t>Matteotti</a:t>
            </a:r>
            <a:r>
              <a:rPr lang="en-US" dirty="0" smtClean="0"/>
              <a:t> crisis, he was pressured to do so (presented with an ultimatum by militant fascists) – Mussolini wanted the dictatorship to be independent of the </a:t>
            </a:r>
            <a:r>
              <a:rPr lang="en-US" dirty="0" err="1" smtClean="0"/>
              <a:t>ras</a:t>
            </a:r>
            <a:r>
              <a:rPr lang="en-US" dirty="0" smtClean="0"/>
              <a:t> – so it turned out to be personal rather than fascist dictatorship</a:t>
            </a:r>
          </a:p>
          <a:p>
            <a:r>
              <a:rPr lang="en-US" b="1" dirty="0" smtClean="0"/>
              <a:t>Declining importance of the Fascist Party </a:t>
            </a:r>
          </a:p>
          <a:p>
            <a:pPr lvl="1"/>
            <a:r>
              <a:rPr lang="en-US" dirty="0" smtClean="0"/>
              <a:t>Mussolini </a:t>
            </a:r>
            <a:r>
              <a:rPr lang="en-US" b="1" dirty="0" smtClean="0"/>
              <a:t>deliberately redistricted the influence of the PNF </a:t>
            </a:r>
            <a:r>
              <a:rPr lang="en-US" dirty="0" smtClean="0"/>
              <a:t>by using non-PNF members to maintain law and order – including police, judicial system, civil service and army </a:t>
            </a:r>
          </a:p>
          <a:p>
            <a:pPr lvl="1"/>
            <a:r>
              <a:rPr lang="en-US" dirty="0" smtClean="0"/>
              <a:t>However, he did instigate a purge of the judiciary for lack of loyalty or for being too independent; he frequently intervened  in legal cases and imprisonment without trial was common</a:t>
            </a:r>
          </a:p>
          <a:p>
            <a:pPr lvl="1"/>
            <a:r>
              <a:rPr lang="en-US" dirty="0" smtClean="0"/>
              <a:t>In the provinces it as the </a:t>
            </a:r>
            <a:r>
              <a:rPr lang="en-US" b="1" dirty="0" smtClean="0">
                <a:solidFill>
                  <a:srgbClr val="FF0000"/>
                </a:solidFill>
              </a:rPr>
              <a:t>prefects</a:t>
            </a:r>
            <a:r>
              <a:rPr lang="en-US" dirty="0" smtClean="0">
                <a:solidFill>
                  <a:srgbClr val="FF0000"/>
                </a:solidFill>
              </a:rPr>
              <a:t> </a:t>
            </a:r>
            <a:r>
              <a:rPr lang="en-US" dirty="0" smtClean="0"/>
              <a:t>(senior civil servants) who appointed the </a:t>
            </a:r>
            <a:r>
              <a:rPr lang="en-US" b="1" dirty="0" err="1" smtClean="0">
                <a:solidFill>
                  <a:srgbClr val="FF0000"/>
                </a:solidFill>
              </a:rPr>
              <a:t>podesta</a:t>
            </a:r>
            <a:r>
              <a:rPr lang="en-US" dirty="0" smtClean="0">
                <a:solidFill>
                  <a:srgbClr val="FF0000"/>
                </a:solidFill>
              </a:rPr>
              <a:t> </a:t>
            </a:r>
            <a:r>
              <a:rPr lang="en-US" dirty="0" smtClean="0"/>
              <a:t>(local mayors)</a:t>
            </a:r>
          </a:p>
          <a:p>
            <a:pPr lvl="1"/>
            <a:r>
              <a:rPr lang="en-US" dirty="0" smtClean="0"/>
              <a:t>The prefects had to be loyal to the government but also had to be local elites – 1922-29 only 29 out of 86 of </a:t>
            </a:r>
            <a:r>
              <a:rPr lang="en-US" dirty="0" err="1" smtClean="0"/>
              <a:t>podesta</a:t>
            </a:r>
            <a:r>
              <a:rPr lang="en-US" dirty="0" smtClean="0"/>
              <a:t> were fascists; initially </a:t>
            </a:r>
            <a:r>
              <a:rPr lang="en-US" dirty="0" err="1" smtClean="0"/>
              <a:t>ras</a:t>
            </a:r>
            <a:r>
              <a:rPr lang="en-US" dirty="0" smtClean="0"/>
              <a:t> caused trouble with these developments </a:t>
            </a:r>
          </a:p>
          <a:p>
            <a:pPr lvl="1"/>
            <a:endParaRPr lang="en-US" dirty="0"/>
          </a:p>
        </p:txBody>
      </p:sp>
    </p:spTree>
    <p:extLst>
      <p:ext uri="{BB962C8B-B14F-4D97-AF65-F5344CB8AC3E}">
        <p14:creationId xmlns:p14="http://schemas.microsoft.com/office/powerpoint/2010/main" val="4183565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0" y="0"/>
            <a:ext cx="10515600" cy="1325563"/>
          </a:xfrm>
        </p:spPr>
        <p:txBody>
          <a:bodyPr/>
          <a:lstStyle/>
          <a:p>
            <a:r>
              <a:rPr lang="en-US" b="1" dirty="0" smtClean="0">
                <a:solidFill>
                  <a:srgbClr val="FF0000"/>
                </a:solidFill>
                <a:latin typeface="+mn-lt"/>
              </a:rPr>
              <a:t>Taming of the PNF</a:t>
            </a:r>
            <a:endParaRPr lang="en-US" b="1" dirty="0">
              <a:solidFill>
                <a:srgbClr val="FF0000"/>
              </a:solidFill>
              <a:latin typeface="+mn-lt"/>
            </a:endParaRPr>
          </a:p>
        </p:txBody>
      </p:sp>
      <p:sp>
        <p:nvSpPr>
          <p:cNvPr id="3" name="Content Placeholder 2"/>
          <p:cNvSpPr>
            <a:spLocks noGrp="1"/>
          </p:cNvSpPr>
          <p:nvPr>
            <p:ph idx="1"/>
          </p:nvPr>
        </p:nvSpPr>
        <p:spPr>
          <a:xfrm>
            <a:off x="838200" y="1197734"/>
            <a:ext cx="7030792" cy="5660265"/>
          </a:xfrm>
        </p:spPr>
        <p:txBody>
          <a:bodyPr>
            <a:normAutofit fontScale="85000" lnSpcReduction="20000"/>
          </a:bodyPr>
          <a:lstStyle/>
          <a:p>
            <a:r>
              <a:rPr lang="en-US" b="1" dirty="0" smtClean="0">
                <a:solidFill>
                  <a:srgbClr val="FF0000"/>
                </a:solidFill>
              </a:rPr>
              <a:t>1926, Augusto </a:t>
            </a:r>
            <a:r>
              <a:rPr lang="en-US" b="1" dirty="0" err="1" smtClean="0">
                <a:solidFill>
                  <a:srgbClr val="FF0000"/>
                </a:solidFill>
              </a:rPr>
              <a:t>Turati</a:t>
            </a:r>
            <a:r>
              <a:rPr lang="en-US" b="1" dirty="0" smtClean="0">
                <a:solidFill>
                  <a:srgbClr val="FF0000"/>
                </a:solidFill>
              </a:rPr>
              <a:t> – became PNF secretary </a:t>
            </a:r>
            <a:r>
              <a:rPr lang="en-US" dirty="0" smtClean="0"/>
              <a:t>– he began to purge more militant fascists and opened membership to people who wanted to further their career – this led to increased party membership, and many were members of the elite who used to be involved with the liberal government </a:t>
            </a:r>
          </a:p>
          <a:p>
            <a:r>
              <a:rPr lang="en-US" dirty="0" smtClean="0"/>
              <a:t>Many also left the party disappointed with the changes </a:t>
            </a:r>
          </a:p>
          <a:p>
            <a:r>
              <a:rPr lang="en-US" dirty="0" smtClean="0"/>
              <a:t>PNF became a mass party with mostly inactive members, most were white-collar employees</a:t>
            </a:r>
          </a:p>
          <a:p>
            <a:r>
              <a:rPr lang="en-US" dirty="0" smtClean="0"/>
              <a:t>Resulted in gradual weakening of the PNF due to internal divisions </a:t>
            </a:r>
          </a:p>
          <a:p>
            <a:r>
              <a:rPr lang="en-US" dirty="0" smtClean="0"/>
              <a:t>According to a historian </a:t>
            </a:r>
            <a:r>
              <a:rPr lang="en-US" b="1" dirty="0" smtClean="0"/>
              <a:t>Richards </a:t>
            </a:r>
            <a:r>
              <a:rPr lang="en-US" b="1" dirty="0" err="1" smtClean="0"/>
              <a:t>Thurlow</a:t>
            </a:r>
            <a:r>
              <a:rPr lang="en-US" b="1" dirty="0" smtClean="0"/>
              <a:t>, </a:t>
            </a:r>
            <a:r>
              <a:rPr lang="en-US" dirty="0" smtClean="0"/>
              <a:t>there were at least five different factions within the PNF, including the militant </a:t>
            </a:r>
            <a:r>
              <a:rPr lang="en-US" dirty="0" err="1" smtClean="0"/>
              <a:t>ras</a:t>
            </a:r>
            <a:r>
              <a:rPr lang="en-US" dirty="0" smtClean="0"/>
              <a:t>, and “left fascists”, who wanted to establish </a:t>
            </a:r>
            <a:r>
              <a:rPr lang="en-US" dirty="0" err="1" smtClean="0"/>
              <a:t>corporativist</a:t>
            </a:r>
            <a:r>
              <a:rPr lang="en-US" dirty="0" smtClean="0"/>
              <a:t> state</a:t>
            </a:r>
          </a:p>
          <a:p>
            <a:r>
              <a:rPr lang="en-US" dirty="0" smtClean="0"/>
              <a:t>Mussolini played the factions against each other to enhance his own power </a:t>
            </a:r>
            <a:endParaRPr lang="en-US" dirty="0"/>
          </a:p>
        </p:txBody>
      </p:sp>
      <p:pic>
        <p:nvPicPr>
          <p:cNvPr id="8194" name="Picture 2" descr="Image result for augusto tur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0"/>
            <a:ext cx="419100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17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The Corporate State </a:t>
            </a:r>
            <a:endParaRPr lang="en-US" b="1" dirty="0">
              <a:solidFill>
                <a:srgbClr val="FF0000"/>
              </a:solidFill>
              <a:latin typeface="+mn-lt"/>
            </a:endParaRPr>
          </a:p>
        </p:txBody>
      </p:sp>
      <p:sp>
        <p:nvSpPr>
          <p:cNvPr id="3" name="Content Placeholder 2"/>
          <p:cNvSpPr>
            <a:spLocks noGrp="1"/>
          </p:cNvSpPr>
          <p:nvPr>
            <p:ph idx="1"/>
          </p:nvPr>
        </p:nvSpPr>
        <p:spPr>
          <a:xfrm>
            <a:off x="207136" y="1374863"/>
            <a:ext cx="7880797" cy="4832753"/>
          </a:xfrm>
        </p:spPr>
        <p:txBody>
          <a:bodyPr>
            <a:normAutofit fontScale="92500" lnSpcReduction="10000"/>
          </a:bodyPr>
          <a:lstStyle/>
          <a:p>
            <a:r>
              <a:rPr lang="en-US" dirty="0" smtClean="0"/>
              <a:t>Fascists who believed that their movement was  a “third way” between capitalism and communism favored the creation of the corporate sate </a:t>
            </a:r>
          </a:p>
          <a:p>
            <a:r>
              <a:rPr lang="en-US" dirty="0" smtClean="0"/>
              <a:t>The aim of </a:t>
            </a:r>
            <a:r>
              <a:rPr lang="en-US" dirty="0" err="1" smtClean="0"/>
              <a:t>corporativism</a:t>
            </a:r>
            <a:r>
              <a:rPr lang="en-US" dirty="0" smtClean="0"/>
              <a:t> was </a:t>
            </a:r>
            <a:r>
              <a:rPr lang="en-US" b="1" dirty="0" smtClean="0"/>
              <a:t>to replace the politics of traditional parliamentary democracy with that of corporations representing the nation’s economic sectors </a:t>
            </a:r>
          </a:p>
          <a:p>
            <a:r>
              <a:rPr lang="en-US" dirty="0" smtClean="0"/>
              <a:t>Those corporations were supposed to overcome “class conflict” and focus on  the interests of the nation</a:t>
            </a:r>
          </a:p>
          <a:p>
            <a:r>
              <a:rPr lang="en-US" dirty="0" smtClean="0"/>
              <a:t>There was, however, never a thought of eradicating private ownership</a:t>
            </a:r>
          </a:p>
          <a:p>
            <a:pPr marL="0" indent="0">
              <a:buNone/>
            </a:pPr>
            <a:r>
              <a:rPr lang="en-US" dirty="0" smtClean="0"/>
              <a:t> </a:t>
            </a:r>
            <a:endParaRPr lang="en-US" dirty="0"/>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330" y="2204887"/>
            <a:ext cx="3614669" cy="478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14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51" y="159063"/>
            <a:ext cx="10515600" cy="1325563"/>
          </a:xfrm>
        </p:spPr>
        <p:txBody>
          <a:bodyPr/>
          <a:lstStyle/>
          <a:p>
            <a:r>
              <a:rPr lang="en-US" b="1" dirty="0" smtClean="0">
                <a:solidFill>
                  <a:srgbClr val="FF0000"/>
                </a:solidFill>
                <a:latin typeface="+mn-lt"/>
              </a:rPr>
              <a:t>The Fascist Syndicates </a:t>
            </a:r>
            <a:endParaRPr lang="en-US" b="1" dirty="0">
              <a:solidFill>
                <a:srgbClr val="FF0000"/>
              </a:solidFill>
              <a:latin typeface="+mn-lt"/>
            </a:endParaRPr>
          </a:p>
        </p:txBody>
      </p:sp>
      <p:sp>
        <p:nvSpPr>
          <p:cNvPr id="3" name="Content Placeholder 2"/>
          <p:cNvSpPr>
            <a:spLocks noGrp="1"/>
          </p:cNvSpPr>
          <p:nvPr>
            <p:ph idx="1"/>
          </p:nvPr>
        </p:nvSpPr>
        <p:spPr>
          <a:xfrm>
            <a:off x="0" y="940159"/>
            <a:ext cx="8962623" cy="4914833"/>
          </a:xfrm>
        </p:spPr>
        <p:txBody>
          <a:bodyPr>
            <a:normAutofit fontScale="85000" lnSpcReduction="10000"/>
          </a:bodyPr>
          <a:lstStyle/>
          <a:p>
            <a:r>
              <a:rPr lang="en-US" dirty="0" smtClean="0"/>
              <a:t>Fascists closed down labor movement trade unions  and replaced them with fascist-controlled syndicates </a:t>
            </a:r>
          </a:p>
          <a:p>
            <a:r>
              <a:rPr lang="en-US" b="1" dirty="0" err="1" smtClean="0">
                <a:solidFill>
                  <a:srgbClr val="FF0000"/>
                </a:solidFill>
              </a:rPr>
              <a:t>Edmondo</a:t>
            </a:r>
            <a:r>
              <a:rPr lang="en-US" b="1" dirty="0" smtClean="0">
                <a:solidFill>
                  <a:srgbClr val="FF0000"/>
                </a:solidFill>
              </a:rPr>
              <a:t> Rossini </a:t>
            </a:r>
            <a:r>
              <a:rPr lang="en-US" dirty="0" smtClean="0"/>
              <a:t>– </a:t>
            </a:r>
            <a:r>
              <a:rPr lang="en-US" b="1" dirty="0" smtClean="0"/>
              <a:t>headed Confederation of Fascists Syndicates- </a:t>
            </a:r>
            <a:r>
              <a:rPr lang="en-US" dirty="0" smtClean="0"/>
              <a:t>he wanted industrialists to give concessions to workers’ demands </a:t>
            </a:r>
          </a:p>
          <a:p>
            <a:r>
              <a:rPr lang="en-US" b="1" dirty="0" smtClean="0">
                <a:solidFill>
                  <a:srgbClr val="FF0000"/>
                </a:solidFill>
              </a:rPr>
              <a:t>Opposed by </a:t>
            </a:r>
            <a:r>
              <a:rPr lang="en-US" b="1" dirty="0" err="1" smtClean="0">
                <a:solidFill>
                  <a:srgbClr val="FF0000"/>
                </a:solidFill>
              </a:rPr>
              <a:t>Confindustria</a:t>
            </a:r>
            <a:r>
              <a:rPr lang="en-US" b="1" dirty="0" smtClean="0">
                <a:solidFill>
                  <a:srgbClr val="FF0000"/>
                </a:solidFill>
              </a:rPr>
              <a:t> </a:t>
            </a:r>
            <a:r>
              <a:rPr lang="en-US" dirty="0" smtClean="0"/>
              <a:t>– organization who represented the industrialists </a:t>
            </a:r>
          </a:p>
          <a:p>
            <a:r>
              <a:rPr lang="en-US" b="1" dirty="0" smtClean="0">
                <a:solidFill>
                  <a:srgbClr val="FF0000"/>
                </a:solidFill>
              </a:rPr>
              <a:t>Dec. 1923 – </a:t>
            </a:r>
            <a:r>
              <a:rPr lang="en-US" b="1" dirty="0" err="1" smtClean="0">
                <a:solidFill>
                  <a:srgbClr val="FF0000"/>
                </a:solidFill>
              </a:rPr>
              <a:t>Chigi</a:t>
            </a:r>
            <a:r>
              <a:rPr lang="en-US" b="1" dirty="0" smtClean="0">
                <a:solidFill>
                  <a:srgbClr val="FF0000"/>
                </a:solidFill>
              </a:rPr>
              <a:t> Palace Pact – </a:t>
            </a:r>
            <a:r>
              <a:rPr lang="en-US" dirty="0" smtClean="0"/>
              <a:t>industrialist promised to cooperate with the Syndicates but </a:t>
            </a:r>
            <a:r>
              <a:rPr lang="en-US" dirty="0" err="1" smtClean="0"/>
              <a:t>maintaied</a:t>
            </a:r>
            <a:r>
              <a:rPr lang="en-US" dirty="0" smtClean="0"/>
              <a:t> their own organization</a:t>
            </a:r>
          </a:p>
          <a:p>
            <a:r>
              <a:rPr lang="en-US" b="1" dirty="0" smtClean="0">
                <a:solidFill>
                  <a:srgbClr val="FF0000"/>
                </a:solidFill>
              </a:rPr>
              <a:t>1925 </a:t>
            </a:r>
            <a:r>
              <a:rPr lang="en-US" b="1" dirty="0" err="1" smtClean="0">
                <a:solidFill>
                  <a:srgbClr val="FF0000"/>
                </a:solidFill>
              </a:rPr>
              <a:t>Vidoni</a:t>
            </a:r>
            <a:r>
              <a:rPr lang="en-US" b="1" dirty="0" smtClean="0">
                <a:solidFill>
                  <a:srgbClr val="FF0000"/>
                </a:solidFill>
              </a:rPr>
              <a:t> Palace Pact </a:t>
            </a:r>
            <a:r>
              <a:rPr lang="en-US" dirty="0" smtClean="0"/>
              <a:t>– established that workers were not allowed to challenge the authority of employers and managers – all non-fascist trade unions and workers councils were closed down</a:t>
            </a:r>
          </a:p>
          <a:p>
            <a:r>
              <a:rPr lang="en-US" b="1" dirty="0" smtClean="0">
                <a:solidFill>
                  <a:srgbClr val="FF0000"/>
                </a:solidFill>
              </a:rPr>
              <a:t>1926 – Alfredo Rocco’s Law </a:t>
            </a:r>
            <a:r>
              <a:rPr lang="en-US" dirty="0" smtClean="0"/>
              <a:t>– made all strikes illegal, all industrial disputes had to be settled in special labor courts </a:t>
            </a:r>
            <a:endParaRPr lang="en-US" dirty="0"/>
          </a:p>
        </p:txBody>
      </p:sp>
      <p:pic>
        <p:nvPicPr>
          <p:cNvPr id="10242" name="Picture 2" descr="Image result for edmondo rosso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623" y="159063"/>
            <a:ext cx="3148637" cy="401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4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The Corporations </a:t>
            </a:r>
            <a:endParaRPr lang="en-US" b="1" dirty="0">
              <a:solidFill>
                <a:srgbClr val="FF0000"/>
              </a:solidFill>
              <a:latin typeface="+mn-lt"/>
            </a:endParaRPr>
          </a:p>
        </p:txBody>
      </p:sp>
      <p:sp>
        <p:nvSpPr>
          <p:cNvPr id="3" name="Content Placeholder 2"/>
          <p:cNvSpPr>
            <a:spLocks noGrp="1"/>
          </p:cNvSpPr>
          <p:nvPr>
            <p:ph idx="1"/>
          </p:nvPr>
        </p:nvSpPr>
        <p:spPr>
          <a:xfrm>
            <a:off x="838200" y="1825625"/>
            <a:ext cx="7597462" cy="4858510"/>
          </a:xfrm>
        </p:spPr>
        <p:txBody>
          <a:bodyPr>
            <a:normAutofit fontScale="92500" lnSpcReduction="10000"/>
          </a:bodyPr>
          <a:lstStyle/>
          <a:p>
            <a:r>
              <a:rPr lang="en-US" b="1" dirty="0" smtClean="0"/>
              <a:t>July 1926 </a:t>
            </a:r>
            <a:r>
              <a:rPr lang="en-US" dirty="0" smtClean="0"/>
              <a:t>– Mussolini established </a:t>
            </a:r>
            <a:r>
              <a:rPr lang="en-US" b="1" dirty="0" smtClean="0">
                <a:solidFill>
                  <a:srgbClr val="FF0000"/>
                </a:solidFill>
              </a:rPr>
              <a:t>Ministry of Corporations </a:t>
            </a:r>
            <a:r>
              <a:rPr lang="en-US" dirty="0" smtClean="0"/>
              <a:t>– each corporation was made up of representatives of employers and workers of the same industrial sector, with state representatives acting as referees and final adjudicators </a:t>
            </a:r>
          </a:p>
          <a:p>
            <a:r>
              <a:rPr lang="en-US" dirty="0" smtClean="0"/>
              <a:t>It was run by </a:t>
            </a:r>
            <a:r>
              <a:rPr lang="en-US" b="1" dirty="0" smtClean="0"/>
              <a:t>Giuseppe </a:t>
            </a:r>
            <a:r>
              <a:rPr lang="en-US" b="1" dirty="0" err="1" smtClean="0"/>
              <a:t>Bottai</a:t>
            </a:r>
            <a:endParaRPr lang="en-US" b="1" dirty="0" smtClean="0"/>
          </a:p>
          <a:p>
            <a:r>
              <a:rPr lang="en-US" dirty="0" smtClean="0"/>
              <a:t>May 1927 -  Mussolini said in speech that corporate state had been established </a:t>
            </a:r>
          </a:p>
          <a:p>
            <a:r>
              <a:rPr lang="en-US" dirty="0" smtClean="0"/>
              <a:t>Corporations weakened the fascist syndicates – by 1928 Confederation  was abolished and NCC (national Council of Corporations) was created </a:t>
            </a:r>
          </a:p>
          <a:p>
            <a:r>
              <a:rPr lang="en-US" dirty="0" smtClean="0"/>
              <a:t>Despite all reorganizations, Mussolini made all important decisions himself </a:t>
            </a:r>
            <a:endParaRPr lang="en-US" dirty="0"/>
          </a:p>
        </p:txBody>
      </p:sp>
      <p:pic>
        <p:nvPicPr>
          <p:cNvPr id="11266" name="Picture 2" descr="Image result for giuseppe bottai mussol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858" y="0"/>
            <a:ext cx="3621142" cy="397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61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What were Mussolini’s Economic and Social Policies, and what factors influenced them? </a:t>
            </a:r>
            <a:endParaRPr lang="en-US" b="1" dirty="0">
              <a:solidFill>
                <a:srgbClr val="FF0000"/>
              </a:solidFill>
              <a:latin typeface="+mn-lt"/>
            </a:endParaRPr>
          </a:p>
        </p:txBody>
      </p:sp>
      <p:sp>
        <p:nvSpPr>
          <p:cNvPr id="3" name="Content Placeholder 2"/>
          <p:cNvSpPr>
            <a:spLocks noGrp="1"/>
          </p:cNvSpPr>
          <p:nvPr>
            <p:ph idx="1"/>
          </p:nvPr>
        </p:nvSpPr>
        <p:spPr>
          <a:xfrm>
            <a:off x="218942" y="1825624"/>
            <a:ext cx="8268236" cy="4897147"/>
          </a:xfrm>
        </p:spPr>
        <p:txBody>
          <a:bodyPr>
            <a:normAutofit fontScale="92500" lnSpcReduction="10000"/>
          </a:bodyPr>
          <a:lstStyle/>
          <a:p>
            <a:r>
              <a:rPr lang="en-US" dirty="0" smtClean="0"/>
              <a:t>Mussolini realized the importance of strong economy for the strength of his regime; he wanted to make Italy economically self-sufficient in food and raw materials (autarchy) </a:t>
            </a:r>
          </a:p>
          <a:p>
            <a:r>
              <a:rPr lang="en-US" b="1" dirty="0" smtClean="0"/>
              <a:t>Economic Battles: series of campaigns</a:t>
            </a:r>
          </a:p>
          <a:p>
            <a:pPr lvl="1">
              <a:buFont typeface="Courier New" panose="02070309020205020404" pitchFamily="49" charset="0"/>
              <a:buChar char="o"/>
            </a:pPr>
            <a:r>
              <a:rPr lang="en-US" b="1" dirty="0" smtClean="0">
                <a:solidFill>
                  <a:srgbClr val="FF0000"/>
                </a:solidFill>
              </a:rPr>
              <a:t>1924 Battle over the Southern Problem </a:t>
            </a:r>
            <a:r>
              <a:rPr lang="en-US" dirty="0" smtClean="0"/>
              <a:t>– to combat poverty in S. Italy; promised building new villages and battle the Mafia </a:t>
            </a:r>
            <a:endParaRPr lang="en-US" b="1" dirty="0" smtClean="0">
              <a:solidFill>
                <a:srgbClr val="FF0000"/>
              </a:solidFill>
            </a:endParaRPr>
          </a:p>
          <a:p>
            <a:pPr lvl="1">
              <a:buFont typeface="Courier New" panose="02070309020205020404" pitchFamily="49" charset="0"/>
              <a:buChar char="o"/>
            </a:pPr>
            <a:r>
              <a:rPr lang="en-US" b="1" dirty="0" smtClean="0">
                <a:solidFill>
                  <a:srgbClr val="FF0000"/>
                </a:solidFill>
              </a:rPr>
              <a:t>1925 – Battle for Grain – </a:t>
            </a:r>
            <a:r>
              <a:rPr lang="en-US" dirty="0" smtClean="0"/>
              <a:t>farmers should grow more cereal in order to reduce Italy’s dependence on foreign imports; medals awarded to  most productive farmers; in the north farming became more mechanized </a:t>
            </a:r>
            <a:endParaRPr lang="en-US" b="1" dirty="0" smtClean="0">
              <a:solidFill>
                <a:srgbClr val="FF0000"/>
              </a:solidFill>
            </a:endParaRPr>
          </a:p>
          <a:p>
            <a:pPr lvl="1">
              <a:buFont typeface="Courier New" panose="02070309020205020404" pitchFamily="49" charset="0"/>
              <a:buChar char="o"/>
            </a:pPr>
            <a:r>
              <a:rPr lang="en-US" b="1" dirty="0" smtClean="0">
                <a:solidFill>
                  <a:srgbClr val="FF0000"/>
                </a:solidFill>
              </a:rPr>
              <a:t>1926 – Battle for Land – </a:t>
            </a:r>
            <a:r>
              <a:rPr lang="en-US" dirty="0" smtClean="0"/>
              <a:t>further effort to increase farm land; draining swamps to establish small farms </a:t>
            </a:r>
            <a:endParaRPr lang="en-US" b="1" dirty="0" smtClean="0">
              <a:solidFill>
                <a:srgbClr val="FF0000"/>
              </a:solidFill>
            </a:endParaRPr>
          </a:p>
          <a:p>
            <a:pPr lvl="1">
              <a:buFont typeface="Courier New" panose="02070309020205020404" pitchFamily="49" charset="0"/>
              <a:buChar char="o"/>
            </a:pPr>
            <a:r>
              <a:rPr lang="en-US" b="1" dirty="0" smtClean="0">
                <a:solidFill>
                  <a:srgbClr val="FF0000"/>
                </a:solidFill>
              </a:rPr>
              <a:t>8/1926 Battle for the Lira –</a:t>
            </a:r>
            <a:r>
              <a:rPr lang="en-US" dirty="0" smtClean="0"/>
              <a:t> artificially raised the value of the lira; allowed Italy to continue importing </a:t>
            </a:r>
            <a:endParaRPr lang="en-US" b="1" dirty="0" smtClean="0">
              <a:solidFill>
                <a:srgbClr val="FF0000"/>
              </a:solidFill>
            </a:endParaRPr>
          </a:p>
          <a:p>
            <a:pPr lvl="1"/>
            <a:endParaRPr lang="en-US" dirty="0"/>
          </a:p>
        </p:txBody>
      </p:sp>
      <p:pic>
        <p:nvPicPr>
          <p:cNvPr id="2050" name="Picture 2" descr="Image result for mussolini battle for the l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9270" y="2845447"/>
            <a:ext cx="2819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11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Was Mussolini an all-powerful dictator? </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Despite his claims and control over the PNF – </a:t>
            </a:r>
            <a:r>
              <a:rPr lang="en-US" b="1" dirty="0" smtClean="0"/>
              <a:t>Mussolini had to share power</a:t>
            </a:r>
            <a:r>
              <a:rPr lang="en-US" dirty="0" smtClean="0"/>
              <a:t> with traditional groups that held power in Italy long before 1922 – these included the monarchy, the Church, civil services and courts, industrial and financial elites</a:t>
            </a:r>
          </a:p>
          <a:p>
            <a:r>
              <a:rPr lang="en-US" dirty="0" smtClean="0"/>
              <a:t>It was the </a:t>
            </a:r>
            <a:r>
              <a:rPr lang="en-US" b="1" dirty="0" smtClean="0"/>
              <a:t>king who ordered Mussolini's arrest on 25</a:t>
            </a:r>
            <a:r>
              <a:rPr lang="en-US" b="1" baseline="30000" dirty="0" smtClean="0"/>
              <a:t>th</a:t>
            </a:r>
            <a:r>
              <a:rPr lang="en-US" b="1" dirty="0" smtClean="0"/>
              <a:t> of July 1943</a:t>
            </a:r>
            <a:r>
              <a:rPr lang="en-US" dirty="0" smtClean="0"/>
              <a:t> – thus  Mussolini ‘s aim to create a completely authoritarian stat was largely unsuccessful </a:t>
            </a:r>
            <a:endParaRPr lang="en-US" dirty="0"/>
          </a:p>
        </p:txBody>
      </p:sp>
    </p:spTree>
    <p:extLst>
      <p:ext uri="{BB962C8B-B14F-4D97-AF65-F5344CB8AC3E}">
        <p14:creationId xmlns:p14="http://schemas.microsoft.com/office/powerpoint/2010/main" val="26846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5425159" y="1647393"/>
            <a:ext cx="6766841" cy="5210607"/>
          </a:xfrm>
          <a:prstGeom prst="rect">
            <a:avLst/>
          </a:prstGeom>
        </p:spPr>
      </p:pic>
      <p:pic>
        <p:nvPicPr>
          <p:cNvPr id="1026" name="Picture 2" descr="Image result for mussolini battle for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11" y="98515"/>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5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How successful were Mussolini’s economic and social policies? </a:t>
            </a:r>
            <a:endParaRPr lang="en-US" b="1"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t>Most economic battles were far from successful due to inconsistencies (villages never built, etc.); </a:t>
            </a:r>
            <a:r>
              <a:rPr lang="en-US" b="1" dirty="0" smtClean="0"/>
              <a:t>battle of grains </a:t>
            </a:r>
            <a:r>
              <a:rPr lang="en-US" dirty="0" smtClean="0"/>
              <a:t>almost doubled the production of wheat by 1939 achieving self-sufficiency – but it led to Italy having to import olive oil; also exports of fruit and wine dropped </a:t>
            </a:r>
          </a:p>
          <a:p>
            <a:r>
              <a:rPr lang="en-US" b="1" dirty="0" smtClean="0"/>
              <a:t>Battle of the Lira </a:t>
            </a:r>
            <a:r>
              <a:rPr lang="en-US" dirty="0" smtClean="0"/>
              <a:t>– resulted in declining exports- rose unemployment; since Italian goods became more expensive </a:t>
            </a:r>
          </a:p>
          <a:p>
            <a:r>
              <a:rPr lang="en-US" dirty="0" smtClean="0"/>
              <a:t>As a result many women were forced to give up their jobs to unemployed men </a:t>
            </a:r>
          </a:p>
          <a:p>
            <a:r>
              <a:rPr lang="en-US" dirty="0" smtClean="0"/>
              <a:t>Reform: </a:t>
            </a:r>
            <a:r>
              <a:rPr lang="en-US" b="1" dirty="0" smtClean="0">
                <a:solidFill>
                  <a:srgbClr val="FF0000"/>
                </a:solidFill>
              </a:rPr>
              <a:t>The Institute per la </a:t>
            </a:r>
            <a:r>
              <a:rPr lang="en-US" b="1" dirty="0" err="1" smtClean="0">
                <a:solidFill>
                  <a:srgbClr val="FF0000"/>
                </a:solidFill>
              </a:rPr>
              <a:t>Reconstruzione</a:t>
            </a:r>
            <a:r>
              <a:rPr lang="en-US" b="1" dirty="0" smtClean="0">
                <a:solidFill>
                  <a:srgbClr val="FF0000"/>
                </a:solidFill>
              </a:rPr>
              <a:t> </a:t>
            </a:r>
            <a:r>
              <a:rPr lang="en-US" b="1" dirty="0" err="1" smtClean="0">
                <a:solidFill>
                  <a:srgbClr val="FF0000"/>
                </a:solidFill>
              </a:rPr>
              <a:t>Industriale</a:t>
            </a:r>
            <a:r>
              <a:rPr lang="en-US" b="1" dirty="0" smtClean="0">
                <a:solidFill>
                  <a:srgbClr val="FF0000"/>
                </a:solidFill>
              </a:rPr>
              <a:t> (IRI) </a:t>
            </a:r>
            <a:r>
              <a:rPr lang="en-US" dirty="0" smtClean="0"/>
              <a:t>– Institute for Industrial Reconstruction, set up in </a:t>
            </a:r>
            <a:r>
              <a:rPr lang="en-US" b="1" dirty="0" smtClean="0">
                <a:solidFill>
                  <a:srgbClr val="FF0000"/>
                </a:solidFill>
              </a:rPr>
              <a:t>1933-</a:t>
            </a:r>
            <a:r>
              <a:rPr lang="en-US" dirty="0" smtClean="0"/>
              <a:t>  took over unprofitable industries, by 1939 it became a massive state company</a:t>
            </a:r>
          </a:p>
          <a:p>
            <a:r>
              <a:rPr lang="en-US" dirty="0" smtClean="0"/>
              <a:t>IRI often sold huge industries to private owners cheaply – resulted in capitalist monopolies of steel and iron industries (for example).</a:t>
            </a:r>
            <a:endParaRPr lang="en-US" dirty="0"/>
          </a:p>
        </p:txBody>
      </p:sp>
    </p:spTree>
    <p:extLst>
      <p:ext uri="{BB962C8B-B14F-4D97-AF65-F5344CB8AC3E}">
        <p14:creationId xmlns:p14="http://schemas.microsoft.com/office/powerpoint/2010/main" val="1688260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1" y="-109783"/>
            <a:ext cx="10515600" cy="1325563"/>
          </a:xfrm>
        </p:spPr>
        <p:txBody>
          <a:bodyPr/>
          <a:lstStyle/>
          <a:p>
            <a:r>
              <a:rPr lang="en-US" b="1" dirty="0" smtClean="0">
                <a:solidFill>
                  <a:srgbClr val="FF0000"/>
                </a:solidFill>
              </a:rPr>
              <a:t>Autarchy in the 1930s</a:t>
            </a:r>
            <a:endParaRPr lang="en-US" b="1" dirty="0">
              <a:solidFill>
                <a:srgbClr val="FF0000"/>
              </a:solidFill>
            </a:endParaRPr>
          </a:p>
        </p:txBody>
      </p:sp>
      <p:sp>
        <p:nvSpPr>
          <p:cNvPr id="3" name="Content Placeholder 2"/>
          <p:cNvSpPr>
            <a:spLocks noGrp="1"/>
          </p:cNvSpPr>
          <p:nvPr>
            <p:ph idx="1"/>
          </p:nvPr>
        </p:nvSpPr>
        <p:spPr>
          <a:xfrm>
            <a:off x="838200" y="1825624"/>
            <a:ext cx="5626994" cy="4876555"/>
          </a:xfrm>
        </p:spPr>
        <p:txBody>
          <a:bodyPr>
            <a:normAutofit fontScale="92500" lnSpcReduction="20000"/>
          </a:bodyPr>
          <a:lstStyle/>
          <a:p>
            <a:r>
              <a:rPr lang="en-US" b="1" dirty="0" smtClean="0">
                <a:solidFill>
                  <a:srgbClr val="FF0000"/>
                </a:solidFill>
              </a:rPr>
              <a:t>1935</a:t>
            </a:r>
            <a:r>
              <a:rPr lang="en-US" dirty="0" smtClean="0">
                <a:solidFill>
                  <a:srgbClr val="FF0000"/>
                </a:solidFill>
              </a:rPr>
              <a:t> </a:t>
            </a:r>
            <a:r>
              <a:rPr lang="en-US" dirty="0" err="1" smtClean="0"/>
              <a:t>LoN</a:t>
            </a:r>
            <a:r>
              <a:rPr lang="en-US" dirty="0" smtClean="0"/>
              <a:t> imposed economic sanctions on Italy after invasion of Abyssinia – self-sufficiency became more significant</a:t>
            </a:r>
          </a:p>
          <a:p>
            <a:r>
              <a:rPr lang="en-US" dirty="0" smtClean="0"/>
              <a:t>Some moderate achievements:</a:t>
            </a:r>
          </a:p>
          <a:p>
            <a:pPr lvl="1"/>
            <a:r>
              <a:rPr lang="en-US" dirty="0" smtClean="0"/>
              <a:t>By 1940 industrial production increased by 9 %</a:t>
            </a:r>
          </a:p>
          <a:p>
            <a:pPr lvl="1"/>
            <a:r>
              <a:rPr lang="en-US" dirty="0" smtClean="0"/>
              <a:t>Between 1928-39 imports of raw materials and industrial goods dropped </a:t>
            </a:r>
          </a:p>
          <a:p>
            <a:r>
              <a:rPr lang="en-US" dirty="0" smtClean="0"/>
              <a:t>Overall, fascist economic policy did not result in significant modernization or increase in productivity </a:t>
            </a:r>
          </a:p>
          <a:p>
            <a:r>
              <a:rPr lang="en-US" dirty="0" smtClean="0"/>
              <a:t>Italy experienced slower recovery from the Depression than other European nations</a:t>
            </a:r>
          </a:p>
        </p:txBody>
      </p:sp>
      <p:pic>
        <p:nvPicPr>
          <p:cNvPr id="3076" name="Picture 4" descr="Image result for italian aut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731" y="1215780"/>
            <a:ext cx="41719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6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599"/>
            <a:ext cx="10515600" cy="1325563"/>
          </a:xfrm>
        </p:spPr>
        <p:txBody>
          <a:bodyPr/>
          <a:lstStyle/>
          <a:p>
            <a:r>
              <a:rPr lang="en-US" b="1" dirty="0" smtClean="0">
                <a:solidFill>
                  <a:srgbClr val="FF0000"/>
                </a:solidFill>
                <a:latin typeface="+mn-lt"/>
              </a:rPr>
              <a:t>Social Impacts of Fascism </a:t>
            </a:r>
            <a:endParaRPr lang="en-US" b="1" dirty="0">
              <a:solidFill>
                <a:srgbClr val="FF0000"/>
              </a:solidFill>
              <a:latin typeface="+mn-lt"/>
            </a:endParaRPr>
          </a:p>
        </p:txBody>
      </p:sp>
      <p:sp>
        <p:nvSpPr>
          <p:cNvPr id="3" name="Content Placeholder 2"/>
          <p:cNvSpPr>
            <a:spLocks noGrp="1"/>
          </p:cNvSpPr>
          <p:nvPr>
            <p:ph idx="1"/>
          </p:nvPr>
        </p:nvSpPr>
        <p:spPr>
          <a:xfrm>
            <a:off x="244699" y="1365161"/>
            <a:ext cx="11771290" cy="5615187"/>
          </a:xfrm>
        </p:spPr>
        <p:txBody>
          <a:bodyPr>
            <a:normAutofit lnSpcReduction="10000"/>
          </a:bodyPr>
          <a:lstStyle/>
          <a:p>
            <a:r>
              <a:rPr lang="en-US" dirty="0" smtClean="0"/>
              <a:t>“</a:t>
            </a:r>
            <a:r>
              <a:rPr lang="en-US" b="1" dirty="0" smtClean="0">
                <a:solidFill>
                  <a:srgbClr val="FF0000"/>
                </a:solidFill>
              </a:rPr>
              <a:t>Third Way Ideal</a:t>
            </a:r>
            <a:r>
              <a:rPr lang="en-US" dirty="0" smtClean="0"/>
              <a:t>” – fascism was supposed to replace class conflict with class harmony; equal benefits to employees and employers working together for the national good </a:t>
            </a:r>
          </a:p>
          <a:p>
            <a:r>
              <a:rPr lang="en-US" b="1" dirty="0" smtClean="0"/>
              <a:t>How were different classes affected:</a:t>
            </a:r>
          </a:p>
          <a:p>
            <a:pPr marL="457200" lvl="1" indent="0">
              <a:buNone/>
            </a:pPr>
            <a:r>
              <a:rPr lang="en-US" b="1" dirty="0" smtClean="0">
                <a:solidFill>
                  <a:srgbClr val="FF0000"/>
                </a:solidFill>
              </a:rPr>
              <a:t>Industrial Workers</a:t>
            </a:r>
            <a:r>
              <a:rPr lang="en-US" dirty="0" smtClean="0"/>
              <a:t>: </a:t>
            </a:r>
          </a:p>
          <a:p>
            <a:pPr lvl="1"/>
            <a:r>
              <a:rPr lang="en-US" dirty="0" smtClean="0">
                <a:solidFill>
                  <a:srgbClr val="FF0000"/>
                </a:solidFill>
              </a:rPr>
              <a:t>1922-25</a:t>
            </a:r>
            <a:r>
              <a:rPr lang="en-US" dirty="0" smtClean="0"/>
              <a:t> male workers experienced a drop in unemployment and an improvement in living standards (pushed women to give up their jobs)</a:t>
            </a:r>
          </a:p>
          <a:p>
            <a:pPr lvl="1"/>
            <a:r>
              <a:rPr lang="en-US" dirty="0" smtClean="0">
                <a:solidFill>
                  <a:srgbClr val="FF0000"/>
                </a:solidFill>
              </a:rPr>
              <a:t>1925-26 </a:t>
            </a:r>
            <a:r>
              <a:rPr lang="en-US" dirty="0" smtClean="0"/>
              <a:t>– workers lost their independent trade unions and the right to strike  - instead of ending class conflict, Mussolini's fascist state merely prevented workers from defending their interests while employers could manage businesses without the interference from the state or opposition from the workers (resulting in longer work days and lower wages)</a:t>
            </a:r>
          </a:p>
          <a:p>
            <a:pPr lvl="1"/>
            <a:r>
              <a:rPr lang="en-US" b="1" dirty="0" smtClean="0"/>
              <a:t>Standard of living under fascism generally declined for worker</a:t>
            </a:r>
            <a:r>
              <a:rPr lang="en-US" dirty="0" smtClean="0"/>
              <a:t>s, unemployment increased after great depression</a:t>
            </a:r>
          </a:p>
          <a:p>
            <a:pPr lvl="1"/>
            <a:r>
              <a:rPr lang="en-US" dirty="0" smtClean="0"/>
              <a:t>Some social welfare legislation was passed like old age pensions and unemployment and health insurance  as well as significant increase in education expenditure </a:t>
            </a:r>
            <a:endParaRPr lang="en-US" dirty="0"/>
          </a:p>
        </p:txBody>
      </p:sp>
    </p:spTree>
    <p:extLst>
      <p:ext uri="{BB962C8B-B14F-4D97-AF65-F5344CB8AC3E}">
        <p14:creationId xmlns:p14="http://schemas.microsoft.com/office/powerpoint/2010/main" val="389841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70" y="270456"/>
            <a:ext cx="7746911" cy="6587544"/>
          </a:xfrm>
        </p:spPr>
        <p:txBody>
          <a:bodyPr>
            <a:normAutofit fontScale="77500" lnSpcReduction="20000"/>
          </a:bodyPr>
          <a:lstStyle/>
          <a:p>
            <a:pPr marL="0" indent="0">
              <a:buNone/>
            </a:pPr>
            <a:r>
              <a:rPr lang="en-US" b="1" dirty="0" smtClean="0">
                <a:solidFill>
                  <a:srgbClr val="FF0000"/>
                </a:solidFill>
              </a:rPr>
              <a:t>Peasants and Agricultural Workers </a:t>
            </a:r>
          </a:p>
          <a:p>
            <a:r>
              <a:rPr lang="en-US" dirty="0" smtClean="0"/>
              <a:t>Situation in rural Italy worsened under fascism</a:t>
            </a:r>
          </a:p>
          <a:p>
            <a:r>
              <a:rPr lang="en-US" dirty="0" smtClean="0"/>
              <a:t>Mussolini's policies clearly benefited large landowners </a:t>
            </a:r>
            <a:r>
              <a:rPr lang="en-US" b="1" dirty="0" smtClean="0"/>
              <a:t>– agricultural wages dropped by more than 30 % during the 1930s</a:t>
            </a:r>
          </a:p>
          <a:p>
            <a:r>
              <a:rPr lang="en-US" dirty="0" smtClean="0"/>
              <a:t>Many Italians </a:t>
            </a:r>
            <a:r>
              <a:rPr lang="en-US" b="1" dirty="0" smtClean="0"/>
              <a:t>emigrated</a:t>
            </a:r>
            <a:r>
              <a:rPr lang="en-US" dirty="0" smtClean="0"/>
              <a:t> to escape rural poverty (over 200,000 moved to USA 1920-29)</a:t>
            </a:r>
          </a:p>
          <a:p>
            <a:endParaRPr lang="en-US" dirty="0"/>
          </a:p>
          <a:p>
            <a:pPr marL="0" indent="0">
              <a:buNone/>
            </a:pPr>
            <a:r>
              <a:rPr lang="en-US" b="1" dirty="0" smtClean="0">
                <a:solidFill>
                  <a:srgbClr val="FF0000"/>
                </a:solidFill>
              </a:rPr>
              <a:t>The Lower Middle Class</a:t>
            </a:r>
          </a:p>
          <a:p>
            <a:r>
              <a:rPr lang="en-US" dirty="0" smtClean="0"/>
              <a:t>Backbone of the Fascist Party – small business owners were hit hard by the Great Depression and by Mussolini’s economic policies; however those who entered the administrative bureaucracy enjoyed relative prosperity </a:t>
            </a:r>
          </a:p>
          <a:p>
            <a:pPr marL="0" indent="0">
              <a:buNone/>
            </a:pPr>
            <a:r>
              <a:rPr lang="en-US" b="1" dirty="0" smtClean="0">
                <a:solidFill>
                  <a:srgbClr val="FF0000"/>
                </a:solidFill>
              </a:rPr>
              <a:t>Industrialists and Landowners </a:t>
            </a:r>
          </a:p>
          <a:p>
            <a:r>
              <a:rPr lang="en-US" b="1" dirty="0" smtClean="0"/>
              <a:t>Large industrialists and landowners benefited most in fascist Italy </a:t>
            </a:r>
            <a:r>
              <a:rPr lang="en-US" dirty="0" smtClean="0"/>
              <a:t>– even during the Great Depression, large firms benefited in many ways either through government contracts or IRI</a:t>
            </a:r>
          </a:p>
          <a:p>
            <a:r>
              <a:rPr lang="en-US" b="1" dirty="0" smtClean="0"/>
              <a:t>Wealthy landowners flourished under fascism</a:t>
            </a:r>
            <a:r>
              <a:rPr lang="en-US" dirty="0" smtClean="0"/>
              <a:t>; fascists tried to prevent rural workers to migrate to cities (it kept unemployment high in rural areas – this situation was exploited by landowners in order to cut wages)</a:t>
            </a:r>
            <a:endParaRPr lang="en-US" dirty="0"/>
          </a:p>
        </p:txBody>
      </p:sp>
      <p:pic>
        <p:nvPicPr>
          <p:cNvPr id="4098" name="Picture 2" descr="Image result for mussolini italian emigration to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350" y="1365161"/>
            <a:ext cx="40576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572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solidFill>
                  <a:srgbClr val="FF0000"/>
                </a:solidFill>
                <a:latin typeface="+mn-lt"/>
              </a:rPr>
              <a:t>What were the main religious policies in Mussolini’s fascist Italy? </a:t>
            </a:r>
            <a:endParaRPr lang="en-US" b="1" dirty="0">
              <a:solidFill>
                <a:srgbClr val="FF0000"/>
              </a:solidFill>
              <a:latin typeface="+mn-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119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The Church </a:t>
            </a:r>
            <a:endParaRPr lang="en-US" b="1" dirty="0">
              <a:solidFill>
                <a:srgbClr val="FF0000"/>
              </a:solidFill>
              <a:latin typeface="+mn-lt"/>
            </a:endParaRPr>
          </a:p>
        </p:txBody>
      </p:sp>
      <p:sp>
        <p:nvSpPr>
          <p:cNvPr id="3" name="Content Placeholder 2"/>
          <p:cNvSpPr>
            <a:spLocks noGrp="1"/>
          </p:cNvSpPr>
          <p:nvPr>
            <p:ph idx="1"/>
          </p:nvPr>
        </p:nvSpPr>
        <p:spPr>
          <a:xfrm>
            <a:off x="838200" y="1262130"/>
            <a:ext cx="10515600" cy="5460641"/>
          </a:xfrm>
        </p:spPr>
        <p:txBody>
          <a:bodyPr>
            <a:normAutofit fontScale="92500" lnSpcReduction="20000"/>
          </a:bodyPr>
          <a:lstStyle/>
          <a:p>
            <a:r>
              <a:rPr lang="en-US" dirty="0" smtClean="0"/>
              <a:t>Mussolini was an atheist but he understood he needed to reach an understanding with the church – he presented the Fascist Party as an alternative to anti-clerical liberals and atheist socialists and communists </a:t>
            </a:r>
          </a:p>
          <a:p>
            <a:r>
              <a:rPr lang="en-US" b="1" smtClean="0">
                <a:solidFill>
                  <a:srgbClr val="FF0000"/>
                </a:solidFill>
              </a:rPr>
              <a:t>1929 </a:t>
            </a:r>
            <a:r>
              <a:rPr lang="en-US" b="1" dirty="0" smtClean="0">
                <a:solidFill>
                  <a:srgbClr val="FF0000"/>
                </a:solidFill>
              </a:rPr>
              <a:t>Lateran Agreements </a:t>
            </a:r>
            <a:r>
              <a:rPr lang="en-US" dirty="0" smtClean="0"/>
              <a:t>– significant because they ended conflict and bitterness between the papacy and the state; there were 3 Lateran Agreements in all</a:t>
            </a:r>
          </a:p>
          <a:p>
            <a:pPr lvl="1"/>
            <a:r>
              <a:rPr lang="en-US" dirty="0" smtClean="0"/>
              <a:t>The </a:t>
            </a:r>
            <a:r>
              <a:rPr lang="en-US" b="1" dirty="0" smtClean="0"/>
              <a:t>government accepted papal sovereignty over </a:t>
            </a:r>
            <a:r>
              <a:rPr lang="en-US" b="1" dirty="0" smtClean="0">
                <a:solidFill>
                  <a:srgbClr val="FF0000"/>
                </a:solidFill>
              </a:rPr>
              <a:t>Vatican City</a:t>
            </a:r>
            <a:r>
              <a:rPr lang="en-US" b="1" dirty="0" smtClean="0"/>
              <a:t>, </a:t>
            </a:r>
            <a:r>
              <a:rPr lang="en-US" dirty="0" smtClean="0"/>
              <a:t>which became an independent state and Pope formally recognized the Italian state and its possession of Rome and the former papal states</a:t>
            </a:r>
          </a:p>
          <a:p>
            <a:pPr lvl="1"/>
            <a:r>
              <a:rPr lang="en-US" dirty="0" smtClean="0"/>
              <a:t>State paid pope 1750 million Lira</a:t>
            </a:r>
          </a:p>
          <a:p>
            <a:pPr lvl="1"/>
            <a:r>
              <a:rPr lang="en-US" dirty="0" smtClean="0"/>
              <a:t>Treaty agreed that </a:t>
            </a:r>
            <a:r>
              <a:rPr lang="en-US" b="1" dirty="0" smtClean="0"/>
              <a:t>Roman Catholicism would be official state religion with compulsory Catholic education in all state schools </a:t>
            </a:r>
            <a:r>
              <a:rPr lang="en-US" dirty="0" smtClean="0"/>
              <a:t>and sate would pay clergy salaries, no divorce without Church consent was allowed </a:t>
            </a:r>
          </a:p>
          <a:p>
            <a:r>
              <a:rPr lang="en-US" dirty="0" smtClean="0"/>
              <a:t>Catholic Church gave an official backing to Mussolini as Il Duce </a:t>
            </a:r>
          </a:p>
          <a:p>
            <a:r>
              <a:rPr lang="en-US" dirty="0" smtClean="0"/>
              <a:t>Many people regarded the Church as a fascist collaborator (priests would give the fascist salute)</a:t>
            </a:r>
          </a:p>
          <a:p>
            <a:r>
              <a:rPr lang="en-US" dirty="0" smtClean="0"/>
              <a:t>From 1938 on, Church disagreed with fascists on Anti-Semitic policies </a:t>
            </a:r>
          </a:p>
          <a:p>
            <a:pPr lvl="1"/>
            <a:endParaRPr lang="en-US" dirty="0"/>
          </a:p>
        </p:txBody>
      </p:sp>
    </p:spTree>
    <p:extLst>
      <p:ext uri="{BB962C8B-B14F-4D97-AF65-F5344CB8AC3E}">
        <p14:creationId xmlns:p14="http://schemas.microsoft.com/office/powerpoint/2010/main" val="3008894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14539</TotalTime>
  <Words>2067</Words>
  <Application>Microsoft Office PowerPoint</Application>
  <PresentationFormat>Widescreen</PresentationFormat>
  <Paragraphs>112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Courier New</vt:lpstr>
      <vt:lpstr>Office Theme</vt:lpstr>
      <vt:lpstr>Fascist Policies and their Impact </vt:lpstr>
      <vt:lpstr>What were Mussolini’s Economic and Social Policies, and what factors influenced them? </vt:lpstr>
      <vt:lpstr>PowerPoint Presentation</vt:lpstr>
      <vt:lpstr>How successful were Mussolini’s economic and social policies? </vt:lpstr>
      <vt:lpstr>Autarchy in the 1930s</vt:lpstr>
      <vt:lpstr>Social Impacts of Fascism </vt:lpstr>
      <vt:lpstr>PowerPoint Presentation</vt:lpstr>
      <vt:lpstr>What were the main religious policies in Mussolini’s fascist Italy? </vt:lpstr>
      <vt:lpstr>The Church </vt:lpstr>
      <vt:lpstr>PowerPoint Presentation</vt:lpstr>
      <vt:lpstr>What were Mussolini's policies towards women, ethnic and other minorities? </vt:lpstr>
      <vt:lpstr>Racism and Anti-Semitism </vt:lpstr>
      <vt:lpstr>What were main fascist policies on education and young people, and what impact did they have? </vt:lpstr>
      <vt:lpstr>PowerPoint Presentation</vt:lpstr>
      <vt:lpstr>To what extent was authoritarian control established in fascist Italy? </vt:lpstr>
      <vt:lpstr>Taming of the PNF</vt:lpstr>
      <vt:lpstr>The Corporate State </vt:lpstr>
      <vt:lpstr>The Fascist Syndicates </vt:lpstr>
      <vt:lpstr>The Corporations </vt:lpstr>
      <vt:lpstr>Was Mussolini an all-powerful dictator? </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Fascist Policies and their Impact </dc:title>
  <dc:creator>Bahtic Sandra</dc:creator>
  <cp:lastModifiedBy>Bahtic Sandra</cp:lastModifiedBy>
  <cp:revision>37</cp:revision>
  <dcterms:created xsi:type="dcterms:W3CDTF">2016-12-12T11:17:37Z</dcterms:created>
  <dcterms:modified xsi:type="dcterms:W3CDTF">2017-01-31T15:14:19Z</dcterms:modified>
</cp:coreProperties>
</file>