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4"/>
  </p:notesMasterIdLst>
  <p:sldIdLst>
    <p:sldId id="381" r:id="rId3"/>
    <p:sldId id="382" r:id="rId4"/>
    <p:sldId id="320" r:id="rId5"/>
    <p:sldId id="321" r:id="rId6"/>
    <p:sldId id="322" r:id="rId7"/>
    <p:sldId id="323" r:id="rId8"/>
    <p:sldId id="324" r:id="rId9"/>
    <p:sldId id="325" r:id="rId10"/>
    <p:sldId id="326" r:id="rId11"/>
    <p:sldId id="260" r:id="rId12"/>
    <p:sldId id="327" r:id="rId13"/>
    <p:sldId id="329" r:id="rId14"/>
    <p:sldId id="330" r:id="rId15"/>
    <p:sldId id="331" r:id="rId16"/>
    <p:sldId id="332" r:id="rId17"/>
    <p:sldId id="333" r:id="rId18"/>
    <p:sldId id="334" r:id="rId19"/>
    <p:sldId id="335" r:id="rId20"/>
    <p:sldId id="336" r:id="rId21"/>
    <p:sldId id="337" r:id="rId22"/>
    <p:sldId id="338" r:id="rId23"/>
    <p:sldId id="339" r:id="rId24"/>
    <p:sldId id="340" r:id="rId25"/>
    <p:sldId id="341" r:id="rId26"/>
    <p:sldId id="342" r:id="rId27"/>
    <p:sldId id="343" r:id="rId28"/>
    <p:sldId id="344" r:id="rId29"/>
    <p:sldId id="345" r:id="rId30"/>
    <p:sldId id="346" r:id="rId31"/>
    <p:sldId id="348" r:id="rId32"/>
    <p:sldId id="256"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C17EDD-EE8F-4B21-AE1A-2F4CA36E8BEE}" type="datetimeFigureOut">
              <a:rPr lang="en-US" smtClean="0"/>
              <a:t>8/13/2019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8F1EC4-ABF5-4CBC-B834-809F18DB2C26}" type="slidenum">
              <a:rPr lang="en-US" smtClean="0"/>
              <a:t>‹#›</a:t>
            </a:fld>
            <a:endParaRPr lang="en-US"/>
          </a:p>
        </p:txBody>
      </p:sp>
    </p:spTree>
    <p:extLst>
      <p:ext uri="{BB962C8B-B14F-4D97-AF65-F5344CB8AC3E}">
        <p14:creationId xmlns:p14="http://schemas.microsoft.com/office/powerpoint/2010/main" val="24378836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en.wikipedia.org/wiki/United_Nations_Charter"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en.wikipedia.org/wiki/Conscription_Crisis_of_1944#cite_note-41"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en.wikipedia.org/wiki/1st_Canadian_Infantry_Division"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en.wikipedia.org/wiki/John_A._English"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en.wikipedia.org/wiki/Conscription_Crisis_of_1944#cite_note-English,_John_page_29-4"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Toronto, Montreal, both near the us, are 2 of the 10 largest cities in N. Am.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D3C2DB-F182-41C3-B9AC-DC636A2AD3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44295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https://www.youtube.com/watch?v=N7dY2X2oD7I  play to 10:30</a:t>
            </a:r>
          </a:p>
          <a:p>
            <a:r>
              <a:rPr lang="en-US" dirty="0"/>
              <a:t>What was the plan? </a:t>
            </a:r>
            <a:r>
              <a:rPr lang="en-US" baseline="0" dirty="0"/>
              <a:t> For what reasons did it fail?</a:t>
            </a:r>
          </a:p>
          <a:p>
            <a:endParaRPr lang="en-US" baseline="0" dirty="0"/>
          </a:p>
          <a:p>
            <a:r>
              <a:rPr lang="en-US" baseline="0" dirty="0"/>
              <a:t>Canadians thought they were being under utilized by British strategist, emphasized their superior training. </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D3C2DB-F182-41C3-B9AC-DC636A2AD3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33118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German smokescreens forced bombers to call of their attack of the beach fortifications</a:t>
            </a:r>
          </a:p>
          <a:p>
            <a:r>
              <a:rPr lang="en-US" dirty="0"/>
              <a:t>RCAF lost 13 RAF lost 106 aircraft – highest single day loss for both </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D3C2DB-F182-41C3-B9AC-DC636A2AD3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8696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2-8:30</a:t>
            </a:r>
            <a:r>
              <a:rPr lang="en-US" baseline="0" dirty="0"/>
              <a:t> minutes </a:t>
            </a:r>
          </a:p>
          <a:p>
            <a:r>
              <a:rPr lang="en-US" baseline="0" dirty="0"/>
              <a:t>In what ways did Canada assist allied forces in Europe?</a:t>
            </a:r>
          </a:p>
          <a:p>
            <a:r>
              <a:rPr lang="en-US" baseline="0" dirty="0"/>
              <a:t>What challenges did they face?</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D3C2DB-F182-41C3-B9AC-DC636A2AD3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23523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4-6 minutes </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D3C2DB-F182-41C3-B9AC-DC636A2AD3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79004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Antwerp, Rotterdam, Amsterdam</a:t>
            </a:r>
          </a:p>
          <a:p>
            <a:r>
              <a:rPr lang="en-US" dirty="0"/>
              <a:t>13-16 minutes</a:t>
            </a:r>
          </a:p>
          <a:p>
            <a:r>
              <a:rPr lang="en-US" dirty="0"/>
              <a:t>Characteristics of the fighting of the Scheldt?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D3C2DB-F182-41C3-B9AC-DC636A2AD3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53156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Easter Riots in 1917 – 105 casualties, $300,000 in damage </a:t>
            </a:r>
          </a:p>
          <a:p>
            <a:r>
              <a:rPr lang="en-US" dirty="0"/>
              <a:t>1940 Mobilization Act – allowed for forced recruitment into industries, home defense only – King adamantly opposed conscription. </a:t>
            </a:r>
          </a:p>
          <a:p>
            <a:endParaRPr lang="en-US" dirty="0"/>
          </a:p>
          <a:p>
            <a:r>
              <a:rPr lang="en-US" dirty="0"/>
              <a:t>Zombies – those recruited under the mobilization act, who defended Canada – home defense, </a:t>
            </a:r>
            <a:r>
              <a:rPr lang="en-US" dirty="0" err="1"/>
              <a:t>esp</a:t>
            </a:r>
            <a:r>
              <a:rPr lang="en-US" dirty="0"/>
              <a:t> in B. Columbia, ran Japanese internment camps, but did not fight overseas – resented by most officers and volunteers who did fight overseas. </a:t>
            </a:r>
          </a:p>
          <a:p>
            <a:endParaRPr lang="en-US" dirty="0"/>
          </a:p>
          <a:p>
            <a:r>
              <a:rPr lang="en-US" dirty="0"/>
              <a:t>Because Quebec voted no, King refrained from conscription until necessary.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D3C2DB-F182-41C3-B9AC-DC636A2AD3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26491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King used the “Home defense” Battalions.  Argued it was part of the continent, so soldiers were defending Canada.  Nearly all conscripts, landed on Kiska after Japanese evacuated the island.  </a:t>
            </a:r>
          </a:p>
          <a:p>
            <a:endParaRPr lang="en-US" dirty="0"/>
          </a:p>
          <a:p>
            <a:r>
              <a:rPr lang="en-US" dirty="0"/>
              <a:t>Biggest battle these men fought was with the “Tax Man”  If they could prove they were overseas their pay would be tax exempt.  They were on other side of international dateline so argued they were in Asia, government did not see it that way, they paid their taxes.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D3C2DB-F182-41C3-B9AC-DC636A2AD3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9548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D3C2DB-F182-41C3-B9AC-DC636A2AD3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20037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was some support for Axis, mostly rooted in anti-Americanism,  resolution of oil expropriation, bracero program, good neighbor </a:t>
            </a:r>
            <a:r>
              <a:rPr lang="en-US" dirty="0" err="1"/>
              <a:t>polciies</a:t>
            </a:r>
            <a:r>
              <a:rPr lang="en-US" dirty="0"/>
              <a:t> would help alleviate this support. </a:t>
            </a:r>
          </a:p>
          <a:p>
            <a:endParaRPr lang="en-US" dirty="0"/>
          </a:p>
          <a:p>
            <a:r>
              <a:rPr lang="en-US" dirty="0"/>
              <a:t>Aug. 41 – Cardenas removed all Mexican diplomates from axis held states, was first country in LA to cut all ties with axis, was vocal proponent of all Pan American countries doing so. </a:t>
            </a:r>
          </a:p>
          <a:p>
            <a:endParaRPr lang="en-US" dirty="0"/>
          </a:p>
          <a:p>
            <a:r>
              <a:rPr lang="en-US" dirty="0"/>
              <a:t>Us guaranteed long term purchase of Mexican silver, issues $40m loan to </a:t>
            </a:r>
            <a:r>
              <a:rPr lang="en-US" dirty="0" err="1"/>
              <a:t>mexico</a:t>
            </a:r>
            <a:r>
              <a:rPr lang="en-US" dirty="0"/>
              <a:t>, both of these were an </a:t>
            </a:r>
            <a:r>
              <a:rPr lang="en-US" dirty="0" err="1"/>
              <a:t>ecomomic</a:t>
            </a:r>
            <a:r>
              <a:rPr lang="en-US" dirty="0"/>
              <a:t> boon to the country. </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D3C2DB-F182-41C3-B9AC-DC636A2AD3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83645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Provided 40% of all raw materials in US manufacturing </a:t>
            </a:r>
          </a:p>
          <a:p>
            <a:r>
              <a:rPr lang="en-US" dirty="0" err="1"/>
              <a:t>En</a:t>
            </a:r>
            <a:r>
              <a:rPr lang="en-US" dirty="0"/>
              <a:t> </a:t>
            </a:r>
            <a:r>
              <a:rPr lang="en-US" dirty="0" err="1"/>
              <a:t>sus</a:t>
            </a:r>
            <a:r>
              <a:rPr lang="en-US" dirty="0"/>
              <a:t> </a:t>
            </a:r>
            <a:r>
              <a:rPr lang="en-US" dirty="0" err="1"/>
              <a:t>puestos</a:t>
            </a:r>
            <a:r>
              <a:rPr lang="en-US" dirty="0"/>
              <a:t> – To your post</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D3C2DB-F182-41C3-B9AC-DC636A2AD3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95619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Canada – Independent nation – British Monarch was its official head of state, close historical </a:t>
            </a:r>
            <a:r>
              <a:rPr lang="en-US"/>
              <a:t>ties – debated for 2 days</a:t>
            </a:r>
            <a:endParaRPr lang="en-US" dirty="0"/>
          </a:p>
          <a:p>
            <a:endParaRPr lang="en-US" dirty="0"/>
          </a:p>
          <a:p>
            <a:endParaRPr lang="en-US" dirty="0"/>
          </a:p>
          <a:p>
            <a:r>
              <a:rPr lang="en-US" dirty="0"/>
              <a:t>Dutch colonies were occupied by US/British forces with approval</a:t>
            </a:r>
            <a:r>
              <a:rPr lang="en-US" baseline="0" dirty="0"/>
              <a:t> of Dutch govt in exile (ABC’s </a:t>
            </a:r>
            <a:r>
              <a:rPr lang="en-US" baseline="0" dirty="0" err="1"/>
              <a:t>dutch</a:t>
            </a:r>
            <a:r>
              <a:rPr lang="en-US" baseline="0" dirty="0"/>
              <a:t> </a:t>
            </a:r>
            <a:r>
              <a:rPr lang="en-US" baseline="0" dirty="0" err="1"/>
              <a:t>suriname</a:t>
            </a:r>
            <a:r>
              <a:rPr lang="en-US" baseline="0" dirty="0"/>
              <a:t>)</a:t>
            </a:r>
          </a:p>
          <a:p>
            <a:r>
              <a:rPr lang="en-US" baseline="0" dirty="0"/>
              <a:t>French colonies originally supportive of </a:t>
            </a:r>
            <a:r>
              <a:rPr lang="en-US" baseline="0" dirty="0" err="1"/>
              <a:t>vichy</a:t>
            </a:r>
            <a:r>
              <a:rPr lang="en-US" baseline="0" dirty="0"/>
              <a:t> gov’t,  later supported </a:t>
            </a:r>
            <a:r>
              <a:rPr lang="en-US" baseline="0" dirty="0" err="1"/>
              <a:t>DeGaule’s</a:t>
            </a:r>
            <a:r>
              <a:rPr lang="en-US" baseline="0" dirty="0"/>
              <a:t> Free France as tide of war shifted, </a:t>
            </a:r>
            <a:r>
              <a:rPr lang="en-US" baseline="0" dirty="0" err="1"/>
              <a:t>nazi</a:t>
            </a:r>
            <a:r>
              <a:rPr lang="en-US" baseline="0" dirty="0"/>
              <a:t> racial policies became clearer </a:t>
            </a:r>
          </a:p>
          <a:p>
            <a:r>
              <a:rPr lang="en-US" baseline="0" dirty="0"/>
              <a:t>(French Guyana, Martinique)</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D3C2DB-F182-41C3-B9AC-DC636A2AD3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78086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Potrero del llano </a:t>
            </a:r>
          </a:p>
          <a:p>
            <a:r>
              <a:rPr lang="en-US" dirty="0"/>
              <a:t>SS </a:t>
            </a:r>
            <a:r>
              <a:rPr lang="en-US" i="1" dirty="0" err="1"/>
              <a:t>Faja</a:t>
            </a:r>
            <a:r>
              <a:rPr lang="en-US" i="1" dirty="0"/>
              <a:t> de Oro</a:t>
            </a:r>
            <a:r>
              <a:rPr lang="en-US" dirty="0"/>
              <a:t> was sailing in ballast from Pennsylvania back to Tampico when she was sighted and sunk by U-106 on the 21 of May.</a:t>
            </a:r>
          </a:p>
          <a:p>
            <a:endParaRPr lang="en-US" dirty="0"/>
          </a:p>
          <a:p>
            <a:r>
              <a:rPr lang="en-US" dirty="0"/>
              <a:t>Quickly found secret </a:t>
            </a:r>
            <a:r>
              <a:rPr lang="en-US" dirty="0" err="1"/>
              <a:t>uboat</a:t>
            </a:r>
            <a:r>
              <a:rPr lang="en-US" dirty="0"/>
              <a:t> radio tower in </a:t>
            </a:r>
            <a:r>
              <a:rPr lang="en-US" dirty="0" err="1"/>
              <a:t>mexico</a:t>
            </a:r>
            <a:r>
              <a:rPr lang="en-US" dirty="0"/>
              <a:t>, and stopped its broadcast.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D3C2DB-F182-41C3-B9AC-DC636A2AD3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76935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Mexican society was skeptical of this war, Camacho convinced them that this would be their fight – focused on morality of fighting fascist racist regimes. </a:t>
            </a:r>
          </a:p>
          <a:p>
            <a:endParaRPr lang="en-US" dirty="0"/>
          </a:p>
          <a:p>
            <a:r>
              <a:rPr lang="en-US" dirty="0"/>
              <a:t>15,000 would eventual fight in many different theatres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D3C2DB-F182-41C3-B9AC-DC636A2AD3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63758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Many Mexicans volunteered and joined the US armed forces, These participants can be numbered in the thousands; round 1</a:t>
            </a:r>
          </a:p>
          <a:p>
            <a:pPr defTabSz="931774">
              <a:defRPr/>
            </a:pPr>
            <a:endParaRPr lang="en-US" dirty="0"/>
          </a:p>
          <a:p>
            <a:pPr defTabSz="931774">
              <a:defRPr/>
            </a:pPr>
            <a:r>
              <a:rPr lang="en-US" dirty="0"/>
              <a:t>15,000 Mexican nationals served in the U.S. military during World War II, many of whom may have been motivated by the offer to apply for U.S. citizenship in return for their service. Of these, some 1,492 are believed to have been killed, imprisoned, injured or disappeared.</a:t>
            </a:r>
          </a:p>
          <a:p>
            <a:pPr defTabSz="931774">
              <a:defRPr/>
            </a:pPr>
            <a:endParaRPr lang="en-US" dirty="0"/>
          </a:p>
          <a:p>
            <a:pPr defTabSz="931774">
              <a:defRPr/>
            </a:pPr>
            <a:r>
              <a:rPr lang="en-US" dirty="0"/>
              <a:t>300,000 worked in US industry – most sending remittances – money back to their families in </a:t>
            </a:r>
            <a:r>
              <a:rPr lang="en-US" dirty="0" err="1"/>
              <a:t>mexico</a:t>
            </a:r>
            <a:r>
              <a:rPr lang="en-US" dirty="0"/>
              <a:t> </a:t>
            </a:r>
          </a:p>
          <a:p>
            <a:pPr defTabSz="931774">
              <a:defRPr/>
            </a:pPr>
            <a:r>
              <a:rPr lang="en-US" dirty="0"/>
              <a:t> </a:t>
            </a:r>
          </a:p>
          <a:p>
            <a:r>
              <a:rPr lang="en-US" dirty="0"/>
              <a:t>Counterintelligence information was freely shared by officials from the US and Mexico.</a:t>
            </a:r>
          </a:p>
          <a:p>
            <a:r>
              <a:rPr lang="en-US" dirty="0"/>
              <a:t>As a result, the spy rings that had been working from Mexico with the intent of sabotaging US vital installations were rounded up and put in prison.</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D3C2DB-F182-41C3-B9AC-DC636A2AD3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08143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left Mexico for final training in the US (</a:t>
            </a:r>
            <a:r>
              <a:rPr lang="en-US" dirty="0" err="1"/>
              <a:t>texas</a:t>
            </a:r>
            <a:r>
              <a:rPr lang="en-US" dirty="0"/>
              <a:t>) in July 1944, with a total of 300 volunteers of which 30 were pilots and the rest were ground crews.  Became an achieve of pride for Mexican Nationalism. </a:t>
            </a:r>
          </a:p>
          <a:p>
            <a:endParaRPr lang="en-US" dirty="0"/>
          </a:p>
          <a:p>
            <a:r>
              <a:rPr lang="en-US" dirty="0"/>
              <a:t>attached to US 58</a:t>
            </a:r>
            <a:r>
              <a:rPr lang="en-US" baseline="30000" dirty="0"/>
              <a:t>th</a:t>
            </a:r>
            <a:r>
              <a:rPr lang="en-US" dirty="0"/>
              <a:t> Fighter Group based at Luzon.</a:t>
            </a:r>
          </a:p>
          <a:p>
            <a:endParaRPr lang="en-US" dirty="0"/>
          </a:p>
          <a:p>
            <a:r>
              <a:rPr lang="en-US" dirty="0"/>
              <a:t>7 Mexican active combat soldiers die in ww2,  gave legitimacy to being part of the countries that would create a new world through a series of post war conferences. </a:t>
            </a:r>
          </a:p>
          <a:p>
            <a:endParaRPr lang="en-US" dirty="0"/>
          </a:p>
          <a:p>
            <a:r>
              <a:rPr lang="en-US" dirty="0"/>
              <a:t>they flew 795 combat sorties and logged almost 2,000 hours of flying time, including conducting bombing missions over Luzon and Taiwan and providing support for U.S. airmen. Seven pilots from Squadron 201 died in the conflict;</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D3C2DB-F182-41C3-B9AC-DC636A2AD3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29402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Mexican fatherland defends/fights for its children. </a:t>
            </a:r>
          </a:p>
          <a:p>
            <a:endParaRPr lang="en-US" baseline="0" dirty="0"/>
          </a:p>
          <a:p>
            <a:endParaRPr lang="en-US" baseline="0" dirty="0"/>
          </a:p>
          <a:p>
            <a:r>
              <a:rPr lang="en-US" dirty="0"/>
              <a:t>Mexico signed the </a:t>
            </a:r>
            <a:r>
              <a:rPr lang="en-US" dirty="0">
                <a:hlinkClick r:id="rId3" tooltip="United Nations Charter"/>
              </a:rPr>
              <a:t>United Nations Charter</a:t>
            </a:r>
            <a:r>
              <a:rPr lang="en-US" dirty="0"/>
              <a:t> and the following year, it became the headquarters of the Inter-American Conference about War and Peace</a:t>
            </a:r>
          </a:p>
          <a:p>
            <a:endParaRPr lang="en-US" dirty="0"/>
          </a:p>
          <a:p>
            <a:r>
              <a:rPr lang="en-US" dirty="0"/>
              <a:t>The Cardenas government was able to help create friendly relations with US. The United States provided Mexico with financial aid for improvements on the railway system and the construction of the Pan American Highway. </a:t>
            </a:r>
          </a:p>
          <a:p>
            <a:endParaRPr lang="en-US" dirty="0"/>
          </a:p>
          <a:p>
            <a:r>
              <a:rPr lang="en-US" dirty="0"/>
              <a:t> provided more strategic resources to the United States than any other Latin American nation, including vital minerals such as copper, zinc, mercury, cadmium, graphite and lead. To do this, it underwent a period of industrial and economic development during and after the conflict that became known as the “Mexican Miracle.” – national income </a:t>
            </a:r>
            <a:r>
              <a:rPr lang="en-US" dirty="0" err="1"/>
              <a:t>triped</a:t>
            </a:r>
            <a:r>
              <a:rPr lang="en-US" dirty="0"/>
              <a:t>, wealth inequality also grew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D3C2DB-F182-41C3-B9AC-DC636A2AD3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7567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Started with 15 ships, eventually would have 400 – mostly small destroyers, corvettes for convoy duty – Win Battle of Atlantic</a:t>
            </a:r>
          </a:p>
          <a:p>
            <a:r>
              <a:rPr lang="en-US" dirty="0"/>
              <a:t>Industry built 400 surface ships – 25,000 trips across Atlantic during war – feed and supplied allies in Europe (esp. UK)</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D3C2DB-F182-41C3-B9AC-DC636A2AD3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79302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Airforce was primary service, </a:t>
            </a:r>
            <a:r>
              <a:rPr lang="en-US"/>
              <a:t>then Navy, lastly army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D3C2DB-F182-41C3-B9AC-DC636A2AD3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79110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King had tried to keep the Canadian Army out of action to avoid casualties that might require a difficult decision on overseas conscription, but in the spring of 1943 with the Allies clearly winning the war, he was seized with the fear that the war might end with Canada winning no battles on land, something that was certain to hurt his party in post-war elections.</a:t>
            </a:r>
            <a:r>
              <a:rPr lang="en-US" baseline="30000" dirty="0">
                <a:hlinkClick r:id="rId3"/>
              </a:rPr>
              <a:t>[41]</a:t>
            </a:r>
            <a:r>
              <a:rPr lang="en-US" dirty="0"/>
              <a:t> Accordingly, King demanded that the </a:t>
            </a:r>
            <a:r>
              <a:rPr lang="en-US" dirty="0">
                <a:hlinkClick r:id="rId4" tooltip="1st Canadian Infantry Division"/>
              </a:rPr>
              <a:t>1st Canadian Infantry Division</a:t>
            </a:r>
            <a:r>
              <a:rPr lang="en-US" dirty="0"/>
              <a:t>, which had been sent to Britain in 1939, be included in Operation Husky, the invasion of Sicily</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D3C2DB-F182-41C3-B9AC-DC636A2AD3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31199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1917 Conscription Crisis – almost</a:t>
            </a:r>
            <a:r>
              <a:rPr lang="en-US" baseline="0" dirty="0"/>
              <a:t> all French Canadians refused Military Service Act– after battle of Somme – Catholics, speaking different language, being controlled by English speaking protestants. </a:t>
            </a:r>
          </a:p>
          <a:p>
            <a:endParaRPr lang="en-US" baseline="0" dirty="0"/>
          </a:p>
          <a:p>
            <a:r>
              <a:rPr lang="en-US" baseline="0" dirty="0"/>
              <a:t>45,000 men at start, mostly outdated equipment </a:t>
            </a:r>
          </a:p>
          <a:p>
            <a:endParaRPr lang="en-US" baseline="0" dirty="0"/>
          </a:p>
          <a:p>
            <a:r>
              <a:rPr lang="en-US" dirty="0"/>
              <a:t>Mackenzie King had displayed what the Canadian historian Colonel </a:t>
            </a:r>
            <a:r>
              <a:rPr lang="en-US" dirty="0">
                <a:hlinkClick r:id="rId3" tooltip="John A. English"/>
              </a:rPr>
              <a:t>John A. English</a:t>
            </a:r>
            <a:r>
              <a:rPr lang="en-US" dirty="0"/>
              <a:t> called "an abiding aversion to conscription" and "an apparently unshakable conviction in appeasement" as he regarded another world war as "the ultimate catastrophe" for which no price was too high to avoid.</a:t>
            </a:r>
            <a:r>
              <a:rPr lang="en-US" baseline="30000" dirty="0">
                <a:hlinkClick r:id="rId4"/>
              </a:rPr>
              <a:t>[4]</a:t>
            </a:r>
            <a:r>
              <a:rPr lang="en-US" dirty="0"/>
              <a:t> In 1935, King had been opposed to sanctions on Italy for invading Ethiopia, in 1936 he had stated that Canada would not take part if Britain decided to take military action in response to the German remilitarization of the Rhineland and in 1938 he had warmly supported the Munich Agreement as the necessary price for peace</a:t>
            </a:r>
          </a:p>
          <a:p>
            <a:r>
              <a:rPr lang="en-US" dirty="0"/>
              <a:t>King even went as far to say privately that the Poles were at fault for starting the war by not giving </a:t>
            </a:r>
            <a:r>
              <a:rPr lang="en-US"/>
              <a:t>the Germans Danzig. </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D3C2DB-F182-41C3-B9AC-DC636A2AD3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6973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Montreal-</a:t>
            </a:r>
            <a:r>
              <a:rPr lang="en-US" baseline="0" dirty="0"/>
              <a:t> key city in industrial heartland of Canada – shorter run than NYC to Liverpool</a:t>
            </a:r>
          </a:p>
          <a:p>
            <a:endParaRPr lang="en-US" baseline="0" dirty="0"/>
          </a:p>
          <a:p>
            <a:r>
              <a:rPr lang="en-US" baseline="0" dirty="0"/>
              <a:t>In Montreal alone…</a:t>
            </a:r>
          </a:p>
          <a:p>
            <a:r>
              <a:rPr lang="en-US" dirty="0"/>
              <a:t> Canadian Vickers, </a:t>
            </a:r>
            <a:r>
              <a:rPr lang="en-US" dirty="0" err="1"/>
              <a:t>Noorduyn</a:t>
            </a:r>
            <a:r>
              <a:rPr lang="en-US" dirty="0"/>
              <a:t>, and later Canadair, built aircraft. Railway’s produced Valentine tanks and self-propelled guns. Employees at Canadian Vickers and United Shipyards built and repaired warships and cargo vessels. </a:t>
            </a:r>
          </a:p>
          <a:p>
            <a:r>
              <a:rPr lang="en-US" dirty="0"/>
              <a:t>Other factories produced essential supplies ranging from uniforms to ammunition. Including 1.5 billion bullets</a:t>
            </a:r>
          </a:p>
          <a:p>
            <a:endParaRPr lang="en-US" dirty="0"/>
          </a:p>
          <a:p>
            <a:r>
              <a:rPr lang="en-US" baseline="0" dirty="0"/>
              <a:t>6-8 mins </a:t>
            </a:r>
          </a:p>
          <a:p>
            <a:r>
              <a:rPr lang="en-US" baseline="0" dirty="0"/>
              <a:t>How did Canada assist in the battle of Britain?</a:t>
            </a:r>
          </a:p>
          <a:p>
            <a:r>
              <a:rPr lang="en-US" baseline="0" dirty="0"/>
              <a:t> 23:00-32:30</a:t>
            </a:r>
          </a:p>
          <a:p>
            <a:pPr marL="232943" indent="-232943">
              <a:buFont typeface="+mj-lt"/>
              <a:buAutoNum type="arabicPeriod"/>
            </a:pPr>
            <a:r>
              <a:rPr lang="en-US" baseline="0" dirty="0"/>
              <a:t>Why were the convoys so important? Provided supplies Britain depended on for its survival – food, phosphate's, ammunition. </a:t>
            </a:r>
          </a:p>
          <a:p>
            <a:endParaRPr lang="en-US" baseline="0" dirty="0"/>
          </a:p>
          <a:p>
            <a:r>
              <a:rPr lang="en-US" baseline="0" dirty="0"/>
              <a:t>What tactics did Canada use to defend them? Convoys, rows of merchant ships protected by warships</a:t>
            </a:r>
          </a:p>
          <a:p>
            <a:r>
              <a:rPr lang="en-US" baseline="0" dirty="0"/>
              <a:t>What dangers did they face? Cold, </a:t>
            </a:r>
            <a:r>
              <a:rPr lang="en-US" baseline="0" dirty="0" err="1"/>
              <a:t>uboat</a:t>
            </a:r>
            <a:r>
              <a:rPr lang="en-US" baseline="0" dirty="0"/>
              <a:t> wolfpacks, </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D3C2DB-F182-41C3-B9AC-DC636A2AD3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00729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Green circles indicate air coverage from bases, blue indicate area with little coverage</a:t>
            </a:r>
          </a:p>
          <a:p>
            <a:endParaRPr lang="en-US" dirty="0"/>
          </a:p>
          <a:p>
            <a:r>
              <a:rPr lang="en-US" dirty="0"/>
              <a:t>US wanted to delegate so it could focus on the mid </a:t>
            </a:r>
            <a:r>
              <a:rPr lang="en-US" dirty="0" err="1"/>
              <a:t>atlantic</a:t>
            </a:r>
            <a:r>
              <a:rPr lang="en-US" dirty="0"/>
              <a:t> route and patrols </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D3C2DB-F182-41C3-B9AC-DC636A2AD3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43413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Play video – 2</a:t>
            </a:r>
            <a:r>
              <a:rPr lang="en-US" baseline="0" dirty="0"/>
              <a:t>:00-4:00, 45:30-47:00   about 300 Canadians killed in combat, another 300 die in Japanese prison camps – malnourishment, disease, torture. </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D3C2DB-F182-41C3-B9AC-DC636A2AD3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77925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75FD4-3CB4-4AD0-8C55-D168D619984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5C1E3CD-E416-4DE2-9B2D-A3439A27E61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AFD723A-88DF-49B4-A64A-E74F9C42927D}"/>
              </a:ext>
            </a:extLst>
          </p:cNvPr>
          <p:cNvSpPr>
            <a:spLocks noGrp="1"/>
          </p:cNvSpPr>
          <p:nvPr>
            <p:ph type="dt" sz="half" idx="10"/>
          </p:nvPr>
        </p:nvSpPr>
        <p:spPr/>
        <p:txBody>
          <a:bodyPr/>
          <a:lstStyle/>
          <a:p>
            <a:fld id="{F0F32B9D-1BD7-4371-831A-A79DF223C157}" type="datetimeFigureOut">
              <a:rPr lang="en-US" smtClean="0"/>
              <a:t>8/13/2019</a:t>
            </a:fld>
            <a:endParaRPr lang="en-US"/>
          </a:p>
        </p:txBody>
      </p:sp>
      <p:sp>
        <p:nvSpPr>
          <p:cNvPr id="5" name="Footer Placeholder 4">
            <a:extLst>
              <a:ext uri="{FF2B5EF4-FFF2-40B4-BE49-F238E27FC236}">
                <a16:creationId xmlns:a16="http://schemas.microsoft.com/office/drawing/2014/main" id="{28A4B0D3-0170-434E-B4BB-FE6DEA861F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15CB9F-8F2C-462E-9D05-0FC597C9FF52}"/>
              </a:ext>
            </a:extLst>
          </p:cNvPr>
          <p:cNvSpPr>
            <a:spLocks noGrp="1"/>
          </p:cNvSpPr>
          <p:nvPr>
            <p:ph type="sldNum" sz="quarter" idx="12"/>
          </p:nvPr>
        </p:nvSpPr>
        <p:spPr/>
        <p:txBody>
          <a:bodyPr/>
          <a:lstStyle/>
          <a:p>
            <a:fld id="{347FA9D9-A815-45DB-9CBB-CBB96A67C4F3}" type="slidenum">
              <a:rPr lang="en-US" smtClean="0"/>
              <a:t>‹#›</a:t>
            </a:fld>
            <a:endParaRPr lang="en-US"/>
          </a:p>
        </p:txBody>
      </p:sp>
    </p:spTree>
    <p:extLst>
      <p:ext uri="{BB962C8B-B14F-4D97-AF65-F5344CB8AC3E}">
        <p14:creationId xmlns:p14="http://schemas.microsoft.com/office/powerpoint/2010/main" val="6362479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DB5B9-00C2-45F8-9D16-97FE49BCE31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D61D848-5EC8-469F-9688-7627251C1BB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319C10-5514-425C-A021-03406DACB422}"/>
              </a:ext>
            </a:extLst>
          </p:cNvPr>
          <p:cNvSpPr>
            <a:spLocks noGrp="1"/>
          </p:cNvSpPr>
          <p:nvPr>
            <p:ph type="dt" sz="half" idx="10"/>
          </p:nvPr>
        </p:nvSpPr>
        <p:spPr/>
        <p:txBody>
          <a:bodyPr/>
          <a:lstStyle/>
          <a:p>
            <a:fld id="{F0F32B9D-1BD7-4371-831A-A79DF223C157}" type="datetimeFigureOut">
              <a:rPr lang="en-US" smtClean="0"/>
              <a:t>8/13/2019</a:t>
            </a:fld>
            <a:endParaRPr lang="en-US"/>
          </a:p>
        </p:txBody>
      </p:sp>
      <p:sp>
        <p:nvSpPr>
          <p:cNvPr id="5" name="Footer Placeholder 4">
            <a:extLst>
              <a:ext uri="{FF2B5EF4-FFF2-40B4-BE49-F238E27FC236}">
                <a16:creationId xmlns:a16="http://schemas.microsoft.com/office/drawing/2014/main" id="{89563AD2-2D42-4581-811C-19C07EEBC9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F5ADF2-94CF-4338-ACF8-61AEE2DE99DA}"/>
              </a:ext>
            </a:extLst>
          </p:cNvPr>
          <p:cNvSpPr>
            <a:spLocks noGrp="1"/>
          </p:cNvSpPr>
          <p:nvPr>
            <p:ph type="sldNum" sz="quarter" idx="12"/>
          </p:nvPr>
        </p:nvSpPr>
        <p:spPr/>
        <p:txBody>
          <a:bodyPr/>
          <a:lstStyle/>
          <a:p>
            <a:fld id="{347FA9D9-A815-45DB-9CBB-CBB96A67C4F3}" type="slidenum">
              <a:rPr lang="en-US" smtClean="0"/>
              <a:t>‹#›</a:t>
            </a:fld>
            <a:endParaRPr lang="en-US"/>
          </a:p>
        </p:txBody>
      </p:sp>
    </p:spTree>
    <p:extLst>
      <p:ext uri="{BB962C8B-B14F-4D97-AF65-F5344CB8AC3E}">
        <p14:creationId xmlns:p14="http://schemas.microsoft.com/office/powerpoint/2010/main" val="28571684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3086AB-27FB-4556-856D-F757378970C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D1F3582-46A9-40FC-B25F-E033584550A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ED1DBB-8921-42C6-AC3D-3819FE7D9D44}"/>
              </a:ext>
            </a:extLst>
          </p:cNvPr>
          <p:cNvSpPr>
            <a:spLocks noGrp="1"/>
          </p:cNvSpPr>
          <p:nvPr>
            <p:ph type="dt" sz="half" idx="10"/>
          </p:nvPr>
        </p:nvSpPr>
        <p:spPr/>
        <p:txBody>
          <a:bodyPr/>
          <a:lstStyle/>
          <a:p>
            <a:fld id="{F0F32B9D-1BD7-4371-831A-A79DF223C157}" type="datetimeFigureOut">
              <a:rPr lang="en-US" smtClean="0"/>
              <a:t>8/13/2019</a:t>
            </a:fld>
            <a:endParaRPr lang="en-US"/>
          </a:p>
        </p:txBody>
      </p:sp>
      <p:sp>
        <p:nvSpPr>
          <p:cNvPr id="5" name="Footer Placeholder 4">
            <a:extLst>
              <a:ext uri="{FF2B5EF4-FFF2-40B4-BE49-F238E27FC236}">
                <a16:creationId xmlns:a16="http://schemas.microsoft.com/office/drawing/2014/main" id="{E049234A-C019-42AE-BA93-C1B4C40203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407E8C-211A-4D73-B170-2B436BC7B08F}"/>
              </a:ext>
            </a:extLst>
          </p:cNvPr>
          <p:cNvSpPr>
            <a:spLocks noGrp="1"/>
          </p:cNvSpPr>
          <p:nvPr>
            <p:ph type="sldNum" sz="quarter" idx="12"/>
          </p:nvPr>
        </p:nvSpPr>
        <p:spPr/>
        <p:txBody>
          <a:bodyPr/>
          <a:lstStyle/>
          <a:p>
            <a:fld id="{347FA9D9-A815-45DB-9CBB-CBB96A67C4F3}" type="slidenum">
              <a:rPr lang="en-US" smtClean="0"/>
              <a:t>‹#›</a:t>
            </a:fld>
            <a:endParaRPr lang="en-US"/>
          </a:p>
        </p:txBody>
      </p:sp>
    </p:spTree>
    <p:extLst>
      <p:ext uri="{BB962C8B-B14F-4D97-AF65-F5344CB8AC3E}">
        <p14:creationId xmlns:p14="http://schemas.microsoft.com/office/powerpoint/2010/main" val="1408739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DC09CC3-84E3-4AB7-962B-C37EC03AF234}" type="datetimeFigureOut">
              <a:rPr lang="en-US" smtClean="0"/>
              <a:t>8/13/2019</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46F9F22A-7107-48E6-B21B-57B87D49251E}" type="slidenum">
              <a:rPr lang="en-US" smtClean="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539374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C09CC3-84E3-4AB7-962B-C37EC03AF234}" type="datetimeFigureOut">
              <a:rPr lang="en-US" smtClean="0"/>
              <a:t>8/13/2019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9F22A-7107-48E6-B21B-57B87D49251E}" type="slidenum">
              <a:rPr lang="en-US" smtClean="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16090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DC09CC3-84E3-4AB7-962B-C37EC03AF234}" type="datetimeFigureOut">
              <a:rPr lang="en-US" smtClean="0"/>
              <a:t>8/13/2019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9F22A-7107-48E6-B21B-57B87D49251E}" type="slidenum">
              <a:rPr lang="en-US" smtClean="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366180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DC09CC3-84E3-4AB7-962B-C37EC03AF234}" type="datetimeFigureOut">
              <a:rPr lang="en-US" smtClean="0"/>
              <a:t>8/13/2019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9F22A-7107-48E6-B21B-57B87D49251E}" type="slidenum">
              <a:rPr lang="en-US" smtClean="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258075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DC09CC3-84E3-4AB7-962B-C37EC03AF234}" type="datetimeFigureOut">
              <a:rPr lang="en-US" smtClean="0"/>
              <a:t>8/13/2019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9F22A-7107-48E6-B21B-57B87D49251E}" type="slidenum">
              <a:rPr lang="en-US" smtClean="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765842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DC09CC3-84E3-4AB7-962B-C37EC03AF234}" type="datetimeFigureOut">
              <a:rPr lang="en-US" smtClean="0"/>
              <a:t>8/13/2019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9F22A-7107-48E6-B21B-57B87D49251E}" type="slidenum">
              <a:rPr lang="en-US" smtClean="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088494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C09CC3-84E3-4AB7-962B-C37EC03AF234}" type="datetimeFigureOut">
              <a:rPr lang="en-US" smtClean="0"/>
              <a:t>8/13/2019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9F22A-7107-48E6-B21B-57B87D49251E}" type="slidenum">
              <a:rPr lang="en-US" smtClean="0"/>
              <a:t>‹#›</a:t>
            </a:fld>
            <a:endParaRPr lang="en-US"/>
          </a:p>
        </p:txBody>
      </p:sp>
    </p:spTree>
    <p:extLst>
      <p:ext uri="{BB962C8B-B14F-4D97-AF65-F5344CB8AC3E}">
        <p14:creationId xmlns:p14="http://schemas.microsoft.com/office/powerpoint/2010/main" val="3395251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DC09CC3-84E3-4AB7-962B-C37EC03AF234}" type="datetimeFigureOut">
              <a:rPr lang="en-US" smtClean="0"/>
              <a:t>8/13/2019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9F22A-7107-48E6-B21B-57B87D49251E}" type="slidenum">
              <a:rPr lang="en-US" smtClean="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9660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DA539-C5D4-4687-8E7B-CEC32E4396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1476887-E611-498B-ADE6-744D0E35BA9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8F9EE2-BADD-4394-9717-B9F4DF6E5777}"/>
              </a:ext>
            </a:extLst>
          </p:cNvPr>
          <p:cNvSpPr>
            <a:spLocks noGrp="1"/>
          </p:cNvSpPr>
          <p:nvPr>
            <p:ph type="dt" sz="half" idx="10"/>
          </p:nvPr>
        </p:nvSpPr>
        <p:spPr/>
        <p:txBody>
          <a:bodyPr/>
          <a:lstStyle/>
          <a:p>
            <a:fld id="{F0F32B9D-1BD7-4371-831A-A79DF223C157}" type="datetimeFigureOut">
              <a:rPr lang="en-US" smtClean="0"/>
              <a:t>8/13/2019</a:t>
            </a:fld>
            <a:endParaRPr lang="en-US"/>
          </a:p>
        </p:txBody>
      </p:sp>
      <p:sp>
        <p:nvSpPr>
          <p:cNvPr id="5" name="Footer Placeholder 4">
            <a:extLst>
              <a:ext uri="{FF2B5EF4-FFF2-40B4-BE49-F238E27FC236}">
                <a16:creationId xmlns:a16="http://schemas.microsoft.com/office/drawing/2014/main" id="{91516620-3B09-4CE1-BC84-6584CE1042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6BD426-94BF-4410-8582-6835522B8C99}"/>
              </a:ext>
            </a:extLst>
          </p:cNvPr>
          <p:cNvSpPr>
            <a:spLocks noGrp="1"/>
          </p:cNvSpPr>
          <p:nvPr>
            <p:ph type="sldNum" sz="quarter" idx="12"/>
          </p:nvPr>
        </p:nvSpPr>
        <p:spPr/>
        <p:txBody>
          <a:bodyPr/>
          <a:lstStyle/>
          <a:p>
            <a:fld id="{347FA9D9-A815-45DB-9CBB-CBB96A67C4F3}" type="slidenum">
              <a:rPr lang="en-US" smtClean="0"/>
              <a:t>‹#›</a:t>
            </a:fld>
            <a:endParaRPr lang="en-US"/>
          </a:p>
        </p:txBody>
      </p:sp>
    </p:spTree>
    <p:extLst>
      <p:ext uri="{BB962C8B-B14F-4D97-AF65-F5344CB8AC3E}">
        <p14:creationId xmlns:p14="http://schemas.microsoft.com/office/powerpoint/2010/main" val="2979610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EDC09CC3-84E3-4AB7-962B-C37EC03AF234}" type="datetimeFigureOut">
              <a:rPr lang="en-US" smtClean="0"/>
              <a:t>8/13/2019</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46F9F22A-7107-48E6-B21B-57B87D49251E}" type="slidenum">
              <a:rPr lang="en-US" smtClean="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943898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C09CC3-84E3-4AB7-962B-C37EC03AF234}" type="datetimeFigureOut">
              <a:rPr lang="en-US" smtClean="0"/>
              <a:t>8/13/2019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9F22A-7107-48E6-B21B-57B87D49251E}" type="slidenum">
              <a:rPr lang="en-US" smtClean="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327397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C09CC3-84E3-4AB7-962B-C37EC03AF234}" type="datetimeFigureOut">
              <a:rPr lang="en-US" smtClean="0"/>
              <a:t>8/13/2019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9F22A-7107-48E6-B21B-57B87D49251E}" type="slidenum">
              <a:rPr lang="en-US" smtClean="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936198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B15D5-838C-4750-BC1F-EB17FC27125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63C16A2-7343-4051-BF02-76FDACFA9AD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0E3357B-363C-4C04-B4D8-A4A7BE046F6C}"/>
              </a:ext>
            </a:extLst>
          </p:cNvPr>
          <p:cNvSpPr>
            <a:spLocks noGrp="1"/>
          </p:cNvSpPr>
          <p:nvPr>
            <p:ph type="dt" sz="half" idx="10"/>
          </p:nvPr>
        </p:nvSpPr>
        <p:spPr/>
        <p:txBody>
          <a:bodyPr/>
          <a:lstStyle/>
          <a:p>
            <a:fld id="{F0F32B9D-1BD7-4371-831A-A79DF223C157}" type="datetimeFigureOut">
              <a:rPr lang="en-US" smtClean="0"/>
              <a:t>8/13/2019</a:t>
            </a:fld>
            <a:endParaRPr lang="en-US"/>
          </a:p>
        </p:txBody>
      </p:sp>
      <p:sp>
        <p:nvSpPr>
          <p:cNvPr id="5" name="Footer Placeholder 4">
            <a:extLst>
              <a:ext uri="{FF2B5EF4-FFF2-40B4-BE49-F238E27FC236}">
                <a16:creationId xmlns:a16="http://schemas.microsoft.com/office/drawing/2014/main" id="{91EC9667-FA6C-44B0-B1BF-730A903C76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5DDA08-2CEF-4141-9123-D7E296E7C557}"/>
              </a:ext>
            </a:extLst>
          </p:cNvPr>
          <p:cNvSpPr>
            <a:spLocks noGrp="1"/>
          </p:cNvSpPr>
          <p:nvPr>
            <p:ph type="sldNum" sz="quarter" idx="12"/>
          </p:nvPr>
        </p:nvSpPr>
        <p:spPr/>
        <p:txBody>
          <a:bodyPr/>
          <a:lstStyle/>
          <a:p>
            <a:fld id="{347FA9D9-A815-45DB-9CBB-CBB96A67C4F3}" type="slidenum">
              <a:rPr lang="en-US" smtClean="0"/>
              <a:t>‹#›</a:t>
            </a:fld>
            <a:endParaRPr lang="en-US"/>
          </a:p>
        </p:txBody>
      </p:sp>
    </p:spTree>
    <p:extLst>
      <p:ext uri="{BB962C8B-B14F-4D97-AF65-F5344CB8AC3E}">
        <p14:creationId xmlns:p14="http://schemas.microsoft.com/office/powerpoint/2010/main" val="1562012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83A92-414B-4E00-9C03-DE68E2E008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DA2755C-F3F3-4535-B97C-80B32D09EE4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A831B78-213C-4597-996F-690361D2A06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1A47BF9-9CCE-493C-8A9F-0F7247E4484E}"/>
              </a:ext>
            </a:extLst>
          </p:cNvPr>
          <p:cNvSpPr>
            <a:spLocks noGrp="1"/>
          </p:cNvSpPr>
          <p:nvPr>
            <p:ph type="dt" sz="half" idx="10"/>
          </p:nvPr>
        </p:nvSpPr>
        <p:spPr/>
        <p:txBody>
          <a:bodyPr/>
          <a:lstStyle/>
          <a:p>
            <a:fld id="{F0F32B9D-1BD7-4371-831A-A79DF223C157}" type="datetimeFigureOut">
              <a:rPr lang="en-US" smtClean="0"/>
              <a:t>8/13/2019</a:t>
            </a:fld>
            <a:endParaRPr lang="en-US"/>
          </a:p>
        </p:txBody>
      </p:sp>
      <p:sp>
        <p:nvSpPr>
          <p:cNvPr id="6" name="Footer Placeholder 5">
            <a:extLst>
              <a:ext uri="{FF2B5EF4-FFF2-40B4-BE49-F238E27FC236}">
                <a16:creationId xmlns:a16="http://schemas.microsoft.com/office/drawing/2014/main" id="{6A9734BE-DEDA-4A2A-B221-5B2E0E97E0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C9D4C4-6995-4682-A470-3095C7A03D97}"/>
              </a:ext>
            </a:extLst>
          </p:cNvPr>
          <p:cNvSpPr>
            <a:spLocks noGrp="1"/>
          </p:cNvSpPr>
          <p:nvPr>
            <p:ph type="sldNum" sz="quarter" idx="12"/>
          </p:nvPr>
        </p:nvSpPr>
        <p:spPr/>
        <p:txBody>
          <a:bodyPr/>
          <a:lstStyle/>
          <a:p>
            <a:fld id="{347FA9D9-A815-45DB-9CBB-CBB96A67C4F3}" type="slidenum">
              <a:rPr lang="en-US" smtClean="0"/>
              <a:t>‹#›</a:t>
            </a:fld>
            <a:endParaRPr lang="en-US"/>
          </a:p>
        </p:txBody>
      </p:sp>
    </p:spTree>
    <p:extLst>
      <p:ext uri="{BB962C8B-B14F-4D97-AF65-F5344CB8AC3E}">
        <p14:creationId xmlns:p14="http://schemas.microsoft.com/office/powerpoint/2010/main" val="42429860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A9AE-65F0-4DC5-B1EB-3B54EF80C56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B7CBC06-C3BD-4736-BC09-87A2D2E124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3F41241-ECAD-4F6E-B6C6-7EE0EFA7BDE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0206E2E-2B5F-4D2D-BC4D-13CE8FDA06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74BD5EB-8650-4E65-B640-AA4BD38F59B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424816D-0CAD-4147-953C-3DA4A1111F60}"/>
              </a:ext>
            </a:extLst>
          </p:cNvPr>
          <p:cNvSpPr>
            <a:spLocks noGrp="1"/>
          </p:cNvSpPr>
          <p:nvPr>
            <p:ph type="dt" sz="half" idx="10"/>
          </p:nvPr>
        </p:nvSpPr>
        <p:spPr/>
        <p:txBody>
          <a:bodyPr/>
          <a:lstStyle/>
          <a:p>
            <a:fld id="{F0F32B9D-1BD7-4371-831A-A79DF223C157}" type="datetimeFigureOut">
              <a:rPr lang="en-US" smtClean="0"/>
              <a:t>8/13/2019</a:t>
            </a:fld>
            <a:endParaRPr lang="en-US"/>
          </a:p>
        </p:txBody>
      </p:sp>
      <p:sp>
        <p:nvSpPr>
          <p:cNvPr id="8" name="Footer Placeholder 7">
            <a:extLst>
              <a:ext uri="{FF2B5EF4-FFF2-40B4-BE49-F238E27FC236}">
                <a16:creationId xmlns:a16="http://schemas.microsoft.com/office/drawing/2014/main" id="{349B68A5-92AD-41C5-8F0E-E8710752EA9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732AB72-C2A9-4589-B96C-5BDE1D9FB28B}"/>
              </a:ext>
            </a:extLst>
          </p:cNvPr>
          <p:cNvSpPr>
            <a:spLocks noGrp="1"/>
          </p:cNvSpPr>
          <p:nvPr>
            <p:ph type="sldNum" sz="quarter" idx="12"/>
          </p:nvPr>
        </p:nvSpPr>
        <p:spPr/>
        <p:txBody>
          <a:bodyPr/>
          <a:lstStyle/>
          <a:p>
            <a:fld id="{347FA9D9-A815-45DB-9CBB-CBB96A67C4F3}" type="slidenum">
              <a:rPr lang="en-US" smtClean="0"/>
              <a:t>‹#›</a:t>
            </a:fld>
            <a:endParaRPr lang="en-US"/>
          </a:p>
        </p:txBody>
      </p:sp>
    </p:spTree>
    <p:extLst>
      <p:ext uri="{BB962C8B-B14F-4D97-AF65-F5344CB8AC3E}">
        <p14:creationId xmlns:p14="http://schemas.microsoft.com/office/powerpoint/2010/main" val="248663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03837-53CC-4602-BC90-B3D569D5F4E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DDC6FFB-7094-4E3F-9304-978DD5079721}"/>
              </a:ext>
            </a:extLst>
          </p:cNvPr>
          <p:cNvSpPr>
            <a:spLocks noGrp="1"/>
          </p:cNvSpPr>
          <p:nvPr>
            <p:ph type="dt" sz="half" idx="10"/>
          </p:nvPr>
        </p:nvSpPr>
        <p:spPr/>
        <p:txBody>
          <a:bodyPr/>
          <a:lstStyle/>
          <a:p>
            <a:fld id="{F0F32B9D-1BD7-4371-831A-A79DF223C157}" type="datetimeFigureOut">
              <a:rPr lang="en-US" smtClean="0"/>
              <a:t>8/13/2019</a:t>
            </a:fld>
            <a:endParaRPr lang="en-US"/>
          </a:p>
        </p:txBody>
      </p:sp>
      <p:sp>
        <p:nvSpPr>
          <p:cNvPr id="4" name="Footer Placeholder 3">
            <a:extLst>
              <a:ext uri="{FF2B5EF4-FFF2-40B4-BE49-F238E27FC236}">
                <a16:creationId xmlns:a16="http://schemas.microsoft.com/office/drawing/2014/main" id="{12857321-1063-40FE-A885-9EEDF7794A4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AABE359-152B-409A-8016-1288EDFCBC11}"/>
              </a:ext>
            </a:extLst>
          </p:cNvPr>
          <p:cNvSpPr>
            <a:spLocks noGrp="1"/>
          </p:cNvSpPr>
          <p:nvPr>
            <p:ph type="sldNum" sz="quarter" idx="12"/>
          </p:nvPr>
        </p:nvSpPr>
        <p:spPr/>
        <p:txBody>
          <a:bodyPr/>
          <a:lstStyle/>
          <a:p>
            <a:fld id="{347FA9D9-A815-45DB-9CBB-CBB96A67C4F3}" type="slidenum">
              <a:rPr lang="en-US" smtClean="0"/>
              <a:t>‹#›</a:t>
            </a:fld>
            <a:endParaRPr lang="en-US"/>
          </a:p>
        </p:txBody>
      </p:sp>
    </p:spTree>
    <p:extLst>
      <p:ext uri="{BB962C8B-B14F-4D97-AF65-F5344CB8AC3E}">
        <p14:creationId xmlns:p14="http://schemas.microsoft.com/office/powerpoint/2010/main" val="30539628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469F3A-2A78-4346-8C51-88E6F3345200}"/>
              </a:ext>
            </a:extLst>
          </p:cNvPr>
          <p:cNvSpPr>
            <a:spLocks noGrp="1"/>
          </p:cNvSpPr>
          <p:nvPr>
            <p:ph type="dt" sz="half" idx="10"/>
          </p:nvPr>
        </p:nvSpPr>
        <p:spPr/>
        <p:txBody>
          <a:bodyPr/>
          <a:lstStyle/>
          <a:p>
            <a:fld id="{F0F32B9D-1BD7-4371-831A-A79DF223C157}" type="datetimeFigureOut">
              <a:rPr lang="en-US" smtClean="0"/>
              <a:t>8/13/2019</a:t>
            </a:fld>
            <a:endParaRPr lang="en-US"/>
          </a:p>
        </p:txBody>
      </p:sp>
      <p:sp>
        <p:nvSpPr>
          <p:cNvPr id="3" name="Footer Placeholder 2">
            <a:extLst>
              <a:ext uri="{FF2B5EF4-FFF2-40B4-BE49-F238E27FC236}">
                <a16:creationId xmlns:a16="http://schemas.microsoft.com/office/drawing/2014/main" id="{19DBF20F-C212-49EC-931D-AB9785DB701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818F3D3-AD2E-4AED-A57F-B9CD28491E60}"/>
              </a:ext>
            </a:extLst>
          </p:cNvPr>
          <p:cNvSpPr>
            <a:spLocks noGrp="1"/>
          </p:cNvSpPr>
          <p:nvPr>
            <p:ph type="sldNum" sz="quarter" idx="12"/>
          </p:nvPr>
        </p:nvSpPr>
        <p:spPr/>
        <p:txBody>
          <a:bodyPr/>
          <a:lstStyle/>
          <a:p>
            <a:fld id="{347FA9D9-A815-45DB-9CBB-CBB96A67C4F3}" type="slidenum">
              <a:rPr lang="en-US" smtClean="0"/>
              <a:t>‹#›</a:t>
            </a:fld>
            <a:endParaRPr lang="en-US"/>
          </a:p>
        </p:txBody>
      </p:sp>
    </p:spTree>
    <p:extLst>
      <p:ext uri="{BB962C8B-B14F-4D97-AF65-F5344CB8AC3E}">
        <p14:creationId xmlns:p14="http://schemas.microsoft.com/office/powerpoint/2010/main" val="1400175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A271E-8EC9-4879-BE1F-BD6E587BDA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3879628-7E24-4E7A-8225-B67D5245B7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36FD24B-42A0-4240-8E21-BA40AD8A77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EFC5099-E485-4F57-8158-E9C5F82AD731}"/>
              </a:ext>
            </a:extLst>
          </p:cNvPr>
          <p:cNvSpPr>
            <a:spLocks noGrp="1"/>
          </p:cNvSpPr>
          <p:nvPr>
            <p:ph type="dt" sz="half" idx="10"/>
          </p:nvPr>
        </p:nvSpPr>
        <p:spPr/>
        <p:txBody>
          <a:bodyPr/>
          <a:lstStyle/>
          <a:p>
            <a:fld id="{F0F32B9D-1BD7-4371-831A-A79DF223C157}" type="datetimeFigureOut">
              <a:rPr lang="en-US" smtClean="0"/>
              <a:t>8/13/2019</a:t>
            </a:fld>
            <a:endParaRPr lang="en-US"/>
          </a:p>
        </p:txBody>
      </p:sp>
      <p:sp>
        <p:nvSpPr>
          <p:cNvPr id="6" name="Footer Placeholder 5">
            <a:extLst>
              <a:ext uri="{FF2B5EF4-FFF2-40B4-BE49-F238E27FC236}">
                <a16:creationId xmlns:a16="http://schemas.microsoft.com/office/drawing/2014/main" id="{B7723934-26DD-4534-9A80-F3E5BED560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D3D796-559C-4A07-A417-A5D747DB6A92}"/>
              </a:ext>
            </a:extLst>
          </p:cNvPr>
          <p:cNvSpPr>
            <a:spLocks noGrp="1"/>
          </p:cNvSpPr>
          <p:nvPr>
            <p:ph type="sldNum" sz="quarter" idx="12"/>
          </p:nvPr>
        </p:nvSpPr>
        <p:spPr/>
        <p:txBody>
          <a:bodyPr/>
          <a:lstStyle/>
          <a:p>
            <a:fld id="{347FA9D9-A815-45DB-9CBB-CBB96A67C4F3}" type="slidenum">
              <a:rPr lang="en-US" smtClean="0"/>
              <a:t>‹#›</a:t>
            </a:fld>
            <a:endParaRPr lang="en-US"/>
          </a:p>
        </p:txBody>
      </p:sp>
    </p:spTree>
    <p:extLst>
      <p:ext uri="{BB962C8B-B14F-4D97-AF65-F5344CB8AC3E}">
        <p14:creationId xmlns:p14="http://schemas.microsoft.com/office/powerpoint/2010/main" val="3883104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E4E9E-C8A3-4F6F-B573-13CC292F10B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2E5D0B1-1D09-42C6-89E8-489B5E6600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9AD2F3C-25E9-4544-99F0-9F2ACDF08F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CDBE130-F9C8-4B90-BC9F-45D5355FA299}"/>
              </a:ext>
            </a:extLst>
          </p:cNvPr>
          <p:cNvSpPr>
            <a:spLocks noGrp="1"/>
          </p:cNvSpPr>
          <p:nvPr>
            <p:ph type="dt" sz="half" idx="10"/>
          </p:nvPr>
        </p:nvSpPr>
        <p:spPr/>
        <p:txBody>
          <a:bodyPr/>
          <a:lstStyle/>
          <a:p>
            <a:fld id="{F0F32B9D-1BD7-4371-831A-A79DF223C157}" type="datetimeFigureOut">
              <a:rPr lang="en-US" smtClean="0"/>
              <a:t>8/13/2019</a:t>
            </a:fld>
            <a:endParaRPr lang="en-US"/>
          </a:p>
        </p:txBody>
      </p:sp>
      <p:sp>
        <p:nvSpPr>
          <p:cNvPr id="6" name="Footer Placeholder 5">
            <a:extLst>
              <a:ext uri="{FF2B5EF4-FFF2-40B4-BE49-F238E27FC236}">
                <a16:creationId xmlns:a16="http://schemas.microsoft.com/office/drawing/2014/main" id="{98F186B7-FDD8-46A8-B6B3-E44776256F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F0736B-F8A1-4C3F-94CC-48243DA4755A}"/>
              </a:ext>
            </a:extLst>
          </p:cNvPr>
          <p:cNvSpPr>
            <a:spLocks noGrp="1"/>
          </p:cNvSpPr>
          <p:nvPr>
            <p:ph type="sldNum" sz="quarter" idx="12"/>
          </p:nvPr>
        </p:nvSpPr>
        <p:spPr/>
        <p:txBody>
          <a:bodyPr/>
          <a:lstStyle/>
          <a:p>
            <a:fld id="{347FA9D9-A815-45DB-9CBB-CBB96A67C4F3}" type="slidenum">
              <a:rPr lang="en-US" smtClean="0"/>
              <a:t>‹#›</a:t>
            </a:fld>
            <a:endParaRPr lang="en-US"/>
          </a:p>
        </p:txBody>
      </p:sp>
    </p:spTree>
    <p:extLst>
      <p:ext uri="{BB962C8B-B14F-4D97-AF65-F5344CB8AC3E}">
        <p14:creationId xmlns:p14="http://schemas.microsoft.com/office/powerpoint/2010/main" val="3300197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E4FC5C1-9CCD-434F-A4BC-A396758096E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2D588CC-4944-4175-B231-2619937E60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DB365E-2C93-4D4E-8E66-DCD647368B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F32B9D-1BD7-4371-831A-A79DF223C157}" type="datetimeFigureOut">
              <a:rPr lang="en-US" smtClean="0"/>
              <a:t>8/13/2019</a:t>
            </a:fld>
            <a:endParaRPr lang="en-US"/>
          </a:p>
        </p:txBody>
      </p:sp>
      <p:sp>
        <p:nvSpPr>
          <p:cNvPr id="5" name="Footer Placeholder 4">
            <a:extLst>
              <a:ext uri="{FF2B5EF4-FFF2-40B4-BE49-F238E27FC236}">
                <a16:creationId xmlns:a16="http://schemas.microsoft.com/office/drawing/2014/main" id="{058A665C-A511-4135-9653-0F453F23FA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EF8C220-35D2-4734-818F-B3D77DB837B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7FA9D9-A815-45DB-9CBB-CBB96A67C4F3}" type="slidenum">
              <a:rPr lang="en-US" smtClean="0"/>
              <a:t>‹#›</a:t>
            </a:fld>
            <a:endParaRPr lang="en-US"/>
          </a:p>
        </p:txBody>
      </p:sp>
    </p:spTree>
    <p:extLst>
      <p:ext uri="{BB962C8B-B14F-4D97-AF65-F5344CB8AC3E}">
        <p14:creationId xmlns:p14="http://schemas.microsoft.com/office/powerpoint/2010/main" val="5313791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EDC09CC3-84E3-4AB7-962B-C37EC03AF234}" type="datetimeFigureOut">
              <a:rPr lang="en-US" smtClean="0"/>
              <a:t>8/13/2019</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46F9F22A-7107-48E6-B21B-57B87D49251E}" type="slidenum">
              <a:rPr lang="en-US" smtClean="0"/>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81945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DOagu8N1DRM" TargetMode="External"/><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hyperlink" Target="https://youtu.be/_fTMjC_m-nA?t=120"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N7dY2X2oD7I" TargetMode="External"/><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TORbOChJe-A" TargetMode="External"/><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hyperlink" Target="https://youtu.be/ik8juASFkGk?t=243" TargetMode="External"/><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hyperlink" Target="https://youtu.be/QFQJDgt8a00?t=778" TargetMode="External"/><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EA235-594A-4D8C-8923-1E8A255887D7}"/>
              </a:ext>
            </a:extLst>
          </p:cNvPr>
          <p:cNvSpPr>
            <a:spLocks noGrp="1"/>
          </p:cNvSpPr>
          <p:nvPr>
            <p:ph type="ctrTitle"/>
          </p:nvPr>
        </p:nvSpPr>
        <p:spPr/>
        <p:txBody>
          <a:bodyPr>
            <a:normAutofit fontScale="90000"/>
          </a:bodyPr>
          <a:lstStyle/>
          <a:p>
            <a:r>
              <a:rPr lang="en-US" dirty="0"/>
              <a:t>Involvement of Canada and Mexico (CH. 5) Part II</a:t>
            </a:r>
          </a:p>
        </p:txBody>
      </p:sp>
      <p:sp>
        <p:nvSpPr>
          <p:cNvPr id="3" name="Subtitle 2">
            <a:extLst>
              <a:ext uri="{FF2B5EF4-FFF2-40B4-BE49-F238E27FC236}">
                <a16:creationId xmlns:a16="http://schemas.microsoft.com/office/drawing/2014/main" id="{18E33D88-0B0E-406A-9128-0744611BF3E9}"/>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2217571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8327" y="312697"/>
            <a:ext cx="9603275" cy="1049235"/>
          </a:xfrm>
        </p:spPr>
        <p:txBody>
          <a:bodyPr/>
          <a:lstStyle/>
          <a:p>
            <a:r>
              <a:rPr lang="en-US" dirty="0"/>
              <a:t>Canada in WW2 – </a:t>
            </a:r>
            <a:r>
              <a:rPr lang="en-US" u="sng" dirty="0">
                <a:hlinkClick r:id="rId3"/>
              </a:rPr>
              <a:t>Battle of the Atlantic</a:t>
            </a:r>
            <a:endParaRPr lang="en-US" u="sng" dirty="0"/>
          </a:p>
        </p:txBody>
      </p:sp>
      <p:sp>
        <p:nvSpPr>
          <p:cNvPr id="3" name="Content Placeholder 2"/>
          <p:cNvSpPr>
            <a:spLocks noGrp="1"/>
          </p:cNvSpPr>
          <p:nvPr>
            <p:ph idx="1"/>
          </p:nvPr>
        </p:nvSpPr>
        <p:spPr>
          <a:xfrm>
            <a:off x="222274" y="724215"/>
            <a:ext cx="7213624" cy="5696464"/>
          </a:xfrm>
        </p:spPr>
        <p:txBody>
          <a:bodyPr>
            <a:normAutofit fontScale="55000" lnSpcReduction="20000"/>
          </a:bodyPr>
          <a:lstStyle/>
          <a:p>
            <a:r>
              <a:rPr lang="en-US" sz="4900" dirty="0"/>
              <a:t>German attempt to starve Britain into submission</a:t>
            </a:r>
          </a:p>
          <a:p>
            <a:r>
              <a:rPr lang="en-US" sz="4900" dirty="0"/>
              <a:t>Canada proved pivotal in keeping British morale from collapsing</a:t>
            </a:r>
          </a:p>
          <a:p>
            <a:pPr lvl="1"/>
            <a:r>
              <a:rPr lang="en-US" sz="4300" dirty="0"/>
              <a:t>1939 – 6 destroyers</a:t>
            </a:r>
          </a:p>
          <a:p>
            <a:pPr lvl="1"/>
            <a:r>
              <a:rPr lang="en-US" sz="4300" dirty="0"/>
              <a:t>1945 – 471 warships, 100,000 sailors</a:t>
            </a:r>
          </a:p>
          <a:p>
            <a:r>
              <a:rPr lang="en-US" sz="4900" dirty="0"/>
              <a:t>Sank 33 U-boats during battle</a:t>
            </a:r>
          </a:p>
          <a:p>
            <a:pPr lvl="1"/>
            <a:r>
              <a:rPr lang="en-US" sz="4300" dirty="0"/>
              <a:t>Many loitered outside St. Lawrence Seaway (Atlantic Gulf) – gateway to Montreal</a:t>
            </a:r>
          </a:p>
          <a:p>
            <a:pPr lvl="2"/>
            <a:r>
              <a:rPr lang="en-US" sz="3700" dirty="0"/>
              <a:t>More shipping from this one city than all on Canada’s Eastern seaboard, combined. </a:t>
            </a:r>
          </a:p>
          <a:p>
            <a:pPr lvl="3"/>
            <a:r>
              <a:rPr lang="en-US" sz="3400" dirty="0"/>
              <a:t>Germans kept about 25% of all materials from arriving </a:t>
            </a:r>
          </a:p>
          <a:p>
            <a:pPr lvl="3"/>
            <a:r>
              <a:rPr lang="en-US" sz="3400" dirty="0"/>
              <a:t>Sank about 100 Canadian ships, killed 3600 Canadians</a:t>
            </a:r>
          </a:p>
          <a:p>
            <a:pPr lvl="2"/>
            <a:endParaRPr lang="en-US" dirty="0"/>
          </a:p>
          <a:p>
            <a:pPr lvl="3"/>
            <a:endParaRPr lang="en-US" dirty="0"/>
          </a:p>
          <a:p>
            <a:pPr lvl="2"/>
            <a:endParaRPr lang="en-US" dirty="0"/>
          </a:p>
        </p:txBody>
      </p:sp>
      <p:pic>
        <p:nvPicPr>
          <p:cNvPr id="5122" name="Picture 2" descr="https://s-media-cache-ak0.pinimg.com/564x/d5/0d/03/d50d033cada61d4bef1d91cf38e1305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81293" y="1161536"/>
            <a:ext cx="5298165" cy="347829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590502" y="4639834"/>
            <a:ext cx="4988956"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rPr>
              <a:t>Ships sunk by U-boats ‘42-’45 in Gulf of St. Lawrence </a:t>
            </a:r>
          </a:p>
        </p:txBody>
      </p:sp>
    </p:spTree>
    <p:extLst>
      <p:ext uri="{BB962C8B-B14F-4D97-AF65-F5344CB8AC3E}">
        <p14:creationId xmlns:p14="http://schemas.microsoft.com/office/powerpoint/2010/main" val="15159786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762"/>
            <a:ext cx="6289589" cy="4776788"/>
          </a:xfrm>
        </p:spPr>
        <p:txBody>
          <a:bodyPr>
            <a:normAutofit fontScale="70000" lnSpcReduction="20000"/>
          </a:bodyPr>
          <a:lstStyle/>
          <a:p>
            <a:r>
              <a:rPr lang="en-US" sz="4900" dirty="0"/>
              <a:t>1943 Convoy Conference – Halifax become Canadian NW Atlantic Command</a:t>
            </a:r>
          </a:p>
          <a:p>
            <a:pPr lvl="1"/>
            <a:r>
              <a:rPr lang="en-US" sz="4300" dirty="0"/>
              <a:t>Canadian Navy – responsible for patrolling north of NYC – only area of operation commanded by Canadian (Rear-Admiral Murray)</a:t>
            </a:r>
          </a:p>
          <a:p>
            <a:pPr lvl="2"/>
            <a:r>
              <a:rPr lang="en-US" sz="3700" dirty="0"/>
              <a:t>Helps establish Canada as junior member of Grand Alliance</a:t>
            </a:r>
          </a:p>
          <a:p>
            <a:endParaRPr lang="en-US" dirty="0"/>
          </a:p>
        </p:txBody>
      </p:sp>
      <p:pic>
        <p:nvPicPr>
          <p:cNvPr id="6146" name="Picture 2" descr="http://www.39-45war.com/maps/atlantic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3165" y="86398"/>
            <a:ext cx="4818265" cy="668520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A454092-06E5-4F16-8C33-7D2DE10CE67C}"/>
              </a:ext>
            </a:extLst>
          </p:cNvPr>
          <p:cNvSpPr txBox="1"/>
          <p:nvPr/>
        </p:nvSpPr>
        <p:spPr>
          <a:xfrm>
            <a:off x="225512" y="4557919"/>
            <a:ext cx="5676900" cy="156966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Gill Sans MT" panose="020B0502020104020203"/>
                <a:ea typeface="+mn-ea"/>
                <a:cs typeface="+mn-cs"/>
              </a:rPr>
              <a:t>“Progress was made against the submarine only by cooperation between the US, British, Canadian, and Brazilian navies” Ad. Morrison </a:t>
            </a:r>
          </a:p>
        </p:txBody>
      </p:sp>
    </p:spTree>
    <p:extLst>
      <p:ext uri="{BB962C8B-B14F-4D97-AF65-F5344CB8AC3E}">
        <p14:creationId xmlns:p14="http://schemas.microsoft.com/office/powerpoint/2010/main" val="36067865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Canada in WW2 – </a:t>
            </a:r>
            <a:r>
              <a:rPr lang="en-US" u="sng" dirty="0">
                <a:hlinkClick r:id="rId3">
                  <a:extLst>
                    <a:ext uri="{A12FA001-AC4F-418D-AE19-62706E023703}">
                      <ahyp:hlinkClr xmlns:ahyp="http://schemas.microsoft.com/office/drawing/2018/hyperlinkcolor" val="tx"/>
                    </a:ext>
                  </a:extLst>
                </a:hlinkClick>
              </a:rPr>
              <a:t>Hong Kong (Dec. ‘41) </a:t>
            </a:r>
            <a:endParaRPr lang="en-US" u="sng" dirty="0"/>
          </a:p>
        </p:txBody>
      </p:sp>
      <p:sp>
        <p:nvSpPr>
          <p:cNvPr id="3" name="Content Placeholder 2"/>
          <p:cNvSpPr>
            <a:spLocks noGrp="1"/>
          </p:cNvSpPr>
          <p:nvPr>
            <p:ph idx="1"/>
          </p:nvPr>
        </p:nvSpPr>
        <p:spPr>
          <a:xfrm>
            <a:off x="186341" y="1329136"/>
            <a:ext cx="6252037" cy="5780368"/>
          </a:xfrm>
        </p:spPr>
        <p:txBody>
          <a:bodyPr>
            <a:normAutofit/>
          </a:bodyPr>
          <a:lstStyle/>
          <a:p>
            <a:r>
              <a:rPr lang="en-US" dirty="0"/>
              <a:t>British Colony in China</a:t>
            </a:r>
          </a:p>
          <a:p>
            <a:r>
              <a:rPr lang="en-US" dirty="0"/>
              <a:t>Nov. 1941 – 1,975 Canadians boost defense of island (20,000 British stationed)</a:t>
            </a:r>
          </a:p>
          <a:p>
            <a:r>
              <a:rPr lang="en-US" dirty="0"/>
              <a:t>Overwhelmed, abandoned by British leadership – Dec. 25 1941</a:t>
            </a:r>
          </a:p>
          <a:p>
            <a:pPr lvl="1"/>
            <a:r>
              <a:rPr lang="en-US" dirty="0"/>
              <a:t>Many Quebecois felt Britain had abandoned their forces, sparked outrage in French Canada</a:t>
            </a:r>
          </a:p>
          <a:p>
            <a:pPr lvl="1"/>
            <a:endParaRPr lang="en-US" dirty="0">
              <a:solidFill>
                <a:srgbClr val="FFFF00"/>
              </a:solidFill>
            </a:endParaRPr>
          </a:p>
          <a:p>
            <a:pPr lvl="1"/>
            <a:endParaRPr lang="en-US" dirty="0"/>
          </a:p>
        </p:txBody>
      </p:sp>
      <p:pic>
        <p:nvPicPr>
          <p:cNvPr id="4" name="Picture 3">
            <a:extLst>
              <a:ext uri="{FF2B5EF4-FFF2-40B4-BE49-F238E27FC236}">
                <a16:creationId xmlns:a16="http://schemas.microsoft.com/office/drawing/2014/main" id="{F44CC6B4-A29F-4121-860B-3FA04B8409B8}"/>
              </a:ext>
            </a:extLst>
          </p:cNvPr>
          <p:cNvPicPr>
            <a:picLocks noChangeAspect="1"/>
          </p:cNvPicPr>
          <p:nvPr/>
        </p:nvPicPr>
        <p:blipFill>
          <a:blip r:embed="rId4"/>
          <a:stretch>
            <a:fillRect/>
          </a:stretch>
        </p:blipFill>
        <p:spPr>
          <a:xfrm>
            <a:off x="7425320" y="1582214"/>
            <a:ext cx="4198328" cy="3422033"/>
          </a:xfrm>
          <a:prstGeom prst="rect">
            <a:avLst/>
          </a:prstGeom>
        </p:spPr>
      </p:pic>
      <p:sp>
        <p:nvSpPr>
          <p:cNvPr id="5" name="TextBox 4">
            <a:extLst>
              <a:ext uri="{FF2B5EF4-FFF2-40B4-BE49-F238E27FC236}">
                <a16:creationId xmlns:a16="http://schemas.microsoft.com/office/drawing/2014/main" id="{5271E732-46E5-49B7-8B48-6EEA6C09F227}"/>
              </a:ext>
            </a:extLst>
          </p:cNvPr>
          <p:cNvSpPr txBox="1"/>
          <p:nvPr/>
        </p:nvSpPr>
        <p:spPr>
          <a:xfrm>
            <a:off x="6851737" y="5336088"/>
            <a:ext cx="4921163"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rPr>
              <a:t>Canadian propaganda expecting easy victory over Japan – instead nation felt betrayed by British surrender of the island </a:t>
            </a:r>
          </a:p>
        </p:txBody>
      </p:sp>
    </p:spTree>
    <p:extLst>
      <p:ext uri="{BB962C8B-B14F-4D97-AF65-F5344CB8AC3E}">
        <p14:creationId xmlns:p14="http://schemas.microsoft.com/office/powerpoint/2010/main" val="24202885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Canada In WW2 – </a:t>
            </a:r>
            <a:r>
              <a:rPr lang="en-US" u="sng" dirty="0">
                <a:hlinkClick r:id="rId3"/>
              </a:rPr>
              <a:t>Dieppe raid </a:t>
            </a:r>
            <a:r>
              <a:rPr lang="en-US" dirty="0"/>
              <a:t>(</a:t>
            </a:r>
            <a:r>
              <a:rPr lang="en-US" dirty="0" err="1"/>
              <a:t>aug.</a:t>
            </a:r>
            <a:r>
              <a:rPr lang="en-US" dirty="0"/>
              <a:t> 1942)</a:t>
            </a:r>
          </a:p>
        </p:txBody>
      </p:sp>
      <p:sp>
        <p:nvSpPr>
          <p:cNvPr id="3" name="Content Placeholder 2"/>
          <p:cNvSpPr>
            <a:spLocks noGrp="1"/>
          </p:cNvSpPr>
          <p:nvPr>
            <p:ph idx="1"/>
          </p:nvPr>
        </p:nvSpPr>
        <p:spPr>
          <a:xfrm>
            <a:off x="439737" y="1329136"/>
            <a:ext cx="11312526" cy="5750414"/>
          </a:xfrm>
        </p:spPr>
        <p:txBody>
          <a:bodyPr>
            <a:normAutofit/>
          </a:bodyPr>
          <a:lstStyle/>
          <a:p>
            <a:r>
              <a:rPr lang="en-US" sz="2800" dirty="0"/>
              <a:t>Major failure for Canada/Allied forces</a:t>
            </a:r>
          </a:p>
          <a:p>
            <a:pPr lvl="1"/>
            <a:r>
              <a:rPr lang="en-US" sz="2400" dirty="0"/>
              <a:t>Attempt to see if a latter major landing would be feasible, collect intelligence, destroy German defenses, lure Luftwaffe into battle</a:t>
            </a:r>
          </a:p>
          <a:p>
            <a:pPr lvl="1"/>
            <a:r>
              <a:rPr lang="en-US" sz="2400" dirty="0"/>
              <a:t>Failed on all accounts </a:t>
            </a:r>
          </a:p>
          <a:p>
            <a:pPr lvl="1"/>
            <a:r>
              <a:rPr lang="en-US" sz="2400" dirty="0"/>
              <a:t>Egged on by Stalin – rapidly losing territory to Germany. </a:t>
            </a:r>
          </a:p>
          <a:p>
            <a:pPr lvl="1"/>
            <a:r>
              <a:rPr lang="en-US" sz="2400" dirty="0"/>
              <a:t>5000 Canadians land in coastal town</a:t>
            </a:r>
          </a:p>
          <a:p>
            <a:pPr lvl="2"/>
            <a:r>
              <a:rPr lang="en-US" sz="2000" dirty="0"/>
              <a:t>900+ killed, 2400+ wounded, nearly 2000 taken prisoner – all in 10 hours</a:t>
            </a:r>
          </a:p>
          <a:p>
            <a:pPr lvl="1"/>
            <a:r>
              <a:rPr lang="en-US" sz="2400" dirty="0"/>
              <a:t>Fiasco proved allied forces would not be landing in France anytime soon</a:t>
            </a:r>
          </a:p>
          <a:p>
            <a:pPr lvl="1"/>
            <a:r>
              <a:rPr lang="en-US" sz="2400" dirty="0"/>
              <a:t>Lessons learned would be utilized at Normandy landings</a:t>
            </a:r>
          </a:p>
          <a:p>
            <a:pPr lvl="1"/>
            <a:endParaRPr lang="en-US" sz="2400" dirty="0"/>
          </a:p>
          <a:p>
            <a:pPr lvl="1"/>
            <a:endParaRPr lang="en-US" dirty="0"/>
          </a:p>
          <a:p>
            <a:endParaRPr lang="en-US" dirty="0"/>
          </a:p>
        </p:txBody>
      </p:sp>
    </p:spTree>
    <p:extLst>
      <p:ext uri="{BB962C8B-B14F-4D97-AF65-F5344CB8AC3E}">
        <p14:creationId xmlns:p14="http://schemas.microsoft.com/office/powerpoint/2010/main" val="7762920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EF6F3-A4F5-4AB8-8801-3AAD64A4F0F8}"/>
              </a:ext>
            </a:extLst>
          </p:cNvPr>
          <p:cNvSpPr>
            <a:spLocks noGrp="1"/>
          </p:cNvSpPr>
          <p:nvPr>
            <p:ph type="title"/>
          </p:nvPr>
        </p:nvSpPr>
        <p:spPr/>
        <p:txBody>
          <a:bodyPr/>
          <a:lstStyle/>
          <a:p>
            <a:r>
              <a:rPr lang="en-US" dirty="0"/>
              <a:t>Dieppe Failures </a:t>
            </a:r>
          </a:p>
        </p:txBody>
      </p:sp>
      <p:sp>
        <p:nvSpPr>
          <p:cNvPr id="3" name="Content Placeholder 2">
            <a:extLst>
              <a:ext uri="{FF2B5EF4-FFF2-40B4-BE49-F238E27FC236}">
                <a16:creationId xmlns:a16="http://schemas.microsoft.com/office/drawing/2014/main" id="{E5E7D40A-1782-49FC-8BD3-79855374587B}"/>
              </a:ext>
            </a:extLst>
          </p:cNvPr>
          <p:cNvSpPr>
            <a:spLocks noGrp="1"/>
          </p:cNvSpPr>
          <p:nvPr>
            <p:ph idx="1"/>
          </p:nvPr>
        </p:nvSpPr>
        <p:spPr/>
        <p:txBody>
          <a:bodyPr/>
          <a:lstStyle/>
          <a:p>
            <a:r>
              <a:rPr lang="en-US" dirty="0"/>
              <a:t>Lost element of surprise by firing on German ships</a:t>
            </a:r>
          </a:p>
          <a:p>
            <a:r>
              <a:rPr lang="en-US" dirty="0"/>
              <a:t>Poor landing site, guarded by high cliffs</a:t>
            </a:r>
          </a:p>
          <a:p>
            <a:r>
              <a:rPr lang="en-US" dirty="0"/>
              <a:t>Poor communication </a:t>
            </a:r>
          </a:p>
        </p:txBody>
      </p:sp>
    </p:spTree>
    <p:extLst>
      <p:ext uri="{BB962C8B-B14F-4D97-AF65-F5344CB8AC3E}">
        <p14:creationId xmlns:p14="http://schemas.microsoft.com/office/powerpoint/2010/main" val="1988716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4362" y="124657"/>
            <a:ext cx="9603275" cy="1049235"/>
          </a:xfrm>
        </p:spPr>
        <p:txBody>
          <a:bodyPr/>
          <a:lstStyle/>
          <a:p>
            <a:r>
              <a:rPr lang="en-US" dirty="0"/>
              <a:t>Canada in WW2 –</a:t>
            </a:r>
            <a:r>
              <a:rPr lang="en-US" dirty="0">
                <a:hlinkClick r:id="rId3"/>
              </a:rPr>
              <a:t> </a:t>
            </a:r>
            <a:r>
              <a:rPr lang="en-US" u="sng" dirty="0">
                <a:hlinkClick r:id="rId3"/>
              </a:rPr>
              <a:t>Italy</a:t>
            </a:r>
            <a:r>
              <a:rPr lang="en-US" dirty="0">
                <a:hlinkClick r:id="rId3"/>
              </a:rPr>
              <a:t> </a:t>
            </a:r>
            <a:r>
              <a:rPr lang="en-US" dirty="0"/>
              <a:t>(July ‘43-Feb. ‘45)</a:t>
            </a:r>
          </a:p>
        </p:txBody>
      </p:sp>
      <p:sp>
        <p:nvSpPr>
          <p:cNvPr id="3" name="Content Placeholder 2"/>
          <p:cNvSpPr>
            <a:spLocks noGrp="1"/>
          </p:cNvSpPr>
          <p:nvPr>
            <p:ph idx="1"/>
          </p:nvPr>
        </p:nvSpPr>
        <p:spPr>
          <a:xfrm>
            <a:off x="0" y="1173892"/>
            <a:ext cx="9823623" cy="5449329"/>
          </a:xfrm>
        </p:spPr>
        <p:txBody>
          <a:bodyPr>
            <a:normAutofit/>
          </a:bodyPr>
          <a:lstStyle/>
          <a:p>
            <a:r>
              <a:rPr lang="en-US" sz="2800" dirty="0"/>
              <a:t>1943 - Dispatched to N. Africa – participated in landings of Sicily(July), Italian mainland</a:t>
            </a:r>
          </a:p>
          <a:p>
            <a:r>
              <a:rPr lang="en-US" sz="2800" dirty="0"/>
              <a:t>Sept. 3 Italy surrenders, Germans take over defense</a:t>
            </a:r>
          </a:p>
          <a:p>
            <a:endParaRPr lang="en-US" sz="2800" dirty="0"/>
          </a:p>
          <a:p>
            <a:r>
              <a:rPr lang="en-US" sz="2800" dirty="0"/>
              <a:t>Long singular battle, unlike Hong Kong, Dieppe</a:t>
            </a:r>
          </a:p>
          <a:p>
            <a:pPr lvl="1"/>
            <a:r>
              <a:rPr lang="en-US" sz="2400" dirty="0"/>
              <a:t>Fought for 20 months, city by city, mountains</a:t>
            </a:r>
          </a:p>
          <a:p>
            <a:pPr lvl="1"/>
            <a:r>
              <a:rPr lang="en-US" sz="2400" dirty="0"/>
              <a:t>Left before final surrender, relocated to Northern Europe</a:t>
            </a:r>
          </a:p>
          <a:p>
            <a:pPr lvl="1"/>
            <a:endParaRPr lang="en-US" dirty="0"/>
          </a:p>
        </p:txBody>
      </p:sp>
    </p:spTree>
    <p:extLst>
      <p:ext uri="{BB962C8B-B14F-4D97-AF65-F5344CB8AC3E}">
        <p14:creationId xmlns:p14="http://schemas.microsoft.com/office/powerpoint/2010/main" val="18420106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874" y="502898"/>
            <a:ext cx="11312526" cy="1401763"/>
          </a:xfrm>
        </p:spPr>
        <p:txBody>
          <a:bodyPr/>
          <a:lstStyle/>
          <a:p>
            <a:r>
              <a:rPr lang="en-US" dirty="0"/>
              <a:t>Canada on </a:t>
            </a:r>
            <a:r>
              <a:rPr lang="en-US" u="sng" dirty="0">
                <a:solidFill>
                  <a:srgbClr val="FFFF00"/>
                </a:solidFill>
                <a:hlinkClick r:id="rId3"/>
              </a:rPr>
              <a:t>D-Day (June 6 ‘44)</a:t>
            </a:r>
            <a:endParaRPr lang="en-US" u="sng" dirty="0">
              <a:solidFill>
                <a:srgbClr val="FFFF00"/>
              </a:solidFill>
            </a:endParaRPr>
          </a:p>
        </p:txBody>
      </p:sp>
      <p:sp>
        <p:nvSpPr>
          <p:cNvPr id="3" name="Content Placeholder 2"/>
          <p:cNvSpPr>
            <a:spLocks noGrp="1"/>
          </p:cNvSpPr>
          <p:nvPr>
            <p:ph idx="1"/>
          </p:nvPr>
        </p:nvSpPr>
        <p:spPr>
          <a:xfrm>
            <a:off x="-168247" y="911617"/>
            <a:ext cx="6551111" cy="6459821"/>
          </a:xfrm>
        </p:spPr>
        <p:txBody>
          <a:bodyPr>
            <a:normAutofit/>
          </a:bodyPr>
          <a:lstStyle/>
          <a:p>
            <a:r>
              <a:rPr lang="en-US" dirty="0"/>
              <a:t>RCAF participated in inland bombing runs to soften beachheads</a:t>
            </a:r>
          </a:p>
          <a:p>
            <a:pPr lvl="1"/>
            <a:r>
              <a:rPr lang="en-US" dirty="0"/>
              <a:t>Paratroopers land to assist amphibious landings</a:t>
            </a:r>
          </a:p>
          <a:p>
            <a:pPr lvl="2"/>
            <a:r>
              <a:rPr lang="en-US" dirty="0"/>
              <a:t>Take bridges, roads, knock out com., artillery positions</a:t>
            </a:r>
          </a:p>
          <a:p>
            <a:pPr lvl="1"/>
            <a:r>
              <a:rPr lang="en-US" dirty="0"/>
              <a:t>Juno Beach – pushed further inland than any other landing force on D-Day</a:t>
            </a:r>
          </a:p>
          <a:p>
            <a:pPr lvl="2"/>
            <a:r>
              <a:rPr lang="en-US" dirty="0"/>
              <a:t>Navy contributed 131 warships to the armada (destroyers, frigates, landing ships, minesweepers, torpedo boats)</a:t>
            </a:r>
          </a:p>
          <a:p>
            <a:pPr lvl="2"/>
            <a:r>
              <a:rPr lang="en-US" dirty="0"/>
              <a:t>Naval bombardment practically left beach fortifications intact</a:t>
            </a:r>
          </a:p>
          <a:p>
            <a:pPr lvl="3"/>
            <a:r>
              <a:rPr lang="en-US" dirty="0"/>
              <a:t>Assault Brigade – Royal Winnipeg Rifles, suffered heavy casualties</a:t>
            </a:r>
          </a:p>
          <a:p>
            <a:pPr lvl="3"/>
            <a:r>
              <a:rPr lang="en-US" dirty="0"/>
              <a:t>Queen’s Own Rifles – faced most tenacious defenses, suffered highest casualties</a:t>
            </a:r>
          </a:p>
          <a:p>
            <a:pPr lvl="3"/>
            <a:r>
              <a:rPr lang="en-US" dirty="0"/>
              <a:t>340 Killed, 600 wounded, captured</a:t>
            </a:r>
          </a:p>
          <a:p>
            <a:pPr lvl="3"/>
            <a:endParaRPr lang="en-US" dirty="0"/>
          </a:p>
          <a:p>
            <a:pPr lvl="2"/>
            <a:endParaRPr lang="en-US" dirty="0"/>
          </a:p>
          <a:p>
            <a:pPr lvl="2"/>
            <a:endParaRPr lang="en-US" dirty="0"/>
          </a:p>
        </p:txBody>
      </p:sp>
      <p:pic>
        <p:nvPicPr>
          <p:cNvPr id="4" name="Picture 3">
            <a:extLst>
              <a:ext uri="{FF2B5EF4-FFF2-40B4-BE49-F238E27FC236}">
                <a16:creationId xmlns:a16="http://schemas.microsoft.com/office/drawing/2014/main" id="{47F9B2B7-E642-4F83-A31D-E1BE768D25DB}"/>
              </a:ext>
            </a:extLst>
          </p:cNvPr>
          <p:cNvPicPr>
            <a:picLocks noChangeAspect="1"/>
          </p:cNvPicPr>
          <p:nvPr/>
        </p:nvPicPr>
        <p:blipFill rotWithShape="1">
          <a:blip r:embed="rId4"/>
          <a:srcRect l="37433"/>
          <a:stretch/>
        </p:blipFill>
        <p:spPr>
          <a:xfrm>
            <a:off x="6382864" y="911617"/>
            <a:ext cx="6003992" cy="5946383"/>
          </a:xfrm>
          <a:prstGeom prst="rect">
            <a:avLst/>
          </a:prstGeom>
        </p:spPr>
      </p:pic>
    </p:spTree>
    <p:extLst>
      <p:ext uri="{BB962C8B-B14F-4D97-AF65-F5344CB8AC3E}">
        <p14:creationId xmlns:p14="http://schemas.microsoft.com/office/powerpoint/2010/main" val="11880763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3492" y="128658"/>
            <a:ext cx="9603275" cy="1049235"/>
          </a:xfrm>
        </p:spPr>
        <p:txBody>
          <a:bodyPr>
            <a:normAutofit fontScale="90000"/>
          </a:bodyPr>
          <a:lstStyle/>
          <a:p>
            <a:r>
              <a:rPr lang="en-US" dirty="0"/>
              <a:t>Canada – </a:t>
            </a:r>
            <a:r>
              <a:rPr lang="en-US" u="sng" dirty="0"/>
              <a:t>D-Day Historian’s Perspectives</a:t>
            </a:r>
            <a:br>
              <a:rPr lang="en-US" dirty="0"/>
            </a:br>
            <a:r>
              <a:rPr lang="en-US" dirty="0"/>
              <a:t>	Why were landings difficult? Why were they so successful?</a:t>
            </a:r>
          </a:p>
        </p:txBody>
      </p:sp>
      <p:sp>
        <p:nvSpPr>
          <p:cNvPr id="3" name="Content Placeholder 2"/>
          <p:cNvSpPr>
            <a:spLocks noGrp="1"/>
          </p:cNvSpPr>
          <p:nvPr>
            <p:ph idx="1"/>
          </p:nvPr>
        </p:nvSpPr>
        <p:spPr>
          <a:xfrm>
            <a:off x="234779" y="1309815"/>
            <a:ext cx="11800702" cy="4782065"/>
          </a:xfrm>
        </p:spPr>
        <p:txBody>
          <a:bodyPr>
            <a:noAutofit/>
          </a:bodyPr>
          <a:lstStyle/>
          <a:p>
            <a:r>
              <a:rPr lang="en-US" u="sng" dirty="0">
                <a:effectLst/>
              </a:rPr>
              <a:t>John Keegan </a:t>
            </a:r>
            <a:r>
              <a:rPr lang="en-US" dirty="0">
                <a:effectLst/>
              </a:rPr>
              <a:t>"the prevailing low, thick cloud frustrated its [Bomber Command's] efforts“</a:t>
            </a:r>
          </a:p>
          <a:p>
            <a:r>
              <a:rPr lang="en-US" u="sng" dirty="0">
                <a:effectLst/>
              </a:rPr>
              <a:t>Colonel Stacey</a:t>
            </a:r>
            <a:r>
              <a:rPr lang="en-US" dirty="0">
                <a:effectLst/>
              </a:rPr>
              <a:t>—the official historian of the Canadian Army in the Second World War—considers the effects of the bombing runs to have been "spotty“</a:t>
            </a:r>
          </a:p>
          <a:p>
            <a:r>
              <a:rPr lang="en-US" dirty="0">
                <a:effectLst/>
              </a:rPr>
              <a:t>British historian </a:t>
            </a:r>
            <a:r>
              <a:rPr lang="en-US" u="sng" dirty="0">
                <a:effectLst/>
              </a:rPr>
              <a:t>Max Hastings </a:t>
            </a:r>
            <a:r>
              <a:rPr lang="en-US" dirty="0">
                <a:effectLst/>
              </a:rPr>
              <a:t>notes that because of the delay in landing times by ten minutes, a substantial gap existed between the cessation of bombardment and the actual landing of the first waves of infantry, meaning that platoons of the 716th had ample time to return to their positions.</a:t>
            </a:r>
          </a:p>
          <a:p>
            <a:r>
              <a:rPr lang="en-US" u="sng" dirty="0">
                <a:effectLst/>
              </a:rPr>
              <a:t>Mark </a:t>
            </a:r>
            <a:r>
              <a:rPr lang="en-US" u="sng" dirty="0" err="1">
                <a:effectLst/>
              </a:rPr>
              <a:t>Zuehlke</a:t>
            </a:r>
            <a:r>
              <a:rPr lang="en-US" u="sng" dirty="0">
                <a:effectLst/>
              </a:rPr>
              <a:t> </a:t>
            </a:r>
            <a:r>
              <a:rPr lang="en-US" dirty="0">
                <a:effectLst/>
              </a:rPr>
              <a:t>"the Canadians ended the day ahead of either the US or British divisions despite the facts that they landed last and that only the Americans at Omaha faced more difficulty winning a toehold on the sand", suggesting that the caliber of the training the 3rd Canadian Infantry Division had received beforehand explains their success.</a:t>
            </a:r>
            <a:endParaRPr lang="en-US" dirty="0"/>
          </a:p>
        </p:txBody>
      </p:sp>
    </p:spTree>
    <p:extLst>
      <p:ext uri="{BB962C8B-B14F-4D97-AF65-F5344CB8AC3E}">
        <p14:creationId xmlns:p14="http://schemas.microsoft.com/office/powerpoint/2010/main" val="41418454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8083" y="144050"/>
            <a:ext cx="9603275" cy="1049235"/>
          </a:xfrm>
        </p:spPr>
        <p:txBody>
          <a:bodyPr/>
          <a:lstStyle/>
          <a:p>
            <a:r>
              <a:rPr lang="en-US" dirty="0"/>
              <a:t>Canada WW2 - </a:t>
            </a:r>
            <a:r>
              <a:rPr lang="en-US" u="sng" dirty="0">
                <a:hlinkClick r:id="rId3"/>
              </a:rPr>
              <a:t>Battle of the Scheldt (Oct. 44)</a:t>
            </a:r>
            <a:endParaRPr lang="en-US" u="sng" dirty="0"/>
          </a:p>
        </p:txBody>
      </p:sp>
      <p:sp>
        <p:nvSpPr>
          <p:cNvPr id="3" name="Content Placeholder 2"/>
          <p:cNvSpPr>
            <a:spLocks noGrp="1"/>
          </p:cNvSpPr>
          <p:nvPr>
            <p:ph idx="1"/>
          </p:nvPr>
        </p:nvSpPr>
        <p:spPr>
          <a:xfrm>
            <a:off x="222423" y="1260387"/>
            <a:ext cx="5476920" cy="5453563"/>
          </a:xfrm>
        </p:spPr>
        <p:txBody>
          <a:bodyPr>
            <a:normAutofit/>
          </a:bodyPr>
          <a:lstStyle/>
          <a:p>
            <a:r>
              <a:rPr lang="en-US" dirty="0"/>
              <a:t>Mission – to take important Belgian/Dutch Ports</a:t>
            </a:r>
          </a:p>
          <a:p>
            <a:pPr lvl="1"/>
            <a:r>
              <a:rPr lang="en-US" dirty="0"/>
              <a:t>Well fortified German positions along Scheldt estuary</a:t>
            </a:r>
          </a:p>
          <a:p>
            <a:pPr lvl="2"/>
            <a:r>
              <a:rPr lang="en-US" dirty="0"/>
              <a:t>Reclaimed land was flooded by German’s busting dams making advance difficult</a:t>
            </a:r>
          </a:p>
          <a:p>
            <a:pPr lvl="2"/>
            <a:r>
              <a:rPr lang="en-US" dirty="0"/>
              <a:t>5 weeks of bitter fighting end in Canadian victory</a:t>
            </a:r>
          </a:p>
          <a:p>
            <a:pPr lvl="2"/>
            <a:r>
              <a:rPr lang="en-US" dirty="0"/>
              <a:t>Sign. – shortened supply lines to sea, gave allied access to large port facilities</a:t>
            </a:r>
          </a:p>
          <a:p>
            <a:pPr lvl="2"/>
            <a:endParaRPr lang="en-US" dirty="0"/>
          </a:p>
        </p:txBody>
      </p:sp>
      <p:pic>
        <p:nvPicPr>
          <p:cNvPr id="1026" name="Picture 2" descr="Image result for battle of the scheldt">
            <a:extLst>
              <a:ext uri="{FF2B5EF4-FFF2-40B4-BE49-F238E27FC236}">
                <a16:creationId xmlns:a16="http://schemas.microsoft.com/office/drawing/2014/main" id="{8C91FB86-9BCA-43C9-A6A1-2705634DA3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2703" y="1162050"/>
            <a:ext cx="6210300" cy="4533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32217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227" y="419892"/>
            <a:ext cx="11312526" cy="1401763"/>
          </a:xfrm>
        </p:spPr>
        <p:txBody>
          <a:bodyPr/>
          <a:lstStyle/>
          <a:p>
            <a:r>
              <a:rPr lang="en-US" dirty="0"/>
              <a:t>Canada in WWII – </a:t>
            </a:r>
            <a:r>
              <a:rPr lang="en-US" u="sng" dirty="0"/>
              <a:t>Second Conscription Crisis</a:t>
            </a:r>
          </a:p>
        </p:txBody>
      </p:sp>
      <p:sp>
        <p:nvSpPr>
          <p:cNvPr id="3" name="Content Placeholder 2"/>
          <p:cNvSpPr>
            <a:spLocks noGrp="1"/>
          </p:cNvSpPr>
          <p:nvPr>
            <p:ph idx="1"/>
          </p:nvPr>
        </p:nvSpPr>
        <p:spPr>
          <a:xfrm>
            <a:off x="460374" y="1120774"/>
            <a:ext cx="9612568" cy="5550329"/>
          </a:xfrm>
        </p:spPr>
        <p:txBody>
          <a:bodyPr>
            <a:normAutofit/>
          </a:bodyPr>
          <a:lstStyle/>
          <a:p>
            <a:r>
              <a:rPr lang="en-US" sz="2400" dirty="0"/>
              <a:t>PM – Mackenzie King resisted conservative urging of new conscription act</a:t>
            </a:r>
          </a:p>
          <a:p>
            <a:r>
              <a:rPr lang="en-US" sz="2400" dirty="0"/>
              <a:t>In 1942 plebiscite was held to release government from “no conscription” pledge</a:t>
            </a:r>
          </a:p>
          <a:p>
            <a:pPr lvl="1"/>
            <a:r>
              <a:rPr lang="en-US" sz="2000" dirty="0"/>
              <a:t>70% of Canadian approved, only 20% of Quebecois</a:t>
            </a:r>
          </a:p>
          <a:p>
            <a:r>
              <a:rPr lang="en-US" sz="2400" dirty="0"/>
              <a:t>Enough volunteers were found until 1944</a:t>
            </a:r>
          </a:p>
          <a:p>
            <a:pPr lvl="1"/>
            <a:r>
              <a:rPr lang="en-US" sz="2000" dirty="0"/>
              <a:t>High casualties in Italy, France, Low Countries put pressure on gov’t to impose conscription </a:t>
            </a:r>
          </a:p>
          <a:p>
            <a:pPr lvl="1"/>
            <a:r>
              <a:rPr lang="en-US" sz="2000" dirty="0"/>
              <a:t>Nov. 1944 – gov’t authorized 16,000 conscripts to go abroad</a:t>
            </a:r>
          </a:p>
          <a:p>
            <a:pPr lvl="2"/>
            <a:r>
              <a:rPr lang="en-US" sz="1800" dirty="0"/>
              <a:t>Only 2500 conscripts saw action before war ended</a:t>
            </a:r>
          </a:p>
          <a:p>
            <a:pPr lvl="2"/>
            <a:r>
              <a:rPr lang="en-US" sz="1800" dirty="0"/>
              <a:t>Canadian effort was almost entirely a volunteer force</a:t>
            </a:r>
          </a:p>
          <a:p>
            <a:pPr lvl="2"/>
            <a:endParaRPr lang="en-US" dirty="0"/>
          </a:p>
        </p:txBody>
      </p:sp>
    </p:spTree>
    <p:extLst>
      <p:ext uri="{BB962C8B-B14F-4D97-AF65-F5344CB8AC3E}">
        <p14:creationId xmlns:p14="http://schemas.microsoft.com/office/powerpoint/2010/main" val="10452694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0704" y="-368109"/>
            <a:ext cx="11541210" cy="2387600"/>
          </a:xfrm>
        </p:spPr>
        <p:txBody>
          <a:bodyPr>
            <a:noAutofit/>
          </a:bodyPr>
          <a:lstStyle/>
          <a:p>
            <a:r>
              <a:rPr lang="en-US" sz="4000" u="sng" dirty="0"/>
              <a:t>Involvement and Participation of Canada and Mexico in the Second World War</a:t>
            </a:r>
          </a:p>
        </p:txBody>
      </p:sp>
      <p:sp>
        <p:nvSpPr>
          <p:cNvPr id="3" name="Subtitle 2"/>
          <p:cNvSpPr>
            <a:spLocks noGrp="1"/>
          </p:cNvSpPr>
          <p:nvPr>
            <p:ph type="subTitle" idx="1"/>
          </p:nvPr>
        </p:nvSpPr>
        <p:spPr>
          <a:xfrm>
            <a:off x="370703" y="2019491"/>
            <a:ext cx="4410847" cy="4939093"/>
          </a:xfrm>
        </p:spPr>
        <p:txBody>
          <a:bodyPr>
            <a:normAutofit/>
          </a:bodyPr>
          <a:lstStyle/>
          <a:p>
            <a:pPr marL="342900" indent="-342900">
              <a:buFont typeface="Arial" panose="020B0604020202020204" pitchFamily="34" charset="0"/>
              <a:buChar char="•"/>
            </a:pPr>
            <a:r>
              <a:rPr lang="en-US" dirty="0"/>
              <a:t>Discuss the economic and political impact of the World War II in one country of the region</a:t>
            </a:r>
          </a:p>
          <a:p>
            <a:pPr marL="342900" indent="-342900">
              <a:buFont typeface="Arial" panose="020B0604020202020204" pitchFamily="34" charset="0"/>
              <a:buChar char="•"/>
            </a:pPr>
            <a:r>
              <a:rPr lang="en-US" dirty="0"/>
              <a:t>What were the results of the Second World War for any two countries in the region?</a:t>
            </a:r>
          </a:p>
          <a:p>
            <a:pPr marL="342900" indent="-342900">
              <a:buFont typeface="Arial" panose="020B0604020202020204" pitchFamily="34" charset="0"/>
              <a:buChar char="•"/>
            </a:pPr>
            <a:r>
              <a:rPr lang="en-US" dirty="0"/>
              <a:t>To what extent were attempts at “hemispheric cooperation” successful before and during the Second World War?</a:t>
            </a:r>
          </a:p>
        </p:txBody>
      </p:sp>
      <p:pic>
        <p:nvPicPr>
          <p:cNvPr id="4098" name="Picture 2" descr="Image result for canada map ww2 population">
            <a:extLst>
              <a:ext uri="{FF2B5EF4-FFF2-40B4-BE49-F238E27FC236}">
                <a16:creationId xmlns:a16="http://schemas.microsoft.com/office/drawing/2014/main" id="{8170E269-1588-4B91-BDB0-DF4E811C2F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61317" y="2120347"/>
            <a:ext cx="4376199" cy="37569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71786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Canada IN WW2 – </a:t>
            </a:r>
            <a:r>
              <a:rPr lang="en-US" u="sng" dirty="0"/>
              <a:t>The End of the War</a:t>
            </a:r>
          </a:p>
        </p:txBody>
      </p:sp>
      <p:sp>
        <p:nvSpPr>
          <p:cNvPr id="3" name="Content Placeholder 2"/>
          <p:cNvSpPr>
            <a:spLocks noGrp="1"/>
          </p:cNvSpPr>
          <p:nvPr>
            <p:ph idx="1"/>
          </p:nvPr>
        </p:nvSpPr>
        <p:spPr>
          <a:xfrm>
            <a:off x="313637" y="1406524"/>
            <a:ext cx="7967721" cy="5287573"/>
          </a:xfrm>
        </p:spPr>
        <p:txBody>
          <a:bodyPr>
            <a:normAutofit/>
          </a:bodyPr>
          <a:lstStyle/>
          <a:p>
            <a:r>
              <a:rPr lang="en-US" dirty="0"/>
              <a:t>Canadian forces were </a:t>
            </a:r>
            <a:r>
              <a:rPr lang="en-US" sz="2400" dirty="0"/>
              <a:t>responsible for liberation of Netherlands</a:t>
            </a:r>
          </a:p>
          <a:p>
            <a:r>
              <a:rPr lang="en-US" sz="2400" dirty="0"/>
              <a:t>Assisted in defeat of Germany</a:t>
            </a:r>
          </a:p>
          <a:p>
            <a:r>
              <a:rPr lang="en-US" sz="2400" dirty="0"/>
              <a:t>Asia – assisted US forces in retaking Attu and Kiska in Alaska</a:t>
            </a:r>
          </a:p>
          <a:p>
            <a:endParaRPr lang="en-US" dirty="0"/>
          </a:p>
        </p:txBody>
      </p:sp>
    </p:spTree>
    <p:extLst>
      <p:ext uri="{BB962C8B-B14F-4D97-AF65-F5344CB8AC3E}">
        <p14:creationId xmlns:p14="http://schemas.microsoft.com/office/powerpoint/2010/main" val="34993364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708" y="186585"/>
            <a:ext cx="11312526" cy="1401763"/>
          </a:xfrm>
        </p:spPr>
        <p:txBody>
          <a:bodyPr/>
          <a:lstStyle/>
          <a:p>
            <a:r>
              <a:rPr lang="en-US" dirty="0"/>
              <a:t>WWII – </a:t>
            </a:r>
            <a:r>
              <a:rPr lang="en-US" u="sng" dirty="0"/>
              <a:t>Results for Canada</a:t>
            </a:r>
          </a:p>
        </p:txBody>
      </p:sp>
      <p:sp>
        <p:nvSpPr>
          <p:cNvPr id="3" name="Content Placeholder 2"/>
          <p:cNvSpPr>
            <a:spLocks noGrp="1"/>
          </p:cNvSpPr>
          <p:nvPr>
            <p:ph idx="1"/>
          </p:nvPr>
        </p:nvSpPr>
        <p:spPr>
          <a:xfrm>
            <a:off x="197708" y="826718"/>
            <a:ext cx="7250842" cy="6031282"/>
          </a:xfrm>
        </p:spPr>
        <p:txBody>
          <a:bodyPr>
            <a:normAutofit/>
          </a:bodyPr>
          <a:lstStyle/>
          <a:p>
            <a:r>
              <a:rPr lang="en-US" dirty="0"/>
              <a:t>Government spending – $118 million in 1939</a:t>
            </a:r>
          </a:p>
          <a:p>
            <a:pPr lvl="1"/>
            <a:r>
              <a:rPr lang="en-US" dirty="0"/>
              <a:t>$4.6 Billion in 1945 or 40x fold spending in 6 years </a:t>
            </a:r>
          </a:p>
          <a:p>
            <a:r>
              <a:rPr lang="en-US" dirty="0"/>
              <a:t>42,000 died in war, + 54,000 casualties</a:t>
            </a:r>
          </a:p>
          <a:p>
            <a:r>
              <a:rPr lang="en-US" dirty="0"/>
              <a:t>Conscription Crisis – highlighted tension between French/English speaking regions</a:t>
            </a:r>
          </a:p>
          <a:p>
            <a:r>
              <a:rPr lang="en-US" dirty="0"/>
              <a:t>Came out of war with one of most modern, advanced, efficient economies in the world</a:t>
            </a:r>
          </a:p>
          <a:p>
            <a:pPr lvl="1"/>
            <a:r>
              <a:rPr lang="en-US" dirty="0"/>
              <a:t>Industry recovered from G. Depression</a:t>
            </a:r>
          </a:p>
          <a:p>
            <a:r>
              <a:rPr lang="en-US" dirty="0"/>
              <a:t>Country itself untouched (minus a few U-boat raids)</a:t>
            </a:r>
          </a:p>
          <a:p>
            <a:r>
              <a:rPr lang="en-US" dirty="0"/>
              <a:t>Considered important due to large navy and </a:t>
            </a:r>
            <a:r>
              <a:rPr lang="en-US" dirty="0" err="1"/>
              <a:t>airforces</a:t>
            </a:r>
            <a:endParaRPr lang="en-US" dirty="0"/>
          </a:p>
          <a:p>
            <a:r>
              <a:rPr lang="en-US" dirty="0"/>
              <a:t>Consolidated idea of a national identity – regardless of language, ethnic backgrounds</a:t>
            </a:r>
          </a:p>
        </p:txBody>
      </p:sp>
      <p:pic>
        <p:nvPicPr>
          <p:cNvPr id="2050" name="Picture 2" descr="Image result for canadian nationalism ww2">
            <a:extLst>
              <a:ext uri="{FF2B5EF4-FFF2-40B4-BE49-F238E27FC236}">
                <a16:creationId xmlns:a16="http://schemas.microsoft.com/office/drawing/2014/main" id="{698A897E-EC14-4B27-9986-248B45B490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1085" y="186585"/>
            <a:ext cx="4293035" cy="64681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94995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351" y="343763"/>
            <a:ext cx="11312526" cy="1401763"/>
          </a:xfrm>
        </p:spPr>
        <p:txBody>
          <a:bodyPr/>
          <a:lstStyle/>
          <a:p>
            <a:r>
              <a:rPr lang="en-US" dirty="0"/>
              <a:t>Mexico in WWII- </a:t>
            </a:r>
            <a:r>
              <a:rPr lang="en-US" u="sng" dirty="0"/>
              <a:t>Background</a:t>
            </a:r>
            <a:r>
              <a:rPr lang="en-US" dirty="0"/>
              <a:t> </a:t>
            </a:r>
          </a:p>
        </p:txBody>
      </p:sp>
      <p:sp>
        <p:nvSpPr>
          <p:cNvPr id="3" name="Content Placeholder 2"/>
          <p:cNvSpPr>
            <a:spLocks noGrp="1"/>
          </p:cNvSpPr>
          <p:nvPr>
            <p:ph idx="1"/>
          </p:nvPr>
        </p:nvSpPr>
        <p:spPr>
          <a:xfrm>
            <a:off x="185351" y="781050"/>
            <a:ext cx="11009871" cy="6163447"/>
          </a:xfrm>
        </p:spPr>
        <p:txBody>
          <a:bodyPr>
            <a:normAutofit/>
          </a:bodyPr>
          <a:lstStyle/>
          <a:p>
            <a:r>
              <a:rPr lang="en-US" dirty="0"/>
              <a:t>Tried to remain neutral in early stages of the war</a:t>
            </a:r>
          </a:p>
          <a:p>
            <a:r>
              <a:rPr lang="en-US" dirty="0"/>
              <a:t>Germans became more aggressive in gulf waters, Atlantic – Mexico began to side with U.S.</a:t>
            </a:r>
          </a:p>
          <a:p>
            <a:r>
              <a:rPr lang="en-US" dirty="0"/>
              <a:t>Late 1930’s - Populist Pres. Cardenas – supported U.S. efforts to support British, ousted German agents in 1940</a:t>
            </a:r>
          </a:p>
          <a:p>
            <a:r>
              <a:rPr lang="en-US" dirty="0"/>
              <a:t>Replaced by Avila Camacho in ’40 – even more anti-fascist</a:t>
            </a:r>
          </a:p>
          <a:p>
            <a:pPr lvl="1"/>
            <a:r>
              <a:rPr lang="en-US" dirty="0"/>
              <a:t>Argued Nazi racism would certainly oppress indigenous/mestizo populations in Hitler dominated world</a:t>
            </a:r>
          </a:p>
          <a:p>
            <a:r>
              <a:rPr lang="en-US" dirty="0"/>
              <a:t>1941 – Reciprocal agreement – mutual defense, equal use of U.S./Mexican airbases</a:t>
            </a:r>
          </a:p>
          <a:p>
            <a:r>
              <a:rPr lang="en-US" dirty="0"/>
              <a:t>Aug. 1941 – Mexico closed all German consulates, recalled Mexican diplomats from axis controlled countries </a:t>
            </a:r>
          </a:p>
          <a:p>
            <a:r>
              <a:rPr lang="en-US" dirty="0"/>
              <a:t>Nov. 1941 – Mexican oil issue resolved, Mexico offers sale of any strategic materials</a:t>
            </a:r>
          </a:p>
          <a:p>
            <a:endParaRPr lang="en-US" dirty="0"/>
          </a:p>
          <a:p>
            <a:endParaRPr lang="en-US" dirty="0"/>
          </a:p>
          <a:p>
            <a:endParaRPr lang="en-US" dirty="0"/>
          </a:p>
          <a:p>
            <a:endParaRPr lang="en-US" dirty="0"/>
          </a:p>
          <a:p>
            <a:pPr marL="457200" lvl="1" indent="0">
              <a:buNone/>
            </a:pPr>
            <a:endParaRPr lang="en-US" dirty="0"/>
          </a:p>
        </p:txBody>
      </p:sp>
    </p:spTree>
    <p:extLst>
      <p:ext uri="{BB962C8B-B14F-4D97-AF65-F5344CB8AC3E}">
        <p14:creationId xmlns:p14="http://schemas.microsoft.com/office/powerpoint/2010/main" val="8827941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4362" y="357290"/>
            <a:ext cx="9603275" cy="1049235"/>
          </a:xfrm>
        </p:spPr>
        <p:txBody>
          <a:bodyPr/>
          <a:lstStyle/>
          <a:p>
            <a:r>
              <a:rPr lang="en-US" dirty="0"/>
              <a:t>Mexico in WWII – </a:t>
            </a:r>
            <a:r>
              <a:rPr lang="en-US" u="sng" dirty="0"/>
              <a:t>Pearl Harbor </a:t>
            </a:r>
            <a:r>
              <a:rPr lang="en-US" dirty="0"/>
              <a:t>(Dec. ‘41)</a:t>
            </a:r>
          </a:p>
        </p:txBody>
      </p:sp>
      <p:sp>
        <p:nvSpPr>
          <p:cNvPr id="3" name="Content Placeholder 2"/>
          <p:cNvSpPr>
            <a:spLocks noGrp="1"/>
          </p:cNvSpPr>
          <p:nvPr>
            <p:ph idx="1"/>
          </p:nvPr>
        </p:nvSpPr>
        <p:spPr>
          <a:xfrm>
            <a:off x="200198" y="1406525"/>
            <a:ext cx="7272099" cy="5280025"/>
          </a:xfrm>
        </p:spPr>
        <p:txBody>
          <a:bodyPr>
            <a:normAutofit/>
          </a:bodyPr>
          <a:lstStyle/>
          <a:p>
            <a:r>
              <a:rPr lang="en-US" sz="2400" dirty="0"/>
              <a:t>Policy – remain neutral unless directly attacked</a:t>
            </a:r>
          </a:p>
          <a:p>
            <a:r>
              <a:rPr lang="en-US" sz="2400" dirty="0"/>
              <a:t>9000 Japanese Mexicans in Baja California forced to relocate</a:t>
            </a:r>
          </a:p>
          <a:p>
            <a:r>
              <a:rPr lang="en-US" sz="2400" dirty="0"/>
              <a:t>Became one of largest supporters in Pan-American Union of severing ties with Axis (Jan. ‘42)</a:t>
            </a:r>
          </a:p>
          <a:p>
            <a:pPr lvl="1"/>
            <a:r>
              <a:rPr lang="en-US" sz="2000" dirty="0"/>
              <a:t>Avila Camacho saw war as a way to unify his population</a:t>
            </a:r>
          </a:p>
          <a:p>
            <a:pPr lvl="1"/>
            <a:r>
              <a:rPr lang="en-US" sz="2000" dirty="0"/>
              <a:t>Catalyst for economic nationalism</a:t>
            </a:r>
          </a:p>
          <a:p>
            <a:pPr lvl="2"/>
            <a:r>
              <a:rPr lang="en-US" sz="1800" dirty="0"/>
              <a:t>Show patriotism through increased productivity</a:t>
            </a:r>
          </a:p>
          <a:p>
            <a:pPr lvl="2"/>
            <a:r>
              <a:rPr lang="en-US" sz="1800" dirty="0"/>
              <a:t>Yet Mexicans remained reluctant to get involved</a:t>
            </a:r>
          </a:p>
          <a:p>
            <a:pPr lvl="2"/>
            <a:endParaRPr lang="en-US" dirty="0"/>
          </a:p>
          <a:p>
            <a:endParaRPr lang="en-US" dirty="0"/>
          </a:p>
        </p:txBody>
      </p:sp>
      <p:pic>
        <p:nvPicPr>
          <p:cNvPr id="3074" name="Picture 2" descr="Image result for mexico industry world war II">
            <a:extLst>
              <a:ext uri="{FF2B5EF4-FFF2-40B4-BE49-F238E27FC236}">
                <a16:creationId xmlns:a16="http://schemas.microsoft.com/office/drawing/2014/main" id="{547C2857-196E-4BD5-AED6-F6F03BADD5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1445" y="768627"/>
            <a:ext cx="3421087" cy="51264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809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208" y="4762"/>
            <a:ext cx="11672692" cy="1401763"/>
          </a:xfrm>
        </p:spPr>
        <p:txBody>
          <a:bodyPr/>
          <a:lstStyle/>
          <a:p>
            <a:r>
              <a:rPr lang="en-US" u="sng" dirty="0"/>
              <a:t>Why Mexico Entered WWII?</a:t>
            </a:r>
          </a:p>
        </p:txBody>
      </p:sp>
      <p:sp>
        <p:nvSpPr>
          <p:cNvPr id="3" name="Content Placeholder 2"/>
          <p:cNvSpPr>
            <a:spLocks noGrp="1"/>
          </p:cNvSpPr>
          <p:nvPr>
            <p:ph idx="1"/>
          </p:nvPr>
        </p:nvSpPr>
        <p:spPr>
          <a:xfrm>
            <a:off x="1" y="1285103"/>
            <a:ext cx="6301946" cy="5301048"/>
          </a:xfrm>
        </p:spPr>
        <p:txBody>
          <a:bodyPr>
            <a:normAutofit/>
          </a:bodyPr>
          <a:lstStyle/>
          <a:p>
            <a:r>
              <a:rPr lang="en-US" sz="2400" dirty="0"/>
              <a:t>May 13</a:t>
            </a:r>
            <a:r>
              <a:rPr lang="en-US" sz="2400" baseline="30000" dirty="0"/>
              <a:t>th</a:t>
            </a:r>
            <a:r>
              <a:rPr lang="en-US" sz="2400" dirty="0"/>
              <a:t>, 1942 - </a:t>
            </a:r>
            <a:r>
              <a:rPr lang="en-US" sz="2400" i="1" dirty="0"/>
              <a:t>Potrero del Llano </a:t>
            </a:r>
            <a:r>
              <a:rPr lang="en-US" sz="2400" dirty="0"/>
              <a:t>– Mexican oil tanker sunk by U-boat – 13 killed</a:t>
            </a:r>
          </a:p>
          <a:p>
            <a:r>
              <a:rPr lang="en-US" sz="2400" dirty="0"/>
              <a:t> Mexico demands apology and compensation</a:t>
            </a:r>
          </a:p>
          <a:p>
            <a:pPr lvl="1"/>
            <a:r>
              <a:rPr lang="en-US" sz="2000" dirty="0"/>
              <a:t>Germans reply by sinking another ship a week later, killing 7</a:t>
            </a:r>
          </a:p>
          <a:p>
            <a:pPr lvl="1"/>
            <a:endParaRPr lang="en-US" sz="2000" dirty="0"/>
          </a:p>
          <a:p>
            <a:pPr lvl="2"/>
            <a:endParaRPr lang="en-US" dirty="0"/>
          </a:p>
        </p:txBody>
      </p:sp>
      <p:pic>
        <p:nvPicPr>
          <p:cNvPr id="1026" name="Picture 2" descr="http://www.tynebuiltships.co.uk/F-Ships/Potrero_del_Llano-191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1947" y="908969"/>
            <a:ext cx="6529430" cy="36274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56399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Why Mexico Entered WWII?</a:t>
            </a:r>
          </a:p>
        </p:txBody>
      </p:sp>
      <p:sp>
        <p:nvSpPr>
          <p:cNvPr id="3" name="Content Placeholder 2"/>
          <p:cNvSpPr>
            <a:spLocks noGrp="1"/>
          </p:cNvSpPr>
          <p:nvPr>
            <p:ph idx="1"/>
          </p:nvPr>
        </p:nvSpPr>
        <p:spPr>
          <a:xfrm>
            <a:off x="1" y="1285103"/>
            <a:ext cx="6301946" cy="5301048"/>
          </a:xfrm>
        </p:spPr>
        <p:txBody>
          <a:bodyPr>
            <a:normAutofit/>
          </a:bodyPr>
          <a:lstStyle/>
          <a:p>
            <a:r>
              <a:rPr lang="en-US" sz="2400" dirty="0"/>
              <a:t>Mexican opinion rapidly changes, Camacho calls for </a:t>
            </a:r>
            <a:r>
              <a:rPr lang="en-US" sz="2400" dirty="0" err="1"/>
              <a:t>delaration</a:t>
            </a:r>
            <a:r>
              <a:rPr lang="en-US" sz="2400" dirty="0"/>
              <a:t> of war</a:t>
            </a:r>
          </a:p>
          <a:p>
            <a:pPr lvl="1"/>
            <a:r>
              <a:rPr lang="en-US" sz="2000" dirty="0"/>
              <a:t>But would not commit its military to fight in European theatre</a:t>
            </a:r>
          </a:p>
          <a:p>
            <a:pPr lvl="1"/>
            <a:endParaRPr lang="en-US" dirty="0"/>
          </a:p>
          <a:p>
            <a:pPr lvl="1"/>
            <a:endParaRPr lang="en-US" dirty="0"/>
          </a:p>
          <a:p>
            <a:pPr lvl="2"/>
            <a:endParaRPr lang="en-US" dirty="0"/>
          </a:p>
        </p:txBody>
      </p:sp>
      <p:pic>
        <p:nvPicPr>
          <p:cNvPr id="2050" name="Picture 2" descr="Image result for potrero del llan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7100" y="1053113"/>
            <a:ext cx="4495800" cy="3238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71462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Mexico IN WWII</a:t>
            </a:r>
          </a:p>
        </p:txBody>
      </p:sp>
      <p:sp>
        <p:nvSpPr>
          <p:cNvPr id="3" name="Content Placeholder 2"/>
          <p:cNvSpPr>
            <a:spLocks noGrp="1"/>
          </p:cNvSpPr>
          <p:nvPr>
            <p:ph idx="1"/>
          </p:nvPr>
        </p:nvSpPr>
        <p:spPr>
          <a:xfrm>
            <a:off x="0" y="1398317"/>
            <a:ext cx="6297283" cy="5313033"/>
          </a:xfrm>
        </p:spPr>
        <p:txBody>
          <a:bodyPr/>
          <a:lstStyle/>
          <a:p>
            <a:r>
              <a:rPr lang="en-US" dirty="0"/>
              <a:t>Camacho called a state of emergency, limited freedom of press, argued German was strong enemy due its national unity, calling on Mexicans to also nationally unify </a:t>
            </a:r>
          </a:p>
          <a:p>
            <a:r>
              <a:rPr lang="en-US" dirty="0"/>
              <a:t>Navy Patrolled Gulf of Mexico</a:t>
            </a:r>
          </a:p>
        </p:txBody>
      </p:sp>
      <p:pic>
        <p:nvPicPr>
          <p:cNvPr id="4" name="Picture 3"/>
          <p:cNvPicPr>
            <a:picLocks noChangeAspect="1"/>
          </p:cNvPicPr>
          <p:nvPr/>
        </p:nvPicPr>
        <p:blipFill>
          <a:blip r:embed="rId3"/>
          <a:stretch>
            <a:fillRect/>
          </a:stretch>
        </p:blipFill>
        <p:spPr>
          <a:xfrm>
            <a:off x="6560028" y="387050"/>
            <a:ext cx="4878597" cy="6396936"/>
          </a:xfrm>
          <a:prstGeom prst="rect">
            <a:avLst/>
          </a:prstGeom>
        </p:spPr>
      </p:pic>
    </p:spTree>
    <p:extLst>
      <p:ext uri="{BB962C8B-B14F-4D97-AF65-F5344CB8AC3E}">
        <p14:creationId xmlns:p14="http://schemas.microsoft.com/office/powerpoint/2010/main" val="35580276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161" y="210622"/>
            <a:ext cx="9603275" cy="1049235"/>
          </a:xfrm>
        </p:spPr>
        <p:txBody>
          <a:bodyPr/>
          <a:lstStyle/>
          <a:p>
            <a:r>
              <a:rPr lang="en-US" dirty="0"/>
              <a:t>Mexico IN WWII – </a:t>
            </a:r>
            <a:r>
              <a:rPr lang="en-US" u="sng" dirty="0" err="1"/>
              <a:t>Esquadrón</a:t>
            </a:r>
            <a:r>
              <a:rPr lang="en-US" u="sng" dirty="0"/>
              <a:t> 201</a:t>
            </a:r>
          </a:p>
        </p:txBody>
      </p:sp>
      <p:sp>
        <p:nvSpPr>
          <p:cNvPr id="3" name="Content Placeholder 2"/>
          <p:cNvSpPr>
            <a:spLocks noGrp="1"/>
          </p:cNvSpPr>
          <p:nvPr>
            <p:ph idx="1"/>
          </p:nvPr>
        </p:nvSpPr>
        <p:spPr>
          <a:xfrm>
            <a:off x="0" y="1196460"/>
            <a:ext cx="7759055" cy="5241410"/>
          </a:xfrm>
        </p:spPr>
        <p:txBody>
          <a:bodyPr>
            <a:normAutofit/>
          </a:bodyPr>
          <a:lstStyle/>
          <a:p>
            <a:r>
              <a:rPr lang="en-US" dirty="0"/>
              <a:t>Threat of Japanese invasion subsided after U.S. victory at Midway (1942)</a:t>
            </a:r>
          </a:p>
          <a:p>
            <a:pPr lvl="1"/>
            <a:r>
              <a:rPr lang="en-US" dirty="0"/>
              <a:t>Intensive training and preparation subsided.</a:t>
            </a:r>
          </a:p>
          <a:p>
            <a:pPr lvl="1"/>
            <a:r>
              <a:rPr lang="en-US" dirty="0"/>
              <a:t>Only one service would see overseas combat – </a:t>
            </a:r>
            <a:r>
              <a:rPr lang="en-US" dirty="0" err="1"/>
              <a:t>Esquadron</a:t>
            </a:r>
            <a:r>
              <a:rPr lang="en-US" dirty="0"/>
              <a:t> 201 – Aztec Eagles</a:t>
            </a:r>
          </a:p>
          <a:p>
            <a:pPr lvl="1"/>
            <a:r>
              <a:rPr lang="en-US" dirty="0"/>
              <a:t>300 men trained in U.S. airfields </a:t>
            </a:r>
          </a:p>
          <a:p>
            <a:pPr lvl="1"/>
            <a:r>
              <a:rPr lang="en-US" dirty="0"/>
              <a:t>Flew 59 missions in the Philippines, assisted in taking of Luzon in Philippines, Formosa</a:t>
            </a:r>
          </a:p>
          <a:p>
            <a:pPr lvl="1"/>
            <a:r>
              <a:rPr lang="en-US" dirty="0"/>
              <a:t>Sign. – increased domestic support for the war</a:t>
            </a:r>
          </a:p>
          <a:p>
            <a:pPr lvl="2"/>
            <a:r>
              <a:rPr lang="en-US" dirty="0"/>
              <a:t>Contributed to sense of national identity </a:t>
            </a:r>
          </a:p>
          <a:p>
            <a:pPr lvl="1"/>
            <a:r>
              <a:rPr lang="en-US" dirty="0"/>
              <a:t>Hoped this would give them a voice in post-war settlement	</a:t>
            </a:r>
          </a:p>
          <a:p>
            <a:pPr lvl="2"/>
            <a:r>
              <a:rPr lang="en-US" dirty="0"/>
              <a:t>Did not seek territory, or reparations, hoped to improve relations with U.S.</a:t>
            </a:r>
          </a:p>
          <a:p>
            <a:pPr lvl="2"/>
            <a:endParaRPr lang="en-US" dirty="0"/>
          </a:p>
        </p:txBody>
      </p:sp>
      <p:pic>
        <p:nvPicPr>
          <p:cNvPr id="4" name="Picture 3"/>
          <p:cNvPicPr>
            <a:picLocks noChangeAspect="1"/>
          </p:cNvPicPr>
          <p:nvPr/>
        </p:nvPicPr>
        <p:blipFill>
          <a:blip r:embed="rId3"/>
          <a:stretch>
            <a:fillRect/>
          </a:stretch>
        </p:blipFill>
        <p:spPr>
          <a:xfrm>
            <a:off x="7874993" y="210622"/>
            <a:ext cx="4572895" cy="3879464"/>
          </a:xfrm>
          <a:prstGeom prst="rect">
            <a:avLst/>
          </a:prstGeom>
        </p:spPr>
      </p:pic>
    </p:spTree>
    <p:extLst>
      <p:ext uri="{BB962C8B-B14F-4D97-AF65-F5344CB8AC3E}">
        <p14:creationId xmlns:p14="http://schemas.microsoft.com/office/powerpoint/2010/main" val="17606845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8727" y="168414"/>
            <a:ext cx="9603275" cy="1049235"/>
          </a:xfrm>
        </p:spPr>
        <p:txBody>
          <a:bodyPr/>
          <a:lstStyle/>
          <a:p>
            <a:r>
              <a:rPr lang="en-US" dirty="0"/>
              <a:t>Mexico IN WWII – </a:t>
            </a:r>
            <a:r>
              <a:rPr lang="en-US" u="sng" dirty="0"/>
              <a:t>Results </a:t>
            </a:r>
          </a:p>
        </p:txBody>
      </p:sp>
      <p:sp>
        <p:nvSpPr>
          <p:cNvPr id="3" name="Content Placeholder 2"/>
          <p:cNvSpPr>
            <a:spLocks noGrp="1"/>
          </p:cNvSpPr>
          <p:nvPr>
            <p:ph idx="1"/>
          </p:nvPr>
        </p:nvSpPr>
        <p:spPr>
          <a:xfrm>
            <a:off x="141110" y="992457"/>
            <a:ext cx="6777276" cy="5563618"/>
          </a:xfrm>
        </p:spPr>
        <p:txBody>
          <a:bodyPr>
            <a:normAutofit/>
          </a:bodyPr>
          <a:lstStyle/>
          <a:p>
            <a:r>
              <a:rPr lang="en-US" sz="2400" dirty="0" err="1"/>
              <a:t>Esquadrón</a:t>
            </a:r>
            <a:r>
              <a:rPr lang="en-US" sz="2400" dirty="0"/>
              <a:t> 201- distinguished itself in the 6 months that it fought in Asia</a:t>
            </a:r>
          </a:p>
          <a:p>
            <a:r>
              <a:rPr lang="en-US" sz="2400" dirty="0"/>
              <a:t>War put Mexico on path towards industrialization</a:t>
            </a:r>
          </a:p>
          <a:p>
            <a:r>
              <a:rPr lang="en-US" sz="2400" dirty="0"/>
              <a:t>Negatives</a:t>
            </a:r>
          </a:p>
          <a:p>
            <a:pPr lvl="1"/>
            <a:r>
              <a:rPr lang="en-US" sz="2000" dirty="0"/>
              <a:t>Large contracts, limitations of freedoms lead to corruption</a:t>
            </a:r>
          </a:p>
          <a:p>
            <a:pPr lvl="1"/>
            <a:r>
              <a:rPr lang="en-US" sz="2000" dirty="0"/>
              <a:t>Mexico became more dependent on U.S.</a:t>
            </a:r>
          </a:p>
          <a:p>
            <a:pPr lvl="1"/>
            <a:r>
              <a:rPr lang="en-US" sz="2000" dirty="0"/>
              <a:t>High inflation due to shortages, shipping cost, rising prices. </a:t>
            </a:r>
          </a:p>
        </p:txBody>
      </p:sp>
      <p:pic>
        <p:nvPicPr>
          <p:cNvPr id="1026" name="Picture 2" descr="Image result for mexico propaganda world war I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54551" y="448493"/>
            <a:ext cx="4418349" cy="59782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02409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14A41-B70E-4D41-A8AF-D3232F516CB5}"/>
              </a:ext>
            </a:extLst>
          </p:cNvPr>
          <p:cNvSpPr>
            <a:spLocks noGrp="1"/>
          </p:cNvSpPr>
          <p:nvPr>
            <p:ph type="title"/>
          </p:nvPr>
        </p:nvSpPr>
        <p:spPr/>
        <p:txBody>
          <a:bodyPr/>
          <a:lstStyle/>
          <a:p>
            <a:r>
              <a:rPr lang="en-US" dirty="0"/>
              <a:t>Historian Rankin on “Mexican Miracle”</a:t>
            </a:r>
          </a:p>
        </p:txBody>
      </p:sp>
      <p:sp>
        <p:nvSpPr>
          <p:cNvPr id="3" name="Content Placeholder 2">
            <a:extLst>
              <a:ext uri="{FF2B5EF4-FFF2-40B4-BE49-F238E27FC236}">
                <a16:creationId xmlns:a16="http://schemas.microsoft.com/office/drawing/2014/main" id="{BB1B7AF9-FBC1-482F-BC2B-AEC7FDFA6566}"/>
              </a:ext>
            </a:extLst>
          </p:cNvPr>
          <p:cNvSpPr>
            <a:spLocks noGrp="1"/>
          </p:cNvSpPr>
          <p:nvPr>
            <p:ph idx="1"/>
          </p:nvPr>
        </p:nvSpPr>
        <p:spPr>
          <a:xfrm>
            <a:off x="808832" y="1853754"/>
            <a:ext cx="10574336" cy="4594225"/>
          </a:xfrm>
        </p:spPr>
        <p:txBody>
          <a:bodyPr>
            <a:normAutofit/>
          </a:bodyPr>
          <a:lstStyle/>
          <a:p>
            <a:r>
              <a:rPr lang="en-US" sz="2800" dirty="0">
                <a:effectLst/>
              </a:rPr>
              <a:t>“Mexico got a lot of aid from the United States to develop industries that were vital in helping to support the war, and those industries stayed once the war was over,” she says. “There's a lot of infrastructure development and creation of industry that becomes a fundamental part of Mexico's economic growth in the second half of the 20th century that has its roots in World War II.</a:t>
            </a:r>
            <a:endParaRPr lang="en-US" sz="2800" dirty="0"/>
          </a:p>
        </p:txBody>
      </p:sp>
    </p:spTree>
    <p:extLst>
      <p:ext uri="{BB962C8B-B14F-4D97-AF65-F5344CB8AC3E}">
        <p14:creationId xmlns:p14="http://schemas.microsoft.com/office/powerpoint/2010/main" val="7634901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B946F-C752-40A3-8A65-CB0F2895C44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5A9AF43-64B5-4136-9551-6D34D3B189E2}"/>
              </a:ext>
            </a:extLst>
          </p:cNvPr>
          <p:cNvSpPr>
            <a:spLocks noGrp="1"/>
          </p:cNvSpPr>
          <p:nvPr>
            <p:ph idx="1"/>
          </p:nvPr>
        </p:nvSpPr>
        <p:spPr/>
        <p:txBody>
          <a:bodyPr/>
          <a:lstStyle/>
          <a:p>
            <a:endParaRPr lang="en-US"/>
          </a:p>
        </p:txBody>
      </p:sp>
      <p:pic>
        <p:nvPicPr>
          <p:cNvPr id="6146" name="Picture 2" descr="Image result for canadian provinces">
            <a:extLst>
              <a:ext uri="{FF2B5EF4-FFF2-40B4-BE49-F238E27FC236}">
                <a16:creationId xmlns:a16="http://schemas.microsoft.com/office/drawing/2014/main" id="{B552D7E4-34D8-4207-A7F3-38C8440161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8138"/>
            <a:ext cx="12509458" cy="6519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82161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Canada in WW2 Video</a:t>
            </a:r>
          </a:p>
        </p:txBody>
      </p:sp>
      <p:sp>
        <p:nvSpPr>
          <p:cNvPr id="3" name="Content Placeholder 2"/>
          <p:cNvSpPr>
            <a:spLocks noGrp="1"/>
          </p:cNvSpPr>
          <p:nvPr>
            <p:ph idx="1"/>
          </p:nvPr>
        </p:nvSpPr>
        <p:spPr/>
        <p:txBody>
          <a:bodyPr/>
          <a:lstStyle/>
          <a:p>
            <a:r>
              <a:rPr lang="en-US" dirty="0"/>
              <a:t>https://www.youtube.com/watch?v=PqhdrIQYVXo</a:t>
            </a:r>
          </a:p>
        </p:txBody>
      </p:sp>
    </p:spTree>
    <p:extLst>
      <p:ext uri="{BB962C8B-B14F-4D97-AF65-F5344CB8AC3E}">
        <p14:creationId xmlns:p14="http://schemas.microsoft.com/office/powerpoint/2010/main" val="21807497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3EDC-BFDA-4D77-9D2B-C6995233DDFC}"/>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075E7156-66C3-41C5-90AF-8C3FE0C46640}"/>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3179384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6612" y="326847"/>
            <a:ext cx="9603275" cy="1049235"/>
          </a:xfrm>
        </p:spPr>
        <p:txBody>
          <a:bodyPr/>
          <a:lstStyle/>
          <a:p>
            <a:r>
              <a:rPr lang="en-US" u="sng" dirty="0"/>
              <a:t>General</a:t>
            </a:r>
            <a:r>
              <a:rPr lang="en-US" dirty="0"/>
              <a:t> – Who fought WWII in Americas, Why?</a:t>
            </a:r>
          </a:p>
        </p:txBody>
      </p:sp>
      <p:sp>
        <p:nvSpPr>
          <p:cNvPr id="3" name="Content Placeholder 2"/>
          <p:cNvSpPr>
            <a:spLocks noGrp="1"/>
          </p:cNvSpPr>
          <p:nvPr>
            <p:ph idx="1"/>
          </p:nvPr>
        </p:nvSpPr>
        <p:spPr>
          <a:xfrm>
            <a:off x="136914" y="1231501"/>
            <a:ext cx="5930254" cy="5525615"/>
          </a:xfrm>
        </p:spPr>
        <p:txBody>
          <a:bodyPr>
            <a:normAutofit/>
          </a:bodyPr>
          <a:lstStyle/>
          <a:p>
            <a:r>
              <a:rPr lang="en-US" dirty="0"/>
              <a:t>Canada – 1939 – Invasion on Poland</a:t>
            </a:r>
          </a:p>
          <a:p>
            <a:r>
              <a:rPr lang="en-US" dirty="0"/>
              <a:t>USA – 1941 – Pearl Harbor</a:t>
            </a:r>
          </a:p>
          <a:p>
            <a:r>
              <a:rPr lang="en-US" dirty="0"/>
              <a:t>Mexico – 1942 – repeated attacks on oil ships in Gulf by U-boats, no apology</a:t>
            </a:r>
          </a:p>
          <a:p>
            <a:r>
              <a:rPr lang="en-US" dirty="0"/>
              <a:t>Brazil – Aug. 1942 – Seven merchant ships sunk in a week</a:t>
            </a:r>
          </a:p>
          <a:p>
            <a:pPr lvl="1"/>
            <a:r>
              <a:rPr lang="en-US" dirty="0"/>
              <a:t>Brazil and Mexico's participation had significantly less impact than US or Canada</a:t>
            </a:r>
          </a:p>
          <a:p>
            <a:endParaRPr lang="en-US" dirty="0"/>
          </a:p>
        </p:txBody>
      </p:sp>
      <p:pic>
        <p:nvPicPr>
          <p:cNvPr id="3080" name="Picture 8" descr="Image result for world map world war II particip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7248" y="3386414"/>
            <a:ext cx="5637838" cy="2472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71246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741" y="254015"/>
            <a:ext cx="7188459" cy="1401763"/>
          </a:xfrm>
        </p:spPr>
        <p:txBody>
          <a:bodyPr>
            <a:normAutofit fontScale="90000"/>
          </a:bodyPr>
          <a:lstStyle/>
          <a:p>
            <a:r>
              <a:rPr lang="en-US" u="sng" dirty="0"/>
              <a:t>Canada in WWII</a:t>
            </a:r>
            <a:br>
              <a:rPr lang="en-US" u="sng" dirty="0"/>
            </a:br>
            <a:r>
              <a:rPr lang="en-US" dirty="0"/>
              <a:t>Fought predominantly in Europe, but also in Asia, and Alaska </a:t>
            </a:r>
            <a:br>
              <a:rPr lang="en-US" dirty="0"/>
            </a:br>
            <a:endParaRPr lang="en-US" u="sng" dirty="0"/>
          </a:p>
        </p:txBody>
      </p:sp>
      <p:sp>
        <p:nvSpPr>
          <p:cNvPr id="3" name="Content Placeholder 2"/>
          <p:cNvSpPr>
            <a:spLocks noGrp="1"/>
          </p:cNvSpPr>
          <p:nvPr>
            <p:ph idx="1"/>
          </p:nvPr>
        </p:nvSpPr>
        <p:spPr>
          <a:xfrm>
            <a:off x="126741" y="1824236"/>
            <a:ext cx="6669475" cy="4883064"/>
          </a:xfrm>
        </p:spPr>
        <p:txBody>
          <a:bodyPr>
            <a:normAutofit/>
          </a:bodyPr>
          <a:lstStyle/>
          <a:p>
            <a:r>
              <a:rPr lang="en-US" dirty="0"/>
              <a:t>Population 12m – 1m served (8%)</a:t>
            </a:r>
          </a:p>
          <a:p>
            <a:pPr lvl="1"/>
            <a:r>
              <a:rPr lang="en-US" dirty="0"/>
              <a:t>US Comparison – 132m – 16m served (12%)</a:t>
            </a:r>
          </a:p>
          <a:p>
            <a:pPr lvl="1"/>
            <a:endParaRPr lang="en-US" dirty="0"/>
          </a:p>
          <a:p>
            <a:r>
              <a:rPr lang="en-US" dirty="0"/>
              <a:t>Navy </a:t>
            </a:r>
          </a:p>
          <a:p>
            <a:pPr lvl="1"/>
            <a:r>
              <a:rPr lang="en-US" dirty="0"/>
              <a:t>Started with 15 ships, 1800 personnel</a:t>
            </a:r>
          </a:p>
          <a:p>
            <a:pPr lvl="1"/>
            <a:r>
              <a:rPr lang="en-US" dirty="0"/>
              <a:t>467 ships, 100,000 personnel by 1945</a:t>
            </a:r>
          </a:p>
          <a:p>
            <a:pPr lvl="1"/>
            <a:r>
              <a:rPr lang="en-US" dirty="0"/>
              <a:t>Worlds 4</a:t>
            </a:r>
            <a:r>
              <a:rPr lang="en-US" baseline="30000" dirty="0"/>
              <a:t>th</a:t>
            </a:r>
            <a:r>
              <a:rPr lang="en-US" dirty="0"/>
              <a:t> largest surface fleet</a:t>
            </a:r>
          </a:p>
          <a:p>
            <a:pPr marL="457200" lvl="1" indent="0">
              <a:buNone/>
            </a:pPr>
            <a:endParaRPr lang="en-US" dirty="0">
              <a:solidFill>
                <a:srgbClr val="FFFF00"/>
              </a:solidFill>
            </a:endParaRPr>
          </a:p>
          <a:p>
            <a:pPr lvl="1"/>
            <a:endParaRPr lang="en-US" dirty="0">
              <a:solidFill>
                <a:srgbClr val="FFFF00"/>
              </a:solidFill>
            </a:endParaRPr>
          </a:p>
          <a:p>
            <a:pPr lvl="1"/>
            <a:endParaRPr lang="en-US" dirty="0"/>
          </a:p>
          <a:p>
            <a:pPr lvl="1"/>
            <a:endParaRPr lang="en-US" dirty="0"/>
          </a:p>
        </p:txBody>
      </p:sp>
      <p:pic>
        <p:nvPicPr>
          <p:cNvPr id="1026" name="Picture 2" descr="Image result for canada ww2">
            <a:extLst>
              <a:ext uri="{FF2B5EF4-FFF2-40B4-BE49-F238E27FC236}">
                <a16:creationId xmlns:a16="http://schemas.microsoft.com/office/drawing/2014/main" id="{A0305722-33AD-42BE-A13A-5DD3EB465A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79976" y="593274"/>
            <a:ext cx="3235158" cy="4992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75812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3AAD8-0C9F-4F13-81D2-0BF61DC8053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2EC4D7C-2E61-4D3E-A98E-4DC562C1A871}"/>
              </a:ext>
            </a:extLst>
          </p:cNvPr>
          <p:cNvSpPr>
            <a:spLocks noGrp="1"/>
          </p:cNvSpPr>
          <p:nvPr>
            <p:ph idx="1"/>
          </p:nvPr>
        </p:nvSpPr>
        <p:spPr/>
        <p:txBody>
          <a:bodyPr/>
          <a:lstStyle/>
          <a:p>
            <a:endParaRPr lang="en-US"/>
          </a:p>
        </p:txBody>
      </p:sp>
      <p:pic>
        <p:nvPicPr>
          <p:cNvPr id="3074" name="Picture 2" descr="Image result for canada map ww2">
            <a:extLst>
              <a:ext uri="{FF2B5EF4-FFF2-40B4-BE49-F238E27FC236}">
                <a16:creationId xmlns:a16="http://schemas.microsoft.com/office/drawing/2014/main" id="{00128229-2DC0-46F5-9E62-99BB64EB2B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8888" y="0"/>
            <a:ext cx="5570606" cy="57683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09235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3B074-8CEB-4F6F-A88D-527C29567D55}"/>
              </a:ext>
            </a:extLst>
          </p:cNvPr>
          <p:cNvSpPr>
            <a:spLocks noGrp="1"/>
          </p:cNvSpPr>
          <p:nvPr>
            <p:ph type="title"/>
          </p:nvPr>
        </p:nvSpPr>
        <p:spPr/>
        <p:txBody>
          <a:bodyPr/>
          <a:lstStyle/>
          <a:p>
            <a:r>
              <a:rPr lang="en-US" u="sng" dirty="0"/>
              <a:t>Canada in WWII</a:t>
            </a:r>
            <a:endParaRPr lang="en-US" dirty="0"/>
          </a:p>
        </p:txBody>
      </p:sp>
      <p:sp>
        <p:nvSpPr>
          <p:cNvPr id="3" name="Content Placeholder 2">
            <a:extLst>
              <a:ext uri="{FF2B5EF4-FFF2-40B4-BE49-F238E27FC236}">
                <a16:creationId xmlns:a16="http://schemas.microsoft.com/office/drawing/2014/main" id="{3FF0D463-7AB9-453E-A35A-9293C38BD1AC}"/>
              </a:ext>
            </a:extLst>
          </p:cNvPr>
          <p:cNvSpPr>
            <a:spLocks noGrp="1"/>
          </p:cNvSpPr>
          <p:nvPr>
            <p:ph idx="1"/>
          </p:nvPr>
        </p:nvSpPr>
        <p:spPr>
          <a:xfrm>
            <a:off x="0" y="1406524"/>
            <a:ext cx="7451124" cy="5300775"/>
          </a:xfrm>
        </p:spPr>
        <p:txBody>
          <a:bodyPr>
            <a:normAutofit/>
          </a:bodyPr>
          <a:lstStyle/>
          <a:p>
            <a:r>
              <a:rPr lang="en-US" dirty="0"/>
              <a:t>Airforce (RCAF)</a:t>
            </a:r>
          </a:p>
          <a:p>
            <a:pPr lvl="1"/>
            <a:r>
              <a:rPr lang="en-US" sz="2400" dirty="0"/>
              <a:t>Had 19 modern aircraft in 1939</a:t>
            </a:r>
          </a:p>
          <a:p>
            <a:pPr lvl="1"/>
            <a:r>
              <a:rPr lang="en-US" sz="2400" dirty="0"/>
              <a:t>1945 – had produced more than 16,000 aircraft</a:t>
            </a:r>
          </a:p>
          <a:p>
            <a:pPr lvl="1"/>
            <a:r>
              <a:rPr lang="en-US" sz="2400" dirty="0"/>
              <a:t>3</a:t>
            </a:r>
            <a:r>
              <a:rPr lang="en-US" sz="2400" baseline="30000" dirty="0"/>
              <a:t>rd</a:t>
            </a:r>
            <a:r>
              <a:rPr lang="en-US" sz="2400" dirty="0"/>
              <a:t> largest air force </a:t>
            </a:r>
          </a:p>
          <a:p>
            <a:pPr lvl="2"/>
            <a:r>
              <a:rPr lang="en-US" sz="2000" dirty="0"/>
              <a:t>major training facilities for all commonwealth nations</a:t>
            </a:r>
          </a:p>
          <a:p>
            <a:pPr lvl="3"/>
            <a:r>
              <a:rPr lang="en-US" sz="1800" dirty="0"/>
              <a:t>Trained 50,000 pilots, + 80,000 crew during first years of war</a:t>
            </a:r>
          </a:p>
          <a:p>
            <a:pPr lvl="2"/>
            <a:r>
              <a:rPr lang="en-US" sz="2000" dirty="0"/>
              <a:t>Eventually 232,000 men, 17,000 women served</a:t>
            </a:r>
          </a:p>
          <a:p>
            <a:pPr lvl="4"/>
            <a:r>
              <a:rPr lang="en-US" sz="1600" dirty="0"/>
              <a:t>17,000 die in battle</a:t>
            </a:r>
          </a:p>
          <a:p>
            <a:pPr lvl="4"/>
            <a:endParaRPr lang="en-US" dirty="0"/>
          </a:p>
          <a:p>
            <a:endParaRPr lang="en-US" dirty="0"/>
          </a:p>
        </p:txBody>
      </p:sp>
      <p:pic>
        <p:nvPicPr>
          <p:cNvPr id="4" name="Picture 4" descr="https://upload.wikimedia.org/wikipedia/commons/thumb/d/d8/Join_the_Team_RCAF.jpg/220px-Join_the_Team_RCAF.jpg">
            <a:extLst>
              <a:ext uri="{FF2B5EF4-FFF2-40B4-BE49-F238E27FC236}">
                <a16:creationId xmlns:a16="http://schemas.microsoft.com/office/drawing/2014/main" id="{EFBA3DFB-E41D-45DB-A3D9-FB15993D04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0982" y="337782"/>
            <a:ext cx="3388191" cy="46664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3277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A1A4A-B31C-49A5-968C-25DA7CB194E8}"/>
              </a:ext>
            </a:extLst>
          </p:cNvPr>
          <p:cNvSpPr>
            <a:spLocks noGrp="1"/>
          </p:cNvSpPr>
          <p:nvPr>
            <p:ph type="title"/>
          </p:nvPr>
        </p:nvSpPr>
        <p:spPr/>
        <p:txBody>
          <a:bodyPr/>
          <a:lstStyle/>
          <a:p>
            <a:r>
              <a:rPr lang="en-US" u="sng" dirty="0"/>
              <a:t>Canada in WWII</a:t>
            </a:r>
            <a:endParaRPr lang="en-US" dirty="0"/>
          </a:p>
        </p:txBody>
      </p:sp>
      <p:sp>
        <p:nvSpPr>
          <p:cNvPr id="3" name="Content Placeholder 2">
            <a:extLst>
              <a:ext uri="{FF2B5EF4-FFF2-40B4-BE49-F238E27FC236}">
                <a16:creationId xmlns:a16="http://schemas.microsoft.com/office/drawing/2014/main" id="{B1B982B9-15CF-4C47-9DE7-EA3D75A25931}"/>
              </a:ext>
            </a:extLst>
          </p:cNvPr>
          <p:cNvSpPr>
            <a:spLocks noGrp="1"/>
          </p:cNvSpPr>
          <p:nvPr>
            <p:ph idx="1"/>
          </p:nvPr>
        </p:nvSpPr>
        <p:spPr>
          <a:xfrm>
            <a:off x="779465" y="1406524"/>
            <a:ext cx="5905498" cy="5318125"/>
          </a:xfrm>
        </p:spPr>
        <p:txBody>
          <a:bodyPr/>
          <a:lstStyle/>
          <a:p>
            <a:r>
              <a:rPr lang="en-US" dirty="0"/>
              <a:t>Army</a:t>
            </a:r>
          </a:p>
          <a:p>
            <a:pPr lvl="1"/>
            <a:r>
              <a:rPr lang="en-US" dirty="0"/>
              <a:t>5000 well-trained soldiers in 1939 + 16 light tanks</a:t>
            </a:r>
          </a:p>
          <a:p>
            <a:pPr lvl="1"/>
            <a:r>
              <a:rPr lang="en-US" dirty="0"/>
              <a:t>1945 - 700,000 men + 15,000 women</a:t>
            </a:r>
          </a:p>
          <a:p>
            <a:endParaRPr lang="en-US" dirty="0">
              <a:solidFill>
                <a:srgbClr val="FFFF00"/>
              </a:solidFill>
            </a:endParaRPr>
          </a:p>
          <a:p>
            <a:pPr lvl="1"/>
            <a:endParaRPr lang="en-US" dirty="0"/>
          </a:p>
        </p:txBody>
      </p:sp>
      <p:pic>
        <p:nvPicPr>
          <p:cNvPr id="2050" name="Picture 2" descr="Image result for canada ww2">
            <a:extLst>
              <a:ext uri="{FF2B5EF4-FFF2-40B4-BE49-F238E27FC236}">
                <a16:creationId xmlns:a16="http://schemas.microsoft.com/office/drawing/2014/main" id="{0C7859C5-9B80-44E5-AFED-927973AA51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9113" y="523212"/>
            <a:ext cx="3657600" cy="4930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02720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1823" y="353945"/>
            <a:ext cx="9603275" cy="1049235"/>
          </a:xfrm>
        </p:spPr>
        <p:txBody>
          <a:bodyPr/>
          <a:lstStyle/>
          <a:p>
            <a:r>
              <a:rPr lang="en-US" dirty="0"/>
              <a:t>Canada in WWII – </a:t>
            </a:r>
            <a:r>
              <a:rPr lang="en-US" u="sng" dirty="0"/>
              <a:t>Preparation </a:t>
            </a:r>
          </a:p>
        </p:txBody>
      </p:sp>
      <p:sp>
        <p:nvSpPr>
          <p:cNvPr id="3" name="Content Placeholder 2"/>
          <p:cNvSpPr>
            <a:spLocks noGrp="1"/>
          </p:cNvSpPr>
          <p:nvPr>
            <p:ph idx="1"/>
          </p:nvPr>
        </p:nvSpPr>
        <p:spPr>
          <a:xfrm>
            <a:off x="460374" y="1196974"/>
            <a:ext cx="11312526" cy="5470526"/>
          </a:xfrm>
        </p:spPr>
        <p:txBody>
          <a:bodyPr>
            <a:normAutofit/>
          </a:bodyPr>
          <a:lstStyle/>
          <a:p>
            <a:r>
              <a:rPr lang="en-US" sz="2800" dirty="0"/>
              <a:t>1939 – little military spending due to depression</a:t>
            </a:r>
          </a:p>
          <a:p>
            <a:r>
              <a:rPr lang="en-US" sz="2800" dirty="0"/>
              <a:t>War initially unpopular – soldiers had option to stay home – National Defense Force</a:t>
            </a:r>
          </a:p>
          <a:p>
            <a:r>
              <a:rPr lang="en-US" sz="2800" dirty="0" err="1"/>
              <a:t>Canadianization</a:t>
            </a:r>
            <a:r>
              <a:rPr lang="en-US" sz="2800" dirty="0"/>
              <a:t> – fight with British, but control own army, navy, air force</a:t>
            </a:r>
          </a:p>
          <a:p>
            <a:r>
              <a:rPr lang="en-US" sz="2800" dirty="0"/>
              <a:t>1941 – fears of conscription, 250,000 volunteers + 2000 women</a:t>
            </a:r>
          </a:p>
          <a:p>
            <a:pPr lvl="1"/>
            <a:r>
              <a:rPr lang="en-US" sz="2400" dirty="0"/>
              <a:t>Almost entirely from English Canada</a:t>
            </a:r>
          </a:p>
          <a:p>
            <a:pPr lvl="1"/>
            <a:endParaRPr lang="en-US" sz="2400" dirty="0"/>
          </a:p>
          <a:p>
            <a:endParaRPr lang="en-US" dirty="0"/>
          </a:p>
        </p:txBody>
      </p:sp>
    </p:spTree>
    <p:extLst>
      <p:ext uri="{BB962C8B-B14F-4D97-AF65-F5344CB8AC3E}">
        <p14:creationId xmlns:p14="http://schemas.microsoft.com/office/powerpoint/2010/main" val="18663665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2652</Words>
  <Application>Microsoft Office PowerPoint</Application>
  <PresentationFormat>Widescreen</PresentationFormat>
  <Paragraphs>297</Paragraphs>
  <Slides>31</Slides>
  <Notes>24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31</vt:i4>
      </vt:variant>
    </vt:vector>
  </HeadingPairs>
  <TitlesOfParts>
    <vt:vector size="37" baseType="lpstr">
      <vt:lpstr>Arial</vt:lpstr>
      <vt:lpstr>Calibri</vt:lpstr>
      <vt:lpstr>Calibri Light</vt:lpstr>
      <vt:lpstr>Gill Sans MT</vt:lpstr>
      <vt:lpstr>Office Theme</vt:lpstr>
      <vt:lpstr>Gallery</vt:lpstr>
      <vt:lpstr>Involvement of Canada and Mexico (CH. 5) Part II</vt:lpstr>
      <vt:lpstr>Involvement and Participation of Canada and Mexico in the Second World War</vt:lpstr>
      <vt:lpstr>PowerPoint Presentation</vt:lpstr>
      <vt:lpstr>General – Who fought WWII in Americas, Why?</vt:lpstr>
      <vt:lpstr>Canada in WWII Fought predominantly in Europe, but also in Asia, and Alaska  </vt:lpstr>
      <vt:lpstr>PowerPoint Presentation</vt:lpstr>
      <vt:lpstr>Canada in WWII</vt:lpstr>
      <vt:lpstr>Canada in WWII</vt:lpstr>
      <vt:lpstr>Canada in WWII – Preparation </vt:lpstr>
      <vt:lpstr>Canada in WW2 – Battle of the Atlantic</vt:lpstr>
      <vt:lpstr>PowerPoint Presentation</vt:lpstr>
      <vt:lpstr>Canada in WW2 – Hong Kong (Dec. ‘41) </vt:lpstr>
      <vt:lpstr>Canada In WW2 – Dieppe raid (aug. 1942)</vt:lpstr>
      <vt:lpstr>Dieppe Failures </vt:lpstr>
      <vt:lpstr>Canada in WW2 – Italy (July ‘43-Feb. ‘45)</vt:lpstr>
      <vt:lpstr>Canada on D-Day (June 6 ‘44)</vt:lpstr>
      <vt:lpstr>Canada – D-Day Historian’s Perspectives  Why were landings difficult? Why were they so successful?</vt:lpstr>
      <vt:lpstr>Canada WW2 - Battle of the Scheldt (Oct. 44)</vt:lpstr>
      <vt:lpstr>Canada in WWII – Second Conscription Crisis</vt:lpstr>
      <vt:lpstr>Canada IN WW2 – The End of the War</vt:lpstr>
      <vt:lpstr>WWII – Results for Canada</vt:lpstr>
      <vt:lpstr>Mexico in WWII- Background </vt:lpstr>
      <vt:lpstr>Mexico in WWII – Pearl Harbor (Dec. ‘41)</vt:lpstr>
      <vt:lpstr>Why Mexico Entered WWII?</vt:lpstr>
      <vt:lpstr>Why Mexico Entered WWII?</vt:lpstr>
      <vt:lpstr>Mexico IN WWII</vt:lpstr>
      <vt:lpstr>Mexico IN WWII – Esquadrón 201</vt:lpstr>
      <vt:lpstr>Mexico IN WWII – Results </vt:lpstr>
      <vt:lpstr>Historian Rankin on “Mexican Miracle”</vt:lpstr>
      <vt:lpstr>Canada in WW2 Video</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Involvement of Canada and Mexico (CH. 5) Part II</dc:title>
  <dc:creator>Grudic Sandra</dc:creator>
  <cp:lastModifiedBy>Grudic Sandra</cp:lastModifiedBy>
  <cp:revision>1</cp:revision>
  <dcterms:created xsi:type="dcterms:W3CDTF">2019-08-13T15:46:59Z</dcterms:created>
  <dcterms:modified xsi:type="dcterms:W3CDTF">2019-08-13T15:47:19Z</dcterms:modified>
</cp:coreProperties>
</file>