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82" r:id="rId2"/>
    <p:sldId id="257" r:id="rId3"/>
    <p:sldId id="261" r:id="rId4"/>
    <p:sldId id="259" r:id="rId5"/>
    <p:sldId id="262" r:id="rId6"/>
    <p:sldId id="263" r:id="rId7"/>
    <p:sldId id="313" r:id="rId8"/>
    <p:sldId id="303" r:id="rId9"/>
    <p:sldId id="264" r:id="rId10"/>
    <p:sldId id="265" r:id="rId11"/>
    <p:sldId id="301" r:id="rId12"/>
    <p:sldId id="294" r:id="rId13"/>
    <p:sldId id="315" r:id="rId14"/>
    <p:sldId id="266" r:id="rId15"/>
    <p:sldId id="267" r:id="rId16"/>
    <p:sldId id="268" r:id="rId17"/>
    <p:sldId id="302" r:id="rId18"/>
    <p:sldId id="312" r:id="rId19"/>
    <p:sldId id="269" r:id="rId20"/>
    <p:sldId id="271" r:id="rId21"/>
    <p:sldId id="297" r:id="rId22"/>
    <p:sldId id="270" r:id="rId23"/>
    <p:sldId id="272" r:id="rId24"/>
    <p:sldId id="298" r:id="rId25"/>
    <p:sldId id="273" r:id="rId26"/>
    <p:sldId id="274" r:id="rId27"/>
    <p:sldId id="275" r:id="rId28"/>
    <p:sldId id="383" r:id="rId29"/>
    <p:sldId id="316" r:id="rId30"/>
    <p:sldId id="317" r:id="rId31"/>
    <p:sldId id="276" r:id="rId32"/>
    <p:sldId id="277" r:id="rId33"/>
    <p:sldId id="278" r:id="rId34"/>
    <p:sldId id="384" r:id="rId35"/>
    <p:sldId id="279" r:id="rId36"/>
    <p:sldId id="281" r:id="rId37"/>
    <p:sldId id="280" r:id="rId38"/>
    <p:sldId id="284" r:id="rId39"/>
    <p:sldId id="285" r:id="rId40"/>
    <p:sldId id="286" r:id="rId41"/>
    <p:sldId id="287" r:id="rId42"/>
    <p:sldId id="289" r:id="rId43"/>
    <p:sldId id="318" r:id="rId44"/>
    <p:sldId id="288" r:id="rId45"/>
    <p:sldId id="295" r:id="rId46"/>
    <p:sldId id="290" r:id="rId47"/>
    <p:sldId id="291" r:id="rId48"/>
    <p:sldId id="292" r:id="rId49"/>
    <p:sldId id="282" r:id="rId50"/>
    <p:sldId id="28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FF30B-877C-4A4B-97CF-2A6EC2924477}"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D1C76-3F2C-46A8-84B7-61EDC935F8F9}" type="slidenum">
              <a:rPr lang="en-US" smtClean="0"/>
              <a:t>‹#›</a:t>
            </a:fld>
            <a:endParaRPr lang="en-US"/>
          </a:p>
        </p:txBody>
      </p:sp>
    </p:spTree>
    <p:extLst>
      <p:ext uri="{BB962C8B-B14F-4D97-AF65-F5344CB8AC3E}">
        <p14:creationId xmlns:p14="http://schemas.microsoft.com/office/powerpoint/2010/main" val="270625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Office_of_the_Coordinator_of_Inter-American_Affairs#cite_note-haines-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ncyclopedia.com/places/latin-america-and-caribbean/caribbean-political-geography/dominican-republic"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encyclopedia.com/places/latin-america-and-caribbean/salvadoran-political-geography/el-salvador" TargetMode="External"/><Relationship Id="rId4" Type="http://schemas.openxmlformats.org/officeDocument/2006/relationships/hyperlink" Target="https://www.encyclopedia.com/places/latin-america-and-caribbean/costa-rican-political-geography/costa-rica"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Unpack each question.  Define terms, contextualize question. Scope? Organize?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2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run Pan</a:t>
            </a:r>
            <a:r>
              <a:rPr lang="en-US" baseline="0" dirty="0"/>
              <a:t> American Airways begins to link American business interest, tourist with LA – links countries together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84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FDR took no aggressive actions even though US oil companies heavily pressured him.  Showed he would keep his Montevideo conference promise. – the us would not </a:t>
            </a:r>
            <a:r>
              <a:rPr lang="en-US" dirty="0" err="1"/>
              <a:t>interfene</a:t>
            </a:r>
            <a:r>
              <a:rPr lang="en-US" dirty="0"/>
              <a:t> in domestic affairs of American nations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72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government</a:t>
            </a:r>
            <a:r>
              <a:rPr lang="en-US" baseline="0" dirty="0"/>
              <a:t> subsidized Hollywood movie producers who made movies that encouraged cultural sharing in the Americas. </a:t>
            </a:r>
          </a:p>
          <a:p>
            <a:endParaRPr lang="en-US" baseline="0" dirty="0"/>
          </a:p>
          <a:p>
            <a:r>
              <a:rPr lang="en-US" baseline="0" dirty="0"/>
              <a:t>State department created a “cultural division” focused on LA</a:t>
            </a:r>
          </a:p>
          <a:p>
            <a:r>
              <a:rPr lang="en-US" baseline="0" dirty="0"/>
              <a:t>- Time magazine published in Spanish, Portuguese</a:t>
            </a:r>
          </a:p>
          <a:p>
            <a:endParaRPr lang="en-US" baseline="0" dirty="0"/>
          </a:p>
          <a:p>
            <a:r>
              <a:rPr lang="en-US" baseline="0" dirty="0"/>
              <a:t>Limits - </a:t>
            </a:r>
          </a:p>
          <a:p>
            <a:r>
              <a:rPr lang="en-US" baseline="0" dirty="0"/>
              <a:t>US support for </a:t>
            </a:r>
            <a:r>
              <a:rPr lang="en-US" baseline="0" dirty="0" err="1"/>
              <a:t>Trujillos</a:t>
            </a:r>
            <a:r>
              <a:rPr lang="en-US" baseline="0" dirty="0"/>
              <a:t>, Vargas (Brazil) Somoza (Nicaragua) regimes in order to support stability/unity in the region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29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Colombian-</a:t>
            </a:r>
            <a:r>
              <a:rPr lang="en-US" b="1" dirty="0"/>
              <a:t>German</a:t>
            </a:r>
            <a:r>
              <a:rPr lang="en-US" dirty="0"/>
              <a:t> Air Transport Society- worlds second commercial airline company, first in Latin America, greatly weakened by US LA policies by start of WW2 </a:t>
            </a:r>
          </a:p>
          <a:p>
            <a:endParaRPr lang="en-US" dirty="0"/>
          </a:p>
          <a:p>
            <a:r>
              <a:rPr lang="en-US" dirty="0"/>
              <a:t>St. Pete – Tampa line Jan 1 1914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1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Canada dominion model – “responsible government” – first example of “devolution” peaceful gradual independence</a:t>
            </a:r>
          </a:p>
          <a:p>
            <a:r>
              <a:rPr lang="en-US" dirty="0"/>
              <a:t>- Sets precedent for other colonies gradual move towards independence.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52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Canadian </a:t>
            </a:r>
            <a:r>
              <a:rPr lang="en-US" dirty="0" err="1"/>
              <a:t>vimy</a:t>
            </a:r>
            <a:r>
              <a:rPr lang="en-US" dirty="0"/>
              <a:t> ridge memorial – </a:t>
            </a:r>
          </a:p>
          <a:p>
            <a:endParaRPr lang="en-US" dirty="0"/>
          </a:p>
          <a:p>
            <a:endParaRPr lang="en-US" dirty="0"/>
          </a:p>
          <a:p>
            <a:r>
              <a:rPr lang="en-US" dirty="0"/>
              <a:t>Brigadier-General A.E. Ross declared after the war, "in those few minutes I witnessed the birth of a nation.“</a:t>
            </a:r>
          </a:p>
          <a:p>
            <a:endParaRPr lang="en-US" dirty="0"/>
          </a:p>
          <a:p>
            <a:r>
              <a:rPr lang="en-US" dirty="0"/>
              <a:t>became a Canadian national symbol of achievement and sacrifice. France ceded to Canada perpetual use of a portion of land on </a:t>
            </a:r>
            <a:r>
              <a:rPr lang="en-US" dirty="0" err="1"/>
              <a:t>Vimy</a:t>
            </a:r>
            <a:r>
              <a:rPr lang="en-US" dirty="0"/>
              <a:t> Ridge on the understanding that Canada use the land to establish a battlefield park and memorial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962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152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later be allowed into successor </a:t>
            </a:r>
            <a:r>
              <a:rPr lang="en-US" baseline="0" dirty="0"/>
              <a:t>organization OAS (Org. of American States) – 1972</a:t>
            </a:r>
          </a:p>
          <a:p>
            <a:endParaRPr lang="en-US" baseline="0" dirty="0"/>
          </a:p>
          <a:p>
            <a:r>
              <a:rPr lang="en-US" baseline="0" dirty="0"/>
              <a:t>US scared of Canada as a British backdoor into the Americas.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6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r>
              <a:rPr lang="en-US" baseline="0" dirty="0"/>
              <a:t> of the countries were drawn into Europe’s problems as part of the League of Nations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“Stimson Doctrine” – us would not recognize changes imposed by force – refuse to respect any treaties made through force, would refuse to work diplomatic channels, close embassies, consulates – justification – Kellogg Briand pact, us open door policy.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8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“Bell of the ball”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02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British decided to use Canadian representative in the League to demonstrate Britain’s morale condemnation, while Britain itself could remain conciliatory and not anger the Japanese into threatening Britain’s Asian colonies.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562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action arguably caused the collapse of the League.  Canada vacillated between US position of “do nothing” and Britain's position of economic sanctions” Canada demonstrated </a:t>
            </a:r>
            <a:r>
              <a:rPr lang="en-US"/>
              <a:t>independence from both.</a:t>
            </a:r>
          </a:p>
          <a:p>
            <a:endParaRPr lang="en-US" dirty="0"/>
          </a:p>
          <a:p>
            <a:r>
              <a:rPr lang="en-US" dirty="0"/>
              <a:t>Bennet Gov’t told its members in the League to abstain from any votes condemning Italy</a:t>
            </a:r>
          </a:p>
          <a:p>
            <a:r>
              <a:rPr lang="en-US" dirty="0"/>
              <a:t>Canadian members appalled – did not want to look pro-fascist</a:t>
            </a:r>
          </a:p>
          <a:p>
            <a:r>
              <a:rPr lang="en-US" dirty="0"/>
              <a:t>Canada ultimately sided more with Britain and not US,  Bennet removed, replaced by King</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065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FDR - October 5, 1937 </a:t>
            </a:r>
          </a:p>
          <a:p>
            <a:r>
              <a:rPr lang="en-US" dirty="0">
                <a:effectLst/>
              </a:rPr>
              <a:t>"quarantine of the aggressor nations" as an alternative to the political climate of American neutrality and non-intervention that was prevalent at the time. </a:t>
            </a:r>
          </a:p>
          <a:p>
            <a:r>
              <a:rPr lang="en-US" dirty="0">
                <a:effectLst/>
              </a:rPr>
              <a:t>Not popular with American public, backs down </a:t>
            </a:r>
            <a:endParaRPr lang="en-US" dirty="0"/>
          </a:p>
          <a:p>
            <a:endParaRPr lang="en-US" dirty="0"/>
          </a:p>
          <a:p>
            <a:r>
              <a:rPr lang="en-US" dirty="0"/>
              <a:t>Quarantine Speech – after Guernica, Japanese full-scale invasion of China. </a:t>
            </a:r>
          </a:p>
          <a:p>
            <a:endParaRPr lang="en-US" dirty="0"/>
          </a:p>
          <a:p>
            <a:r>
              <a:rPr lang="en-US" dirty="0"/>
              <a:t>“Without a declaration of war and without warning of justification of any kind, vast numbers of women and children, are being ruthlessly murdered from the air…If those things come to pass in other parts of the world, let no one imagine that America will escape.  War is a contagion, whether it be declared or undeclared.  We are determined to stay out of war but we can not insure ourselves against the disastrous effects of war.  </a:t>
            </a:r>
          </a:p>
          <a:p>
            <a:endParaRPr lang="en-US" dirty="0"/>
          </a:p>
          <a:p>
            <a:r>
              <a:rPr lang="en-US" dirty="0"/>
              <a:t>Boston Herald the next day – for the sake of millions of American mothers, confine your crusading to the continental limits of America!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87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German aircraft</a:t>
            </a:r>
            <a:r>
              <a:rPr lang="en-US" baseline="0" dirty="0"/>
              <a:t> bombing civilian targets like Guernica, Barcelona, Madrid were filled with us supplied fuel </a:t>
            </a:r>
          </a:p>
          <a:p>
            <a:endParaRPr lang="en-US" baseline="0" dirty="0"/>
          </a:p>
          <a:p>
            <a:r>
              <a:rPr lang="en-US" baseline="0" dirty="0"/>
              <a:t>Texaco provided 20m in oil on credit, 300 shipments with no pay</a:t>
            </a:r>
          </a:p>
          <a:p>
            <a:r>
              <a:rPr lang="en-US" baseline="0" dirty="0"/>
              <a:t>Ford GM provided Franco regime with 1000’s of trucks.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566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25m in aid, but did not send troops, military advisors.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4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Canadian bacon – myths about Canada, demonstrates how little US actually knows about the country.  Gruff old time military leader find evidence that the Canadians used these biases to cause the us to let its guard down. </a:t>
            </a:r>
          </a:p>
          <a:p>
            <a:endParaRPr lang="en-US" dirty="0"/>
          </a:p>
          <a:p>
            <a:r>
              <a:rPr lang="en-US" dirty="0"/>
              <a:t>Had 19 modern aircraft at start of war, would produce 16,000 during. </a:t>
            </a:r>
          </a:p>
          <a:p>
            <a:endParaRPr lang="en-US" dirty="0"/>
          </a:p>
          <a:p>
            <a:r>
              <a:rPr lang="en-US" dirty="0"/>
              <a:t>Trained about 130,000 pilots and aircrews, half of which were Canadian.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355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a fleet of small escort ships -  corvettes to protect sea lanes to UK – became the lifeline of the UK during her time of ultimate crisis. </a:t>
            </a:r>
          </a:p>
          <a:p>
            <a:endParaRPr lang="en-US" dirty="0"/>
          </a:p>
          <a:p>
            <a:r>
              <a:rPr lang="en-US" dirty="0"/>
              <a:t>15 ships before war, 400 during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265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and C – part of 1936  neutrality</a:t>
            </a:r>
            <a:r>
              <a:rPr lang="en-US" baseline="0" dirty="0"/>
              <a:t> act – must assume all responsibility for transport </a:t>
            </a:r>
          </a:p>
          <a:p>
            <a:endParaRPr lang="en-US" baseline="0" dirty="0"/>
          </a:p>
          <a:p>
            <a:r>
              <a:rPr lang="en-US" dirty="0"/>
              <a:t>History of </a:t>
            </a:r>
            <a:r>
              <a:rPr lang="en-US" dirty="0" err="1"/>
              <a:t>caudillismo</a:t>
            </a:r>
            <a:r>
              <a:rPr lang="en-US" dirty="0"/>
              <a:t> </a:t>
            </a:r>
          </a:p>
          <a:p>
            <a:endParaRPr lang="en-US" dirty="0"/>
          </a:p>
          <a:p>
            <a:r>
              <a:rPr lang="en-US" dirty="0"/>
              <a:t>FDR - "if German or Italian vessels of war enter the waters, the protection of which is necessary for American defense, they do so at their own peril.”</a:t>
            </a:r>
          </a:p>
          <a:p>
            <a:pPr marL="174708" indent="-174708">
              <a:buFontTx/>
              <a:buChar char="-"/>
            </a:pPr>
            <a:r>
              <a:rPr lang="en-US" dirty="0"/>
              <a:t>The US seized all German and Italian ships in US ports, froze all assets. </a:t>
            </a:r>
          </a:p>
          <a:p>
            <a:pPr marL="174708" indent="-174708">
              <a:buFontTx/>
              <a:buChar char="-"/>
            </a:pPr>
            <a:r>
              <a:rPr lang="en-US" dirty="0" err="1"/>
              <a:t>Denmarks</a:t>
            </a:r>
            <a:r>
              <a:rPr lang="en-US" dirty="0"/>
              <a:t> gov’t in exile and US hand over Greenland to US protection, US occupied Iceland </a:t>
            </a:r>
          </a:p>
          <a:p>
            <a:pPr marL="640594" lvl="1" indent="-174708">
              <a:buFontTx/>
              <a:buChar char="-"/>
            </a:pPr>
            <a:r>
              <a:rPr lang="en-US" dirty="0"/>
              <a:t>US attacks German weather station there </a:t>
            </a:r>
          </a:p>
          <a:p>
            <a:pPr marL="640594" lvl="1" indent="-174708">
              <a:buFontTx/>
              <a:buChar char="-"/>
            </a:pPr>
            <a:r>
              <a:rPr lang="en-US" dirty="0"/>
              <a:t>US destroyer attacks </a:t>
            </a:r>
            <a:r>
              <a:rPr lang="en-US" dirty="0" err="1"/>
              <a:t>uboat</a:t>
            </a:r>
            <a:r>
              <a:rPr lang="en-US" dirty="0"/>
              <a:t> off of Ireland </a:t>
            </a:r>
          </a:p>
          <a:p>
            <a:r>
              <a:rPr lang="en-US" dirty="0"/>
              <a:t>Nazi </a:t>
            </a:r>
            <a:r>
              <a:rPr lang="en-US" dirty="0" err="1"/>
              <a:t>uboats</a:t>
            </a:r>
            <a:r>
              <a:rPr lang="en-US" dirty="0"/>
              <a:t> killed 93 American sailors in one attack,  sank multiple US merchant ships, infiltrated US coast, us in return located </a:t>
            </a:r>
            <a:r>
              <a:rPr lang="en-US" dirty="0" err="1"/>
              <a:t>uboats</a:t>
            </a:r>
            <a:r>
              <a:rPr lang="en-US" dirty="0"/>
              <a:t> for </a:t>
            </a:r>
            <a:r>
              <a:rPr lang="en-US" dirty="0" err="1"/>
              <a:t>british</a:t>
            </a:r>
            <a:r>
              <a:rPr lang="en-US" dirty="0"/>
              <a:t>, on rare occasions also attacked – undeclared war – one reason Hitler declared war is he could openly confront the Americans in the Atlantic, cut off Lend-Lease to Britain/USSR</a:t>
            </a:r>
          </a:p>
          <a:p>
            <a:r>
              <a:rPr lang="en-US" dirty="0"/>
              <a:t>US attacked </a:t>
            </a:r>
            <a:r>
              <a:rPr lang="en-US" dirty="0" err="1"/>
              <a:t>uboats</a:t>
            </a: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7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Hyde Park Declaration of 1941 detailed an agreement between the United States and Canada to allow American-produced war materials made in Canada, for Britain, to be included in the Lend-Lease agreement. </a:t>
            </a:r>
          </a:p>
          <a:p>
            <a:endParaRPr lang="en-US" dirty="0"/>
          </a:p>
          <a:p>
            <a:r>
              <a:rPr lang="en-US" dirty="0"/>
              <a:t>Us quickly sent 1,000,000 rifles, 100,000 machine guns, 1000 artillery pieces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58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influence was effective at persuading</a:t>
            </a:r>
            <a:r>
              <a:rPr lang="en-US" baseline="0" dirty="0"/>
              <a:t> all of Americas against Nazism </a:t>
            </a:r>
          </a:p>
          <a:p>
            <a:r>
              <a:rPr lang="en-US" baseline="0" dirty="0"/>
              <a:t>“Mexicans – declare a state of war!”</a:t>
            </a:r>
          </a:p>
          <a:p>
            <a:endParaRPr lang="en-US" baseline="0" dirty="0"/>
          </a:p>
          <a:p>
            <a:r>
              <a:rPr lang="en-US" dirty="0"/>
              <a:t>CIAA grew to be a large Federal agency with a budget of $38 million by 1942</a:t>
            </a:r>
            <a:r>
              <a:rPr lang="en-US" baseline="30000" dirty="0">
                <a:hlinkClick r:id="rId3"/>
              </a:rPr>
              <a:t>[4]</a:t>
            </a:r>
            <a:r>
              <a:rPr lang="en-US" dirty="0"/>
              <a:t> and 1,500 employees by 1943.</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47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Monroe referred to these principles in his inauguration speech</a:t>
            </a:r>
          </a:p>
          <a:p>
            <a:endParaRPr lang="en-US" dirty="0"/>
          </a:p>
          <a:p>
            <a:r>
              <a:rPr lang="en-US" dirty="0"/>
              <a:t>Filibuster William</a:t>
            </a:r>
            <a:r>
              <a:rPr lang="en-US" baseline="0" dirty="0"/>
              <a:t> </a:t>
            </a:r>
            <a:r>
              <a:rPr lang="en-US" dirty="0"/>
              <a:t>Walker overthrew</a:t>
            </a:r>
            <a:r>
              <a:rPr lang="en-US" baseline="0" dirty="0"/>
              <a:t> the gov’t of Nicaragua created Southern supported slave empire, was executed in 1860 </a:t>
            </a:r>
          </a:p>
          <a:p>
            <a:endParaRPr lang="en-US" baseline="0" dirty="0"/>
          </a:p>
          <a:p>
            <a:r>
              <a:rPr lang="en-US" baseline="0" dirty="0"/>
              <a:t>US War with Spain 1898 – Took P.R./ hegemonic power over Cuba</a:t>
            </a:r>
          </a:p>
          <a:p>
            <a:r>
              <a:rPr lang="en-US" baseline="0" dirty="0"/>
              <a:t>Panama </a:t>
            </a:r>
          </a:p>
          <a:p>
            <a:endParaRPr lang="en-US" baseline="0" dirty="0"/>
          </a:p>
          <a:p>
            <a:r>
              <a:rPr lang="en-US" baseline="0" dirty="0"/>
              <a:t>Gunboat diplomacy 1903 – spark civil war in </a:t>
            </a:r>
            <a:r>
              <a:rPr lang="en-US" baseline="0" dirty="0" err="1"/>
              <a:t>colombia</a:t>
            </a:r>
            <a:r>
              <a:rPr lang="en-US" baseline="0" dirty="0"/>
              <a:t>, support rebels in exchange for canal zone. </a:t>
            </a:r>
          </a:p>
          <a:p>
            <a:endParaRPr lang="en-US" baseline="0" dirty="0"/>
          </a:p>
          <a:p>
            <a:r>
              <a:rPr lang="en-US" baseline="0" dirty="0"/>
              <a:t>Violations of Monroe Doctrine </a:t>
            </a:r>
          </a:p>
          <a:p>
            <a:r>
              <a:rPr lang="en-US" baseline="0" dirty="0"/>
              <a:t>– French empire in Mexico during US Civil War</a:t>
            </a:r>
          </a:p>
          <a:p>
            <a:pPr marL="174708" indent="-174708">
              <a:buFontTx/>
              <a:buChar char="-"/>
            </a:pPr>
            <a:r>
              <a:rPr lang="en-US" baseline="0" dirty="0"/>
              <a:t>German designs with Mexico during WW1</a:t>
            </a:r>
          </a:p>
          <a:p>
            <a:pPr marL="174708" indent="-174708">
              <a:buFontTx/>
              <a:buChar char="-"/>
            </a:pPr>
            <a:r>
              <a:rPr lang="en-US" baseline="0" dirty="0"/>
              <a:t>The existence of British controlled Canada until 1930’s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809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34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17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by now had a peace time draft of about 900,000 men, but FDR in multiple public speeches had proclaimed “your young men will not go to war”</a:t>
            </a:r>
          </a:p>
          <a:p>
            <a:endParaRPr lang="en-US" dirty="0"/>
          </a:p>
          <a:p>
            <a:r>
              <a:rPr lang="en-US" dirty="0"/>
              <a:t>US also had taken over control of Greenland from the Danish and built airbases there, also stationed troops in Iceland. </a:t>
            </a:r>
          </a:p>
          <a:p>
            <a:r>
              <a:rPr lang="en-US" dirty="0"/>
              <a:t>Was training 9000 British pilots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246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Hull Note- On November 26, 1941, (one day after Japanese Kio </a:t>
            </a:r>
            <a:r>
              <a:rPr lang="en-US" dirty="0" err="1"/>
              <a:t>Butai</a:t>
            </a:r>
            <a:r>
              <a:rPr lang="en-US" dirty="0"/>
              <a:t> fleet left its  port, but could still be recalled)  Hull presented the Japanese ambassador with a note, which, as one of its conditions, demanded the complete withdrawal of all Japanese troops from French Indochina and China.  US had already known through operation magic that the end of November was Japans deadline to resolve this issue through diplomacy. PM Hideki </a:t>
            </a:r>
            <a:r>
              <a:rPr lang="en-US" dirty="0" err="1"/>
              <a:t>Tojo</a:t>
            </a:r>
            <a:r>
              <a:rPr lang="en-US" dirty="0"/>
              <a:t> said to his cabinet that "this is an ultimatum.”</a:t>
            </a:r>
          </a:p>
          <a:p>
            <a:endParaRPr lang="en-US" dirty="0"/>
          </a:p>
          <a:p>
            <a:r>
              <a:rPr lang="en-US" dirty="0"/>
              <a:t>No direct evidence of an attack, when or where, us would not expect something as audacious as attack at pearl harbor 4000+ miles from Japan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30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Rio Conference</a:t>
            </a:r>
          </a:p>
          <a:p>
            <a:endParaRPr lang="en-US" dirty="0"/>
          </a:p>
          <a:p>
            <a:r>
              <a:rPr lang="en-US" dirty="0"/>
              <a:t>After attack conference of all</a:t>
            </a:r>
            <a:r>
              <a:rPr lang="en-US" baseline="0" dirty="0"/>
              <a:t> nations in pan American union met in </a:t>
            </a:r>
            <a:r>
              <a:rPr lang="en-US" baseline="0" dirty="0" err="1"/>
              <a:t>rio</a:t>
            </a:r>
            <a:r>
              <a:rPr lang="en-US" baseline="0" dirty="0"/>
              <a:t> </a:t>
            </a:r>
          </a:p>
          <a:p>
            <a:r>
              <a:rPr lang="en-US" dirty="0"/>
              <a:t>The meeting was organized in the wake of US intro into WWII, and the USA intention to use the occasion to offer additional economic assistance to Latin America countries, in return for security cooperation and the severing diplomatic ties with Axis powers.</a:t>
            </a:r>
          </a:p>
          <a:p>
            <a:endParaRPr lang="en-US" dirty="0"/>
          </a:p>
          <a:p>
            <a:r>
              <a:rPr lang="en-US" dirty="0"/>
              <a:t>Immediately after Pearl Harbor - The </a:t>
            </a:r>
            <a:r>
              <a:rPr lang="en-US" dirty="0">
                <a:hlinkClick r:id="rId3"/>
              </a:rPr>
              <a:t>Dominican Republic</a:t>
            </a:r>
            <a:r>
              <a:rPr lang="en-US" dirty="0"/>
              <a:t>, Haiti, Cuba, Panama, </a:t>
            </a:r>
            <a:r>
              <a:rPr lang="en-US" dirty="0">
                <a:hlinkClick r:id="rId4"/>
              </a:rPr>
              <a:t>Costa Rica</a:t>
            </a:r>
            <a:r>
              <a:rPr lang="en-US" dirty="0"/>
              <a:t>, Nicaragua, Honduras, </a:t>
            </a:r>
            <a:r>
              <a:rPr lang="en-US" dirty="0">
                <a:hlinkClick r:id="rId5"/>
              </a:rPr>
              <a:t>El Salvador</a:t>
            </a:r>
            <a:r>
              <a:rPr lang="en-US" dirty="0"/>
              <a:t>, and Guatemala had declared war on the Axis powers prior to this conference,  Mexico, Colombia, and Venezuela severed diplomatic relations.</a:t>
            </a:r>
          </a:p>
          <a:p>
            <a:endParaRPr lang="en-US" dirty="0"/>
          </a:p>
          <a:p>
            <a:r>
              <a:rPr lang="en-US" dirty="0"/>
              <a:t> As a result of the conference, Brazil, Ecuador, Peru, Paraguay, and Uruguay severed diplomatic relations with the Axis powers, and Mexico declared war, </a:t>
            </a:r>
          </a:p>
          <a:p>
            <a:endParaRPr lang="en-US" dirty="0"/>
          </a:p>
          <a:p>
            <a:r>
              <a:rPr lang="en-US" dirty="0"/>
              <a:t>German reaction was to target Brazilian and Mexican ships in addition to US</a:t>
            </a: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956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718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Argentine</a:t>
            </a:r>
            <a:r>
              <a:rPr lang="en-US" baseline="0" dirty="0"/>
              <a:t> military were extreme </a:t>
            </a:r>
            <a:r>
              <a:rPr lang="en-US" baseline="0" dirty="0" err="1"/>
              <a:t>germanophiles</a:t>
            </a:r>
            <a:r>
              <a:rPr lang="en-US" baseline="0" dirty="0"/>
              <a:t> since 1900 – worked closely with </a:t>
            </a:r>
            <a:r>
              <a:rPr lang="en-US" baseline="0" dirty="0" err="1"/>
              <a:t>german</a:t>
            </a:r>
            <a:r>
              <a:rPr lang="en-US" baseline="0" dirty="0"/>
              <a:t> military </a:t>
            </a:r>
            <a:endParaRPr lang="en-US" dirty="0"/>
          </a:p>
          <a:p>
            <a:r>
              <a:rPr lang="en-US" dirty="0"/>
              <a:t>Becomes a haven for Nazi</a:t>
            </a:r>
            <a:r>
              <a:rPr lang="en-US" baseline="0" dirty="0"/>
              <a:t> war criminals including Adolf Eichmann – major organizer of holocaust </a:t>
            </a:r>
          </a:p>
          <a:p>
            <a:r>
              <a:rPr lang="en-US" dirty="0"/>
              <a:t>as many as 5,000—relocated to Argentina.</a:t>
            </a:r>
          </a:p>
          <a:p>
            <a:endParaRPr lang="en-US" dirty="0"/>
          </a:p>
          <a:p>
            <a:r>
              <a:rPr lang="en-US" dirty="0"/>
              <a:t>Before the war Argentina hosted a strong, very-well-organized pro-Nazi element that was controlled by the German ambassador.</a:t>
            </a:r>
          </a:p>
          <a:p>
            <a:endParaRPr lang="en-US" dirty="0"/>
          </a:p>
          <a:p>
            <a:r>
              <a:rPr lang="en-US" dirty="0"/>
              <a:t>4,000 </a:t>
            </a:r>
            <a:r>
              <a:rPr lang="en-US" dirty="0" err="1"/>
              <a:t>argentinas</a:t>
            </a:r>
            <a:r>
              <a:rPr lang="en-US" dirty="0"/>
              <a:t> served with </a:t>
            </a:r>
            <a:r>
              <a:rPr lang="en-US" dirty="0" err="1"/>
              <a:t>british</a:t>
            </a:r>
            <a:r>
              <a:rPr lang="en-US" dirty="0"/>
              <a:t> armed forces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440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06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50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after </a:t>
            </a:r>
            <a:r>
              <a:rPr lang="en-US" dirty="0" err="1"/>
              <a:t>hitler</a:t>
            </a:r>
            <a:r>
              <a:rPr lang="en-US" dirty="0"/>
              <a:t> becomes chancellor, Reichstag fire</a:t>
            </a:r>
          </a:p>
          <a:p>
            <a:r>
              <a:rPr lang="en-US" dirty="0"/>
              <a:t>FDR was famous for being an anti-imperialist</a:t>
            </a:r>
          </a:p>
          <a:p>
            <a:r>
              <a:rPr lang="en-US" dirty="0"/>
              <a:t>Open up trade relationships</a:t>
            </a:r>
          </a:p>
          <a:p>
            <a:r>
              <a:rPr lang="en-US" dirty="0"/>
              <a:t>Secure the panama canal</a:t>
            </a:r>
          </a:p>
          <a:p>
            <a:r>
              <a:rPr lang="en-US" dirty="0"/>
              <a:t>Stop the </a:t>
            </a:r>
            <a:r>
              <a:rPr lang="en-US" dirty="0" err="1"/>
              <a:t>the</a:t>
            </a:r>
            <a:r>
              <a:rPr lang="en-US" dirty="0"/>
              <a:t> spread of fascism in L.A.</a:t>
            </a:r>
          </a:p>
          <a:p>
            <a:endParaRPr lang="en-US" dirty="0"/>
          </a:p>
          <a:p>
            <a:r>
              <a:rPr lang="en-US" dirty="0"/>
              <a:t>Good Neighbor Policy - Definition “non-intervention and non-interference in the domestic affairs of Latin America. ”</a:t>
            </a:r>
          </a:p>
          <a:p>
            <a:endParaRPr lang="en-US" dirty="0"/>
          </a:p>
          <a:p>
            <a:r>
              <a:rPr lang="en-US" dirty="0"/>
              <a:t>US troops quickly left Haiti, DR, Nicaragua.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07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1933 - Ramon </a:t>
            </a:r>
            <a:r>
              <a:rPr lang="en-US" dirty="0" err="1"/>
              <a:t>Grau</a:t>
            </a:r>
            <a:r>
              <a:rPr lang="en-US" dirty="0"/>
              <a:t> San Martin takes power in Cuba</a:t>
            </a:r>
            <a:r>
              <a:rPr lang="en-US" baseline="0" dirty="0"/>
              <a:t> – US does not engage military, instead follows policy of non-recognition – confirming new policy </a:t>
            </a:r>
            <a:endParaRPr lang="en-US" dirty="0"/>
          </a:p>
          <a:p>
            <a:endParaRPr lang="en-US" dirty="0"/>
          </a:p>
          <a:p>
            <a:r>
              <a:rPr lang="en-US" dirty="0"/>
              <a:t>Platt Amendment – conditions in which had to be met before US would let Cuba be independent</a:t>
            </a:r>
            <a:r>
              <a:rPr lang="en-US" baseline="0" dirty="0"/>
              <a:t> – </a:t>
            </a:r>
            <a:r>
              <a:rPr lang="en-US" dirty="0"/>
              <a:t> prohibited the Cuban Government from entering into any international treaty that would compromise Cuban independence or allow foreign powers to use the island for military purposes. The United States also reserved the right to intervene in Cuban affairs in order to defend Cuban independence and to maintain “a government adequate for the protection of life, property, and individual liberty.”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88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still gives </a:t>
            </a:r>
            <a:r>
              <a:rPr lang="en-US" dirty="0" err="1"/>
              <a:t>cuba</a:t>
            </a:r>
            <a:r>
              <a:rPr lang="en-US" dirty="0"/>
              <a:t> 4,000 dollars a year for leasing the base, </a:t>
            </a:r>
            <a:r>
              <a:rPr lang="en-US" dirty="0" err="1"/>
              <a:t>castro</a:t>
            </a:r>
            <a:r>
              <a:rPr lang="en-US" dirty="0"/>
              <a:t> used to stuff all of the uncashed checks in his desk.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77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Peace w LA so important to FDR he organized the B. Aires Conf. spent a month visiting S. Am. </a:t>
            </a:r>
          </a:p>
          <a:p>
            <a:endParaRPr lang="en-US" dirty="0"/>
          </a:p>
          <a:p>
            <a:r>
              <a:rPr lang="en-US" dirty="0"/>
              <a:t>Argentina had duty free export of meat and cereals to Britain, in exchange would receive duty</a:t>
            </a:r>
            <a:r>
              <a:rPr lang="en-US" baseline="0" dirty="0"/>
              <a:t> free British Goods </a:t>
            </a:r>
          </a:p>
          <a:p>
            <a:endParaRPr lang="en-US" baseline="0" dirty="0"/>
          </a:p>
          <a:p>
            <a:r>
              <a:rPr lang="en-US" dirty="0"/>
              <a:t>Week-end in Havana, Down Argentina Way, That night in Rio – 20</a:t>
            </a:r>
            <a:r>
              <a:rPr lang="en-US" baseline="30000" dirty="0"/>
              <a:t>th</a:t>
            </a:r>
            <a:r>
              <a:rPr lang="en-US" dirty="0"/>
              <a:t> C. fox movies produced to help assist FDR to showcase </a:t>
            </a:r>
            <a:r>
              <a:rPr lang="en-US" dirty="0" err="1"/>
              <a:t>latin</a:t>
            </a:r>
            <a:r>
              <a:rPr lang="en-US" dirty="0"/>
              <a:t> America lush landscapes, vibrant cultures, build friendly relations to keep much needed resources away from Axis powers in WW2 </a:t>
            </a:r>
          </a:p>
          <a:p>
            <a:endParaRPr lang="en-US" dirty="0"/>
          </a:p>
          <a:p>
            <a:r>
              <a:rPr lang="en-US" dirty="0"/>
              <a:t>US State Department commissioned Disney good will tour throughout </a:t>
            </a:r>
            <a:r>
              <a:rPr lang="en-US" dirty="0" err="1"/>
              <a:t>latin</a:t>
            </a:r>
            <a:r>
              <a:rPr lang="en-US" dirty="0"/>
              <a:t> America, provided loans to movie producers </a:t>
            </a:r>
          </a:p>
          <a:p>
            <a:endParaRPr lang="en-US" dirty="0"/>
          </a:p>
          <a:p>
            <a:r>
              <a:rPr lang="en-US" dirty="0"/>
              <a:t>Non recognition – removing embassies and consulates, refusing to deal with country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61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298D6E-EC6B-4753-A90C-A446517DDE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19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6F9F22A-7107-48E6-B21B-57B87D49251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284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608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580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710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519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4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09CC3-84E3-4AB7-962B-C37EC03AF23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9F22A-7107-48E6-B21B-57B87D49251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87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09CC3-84E3-4AB7-962B-C37EC03AF234}"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9F22A-7107-48E6-B21B-57B87D49251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996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09CC3-84E3-4AB7-962B-C37EC03AF234}"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9F22A-7107-48E6-B21B-57B87D49251E}" type="slidenum">
              <a:rPr lang="en-US" smtClean="0"/>
              <a:t>‹#›</a:t>
            </a:fld>
            <a:endParaRPr lang="en-US"/>
          </a:p>
        </p:txBody>
      </p:sp>
    </p:spTree>
    <p:extLst>
      <p:ext uri="{BB962C8B-B14F-4D97-AF65-F5344CB8AC3E}">
        <p14:creationId xmlns:p14="http://schemas.microsoft.com/office/powerpoint/2010/main" val="285509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569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856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C09CC3-84E3-4AB7-962B-C37EC03AF234}" type="datetimeFigureOut">
              <a:rPr lang="en-US" smtClean="0"/>
              <a:t>8/13/2019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6F9F22A-7107-48E6-B21B-57B87D49251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36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ndex.php?title=File:Saludos_Amigos_-_Tr%C3%A0iler_(sense_Goofy,_Donald_ni_Jos%C3%A9_Carioca).og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Y-kKNVGTZ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bqVc7kDtV_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GkgpGybVc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fsfoFqsFk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AF4E-71C3-4725-A533-36CB57D0AB45}"/>
              </a:ext>
            </a:extLst>
          </p:cNvPr>
          <p:cNvSpPr>
            <a:spLocks noGrp="1"/>
          </p:cNvSpPr>
          <p:nvPr>
            <p:ph type="ctrTitle"/>
          </p:nvPr>
        </p:nvSpPr>
        <p:spPr/>
        <p:txBody>
          <a:bodyPr>
            <a:normAutofit/>
          </a:bodyPr>
          <a:lstStyle/>
          <a:p>
            <a:r>
              <a:rPr lang="en-US" dirty="0"/>
              <a:t>World War II in the Americas (</a:t>
            </a:r>
            <a:r>
              <a:rPr lang="en-US" dirty="0" err="1"/>
              <a:t>ch.</a:t>
            </a:r>
            <a:r>
              <a:rPr lang="en-US" dirty="0"/>
              <a:t> 2)</a:t>
            </a:r>
          </a:p>
        </p:txBody>
      </p:sp>
      <p:sp>
        <p:nvSpPr>
          <p:cNvPr id="3" name="Subtitle 2">
            <a:extLst>
              <a:ext uri="{FF2B5EF4-FFF2-40B4-BE49-F238E27FC236}">
                <a16:creationId xmlns:a16="http://schemas.microsoft.com/office/drawing/2014/main" id="{43696197-8211-4B87-9228-CC60F407D580}"/>
              </a:ext>
            </a:extLst>
          </p:cNvPr>
          <p:cNvSpPr>
            <a:spLocks noGrp="1"/>
          </p:cNvSpPr>
          <p:nvPr>
            <p:ph type="subTitle" idx="1"/>
          </p:nvPr>
        </p:nvSpPr>
        <p:spPr/>
        <p:txBody>
          <a:bodyPr/>
          <a:lstStyle/>
          <a:p>
            <a:r>
              <a:rPr lang="en-US" dirty="0"/>
              <a:t>Paper 3 topic </a:t>
            </a:r>
          </a:p>
        </p:txBody>
      </p:sp>
    </p:spTree>
    <p:extLst>
      <p:ext uri="{BB962C8B-B14F-4D97-AF65-F5344CB8AC3E}">
        <p14:creationId xmlns:p14="http://schemas.microsoft.com/office/powerpoint/2010/main" val="303395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Neighbor Policy </a:t>
            </a:r>
          </a:p>
        </p:txBody>
      </p:sp>
      <p:sp>
        <p:nvSpPr>
          <p:cNvPr id="3" name="Content Placeholder 2"/>
          <p:cNvSpPr>
            <a:spLocks noGrp="1"/>
          </p:cNvSpPr>
          <p:nvPr>
            <p:ph idx="1"/>
          </p:nvPr>
        </p:nvSpPr>
        <p:spPr>
          <a:xfrm>
            <a:off x="0" y="1301081"/>
            <a:ext cx="7946697" cy="4994515"/>
          </a:xfrm>
        </p:spPr>
        <p:txBody>
          <a:bodyPr>
            <a:normAutofit/>
          </a:bodyPr>
          <a:lstStyle/>
          <a:p>
            <a:pPr lvl="1"/>
            <a:r>
              <a:rPr lang="en-US" sz="2800" dirty="0"/>
              <a:t>Abrogated(repealed) Platt Amendment – Cuba could now control its own affairs</a:t>
            </a:r>
          </a:p>
          <a:p>
            <a:pPr lvl="1"/>
            <a:r>
              <a:rPr lang="en-US" sz="2800" dirty="0"/>
              <a:t>Cuban Dictator – Ramon San Martin comes to power – U.S. doesn’t send troops</a:t>
            </a:r>
          </a:p>
          <a:p>
            <a:pPr lvl="1"/>
            <a:r>
              <a:rPr lang="en-US" sz="2800" dirty="0"/>
              <a:t>U.S. marines leave Haiti, Nicaragua</a:t>
            </a:r>
          </a:p>
          <a:p>
            <a:pPr lvl="1"/>
            <a:r>
              <a:rPr lang="en-US" sz="2800" dirty="0"/>
              <a:t>Also renegotiated Panama Canal Treaty</a:t>
            </a:r>
          </a:p>
          <a:p>
            <a:pPr lvl="2"/>
            <a:r>
              <a:rPr lang="en-US" sz="2600" dirty="0"/>
              <a:t>No more right to seize land, control politics</a:t>
            </a:r>
          </a:p>
          <a:p>
            <a:pPr marL="914400" lvl="2" indent="0">
              <a:buNone/>
            </a:pPr>
            <a:endParaRPr lang="en-US" dirty="0"/>
          </a:p>
          <a:p>
            <a:pPr lvl="1"/>
            <a:endParaRPr lang="en-US" dirty="0"/>
          </a:p>
          <a:p>
            <a:pPr lvl="1"/>
            <a:endParaRPr lang="en-US" dirty="0"/>
          </a:p>
        </p:txBody>
      </p:sp>
      <p:pic>
        <p:nvPicPr>
          <p:cNvPr id="5124" name="Picture 4" descr="1940-Good-Neighbor-Policy-Vintage-Style-WPA-Poster-16x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934" y="1803400"/>
            <a:ext cx="3369733"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3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Platt Amendment </a:t>
            </a:r>
            <a:r>
              <a:rPr lang="en-US" b="1" u="sng" dirty="0" err="1"/>
              <a:t>abrogateD</a:t>
            </a:r>
            <a:r>
              <a:rPr lang="en-US" b="1" u="sng" dirty="0"/>
              <a:t> (1934) </a:t>
            </a:r>
          </a:p>
        </p:txBody>
      </p:sp>
      <p:sp>
        <p:nvSpPr>
          <p:cNvPr id="3" name="Content Placeholder 2"/>
          <p:cNvSpPr>
            <a:spLocks noGrp="1"/>
          </p:cNvSpPr>
          <p:nvPr>
            <p:ph idx="1"/>
          </p:nvPr>
        </p:nvSpPr>
        <p:spPr>
          <a:xfrm>
            <a:off x="0" y="1329136"/>
            <a:ext cx="10877797" cy="4574375"/>
          </a:xfrm>
        </p:spPr>
        <p:txBody>
          <a:bodyPr>
            <a:normAutofit fontScale="92500" lnSpcReduction="10000"/>
          </a:bodyPr>
          <a:lstStyle/>
          <a:p>
            <a:r>
              <a:rPr lang="en-US" sz="2800" dirty="0"/>
              <a:t>Signed 1901 – After Spanish-American War</a:t>
            </a:r>
          </a:p>
          <a:p>
            <a:pPr lvl="1"/>
            <a:r>
              <a:rPr lang="en-US" sz="2800" dirty="0"/>
              <a:t>Conditions that must be met before Cuba could be an independent country</a:t>
            </a:r>
          </a:p>
          <a:p>
            <a:pPr lvl="2"/>
            <a:r>
              <a:rPr lang="en-US" sz="2400" dirty="0"/>
              <a:t>Cuba could not sign treaties that would compromise own independence</a:t>
            </a:r>
          </a:p>
          <a:p>
            <a:pPr lvl="2"/>
            <a:r>
              <a:rPr lang="en-US" sz="2400" dirty="0"/>
              <a:t>US reserved right to intervene in Cuban affairs</a:t>
            </a:r>
          </a:p>
          <a:p>
            <a:pPr lvl="2"/>
            <a:r>
              <a:rPr lang="en-US" sz="2400" dirty="0"/>
              <a:t>Lease bases on island to US in perpetuity – Guantanamo Bay </a:t>
            </a:r>
          </a:p>
          <a:p>
            <a:pPr lvl="1"/>
            <a:r>
              <a:rPr lang="en-US" sz="2800" dirty="0"/>
              <a:t>Used in 1906-1909 US occupied Cuba when its gov’t collapse to prevent fighting on the island </a:t>
            </a:r>
          </a:p>
          <a:p>
            <a:pPr lvl="1"/>
            <a:r>
              <a:rPr lang="en-US" sz="2600" dirty="0"/>
              <a:t>Historian Louis A. </a:t>
            </a:r>
            <a:r>
              <a:rPr lang="en-US" sz="2600" b="1" u="sng" dirty="0">
                <a:highlight>
                  <a:srgbClr val="FFFF00"/>
                </a:highlight>
              </a:rPr>
              <a:t>Perez</a:t>
            </a:r>
            <a:r>
              <a:rPr lang="en-US" sz="2600" dirty="0"/>
              <a:t> Jr. has argued that the Platt Amendment resulted in the conditions it had hoped to avoid, including Cuban volatility</a:t>
            </a:r>
            <a:endParaRPr lang="en-US" sz="3500" dirty="0"/>
          </a:p>
        </p:txBody>
      </p:sp>
    </p:spTree>
    <p:extLst>
      <p:ext uri="{BB962C8B-B14F-4D97-AF65-F5344CB8AC3E}">
        <p14:creationId xmlns:p14="http://schemas.microsoft.com/office/powerpoint/2010/main" val="145334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Good Neighbor Policy </a:t>
            </a:r>
            <a:endParaRPr lang="en-US" dirty="0"/>
          </a:p>
        </p:txBody>
      </p:sp>
      <p:sp>
        <p:nvSpPr>
          <p:cNvPr id="3" name="Content Placeholder 2"/>
          <p:cNvSpPr>
            <a:spLocks noGrp="1"/>
          </p:cNvSpPr>
          <p:nvPr>
            <p:ph idx="1"/>
          </p:nvPr>
        </p:nvSpPr>
        <p:spPr>
          <a:xfrm>
            <a:off x="-406400" y="1944427"/>
            <a:ext cx="7098748" cy="4883574"/>
          </a:xfrm>
        </p:spPr>
        <p:txBody>
          <a:bodyPr>
            <a:normAutofit/>
          </a:bodyPr>
          <a:lstStyle/>
          <a:p>
            <a:pPr lvl="1"/>
            <a:r>
              <a:rPr lang="en-US" sz="2000" b="1" u="sng" dirty="0"/>
              <a:t>1936 – Buenos Aires Conference – </a:t>
            </a:r>
            <a:r>
              <a:rPr lang="en-US" sz="2000" dirty="0"/>
              <a:t>U.S. will not use force to protect business interest</a:t>
            </a:r>
          </a:p>
          <a:p>
            <a:pPr lvl="2"/>
            <a:r>
              <a:rPr lang="en-US" sz="1800" dirty="0"/>
              <a:t>U.S. would use political pressure, non-recognition of states</a:t>
            </a:r>
          </a:p>
          <a:p>
            <a:pPr lvl="1"/>
            <a:r>
              <a:rPr lang="en-US" sz="2000" b="1" u="sng" dirty="0"/>
              <a:t>Reciprocal Trade Agreements </a:t>
            </a:r>
            <a:r>
              <a:rPr lang="en-US" sz="2000" dirty="0"/>
              <a:t>– U.S. lower tariffs/duties with specific country in exchange for trading rights.</a:t>
            </a:r>
          </a:p>
          <a:p>
            <a:pPr lvl="2"/>
            <a:r>
              <a:rPr lang="en-US" sz="1800" dirty="0"/>
              <a:t>Ex. 90% of Brazilian exports became duty free, U.S. became largest trading partner of all L.A. countries (except Argentina)</a:t>
            </a:r>
          </a:p>
          <a:p>
            <a:pPr lvl="1"/>
            <a:r>
              <a:rPr lang="en-US" sz="2000" b="1" u="sng" dirty="0"/>
              <a:t>Declaration of Solidarity of America - </a:t>
            </a:r>
            <a:r>
              <a:rPr lang="en-US" sz="2000" dirty="0"/>
              <a:t> at the Eighth Pan American Conference in Lima, 1938 – 21 American republics agreed they would continue to cooperate, work to defend each other against all foreign interventions. </a:t>
            </a:r>
            <a:endParaRPr lang="en-US" sz="2000" b="1" u="sng" dirty="0"/>
          </a:p>
          <a:p>
            <a:pPr lvl="2"/>
            <a:endParaRPr lang="en-US" sz="2000" dirty="0"/>
          </a:p>
          <a:p>
            <a:endParaRPr lang="en-US" dirty="0"/>
          </a:p>
        </p:txBody>
      </p:sp>
      <p:pic>
        <p:nvPicPr>
          <p:cNvPr id="7170" name="Picture 2" descr="Image result for good neighbour poli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903" y="1789511"/>
            <a:ext cx="2841624" cy="4369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9433527" y="-40086"/>
            <a:ext cx="2758473" cy="3969026"/>
          </a:xfrm>
          <a:prstGeom prst="rect">
            <a:avLst/>
          </a:prstGeom>
        </p:spPr>
      </p:pic>
    </p:spTree>
    <p:extLst>
      <p:ext uri="{BB962C8B-B14F-4D97-AF65-F5344CB8AC3E}">
        <p14:creationId xmlns:p14="http://schemas.microsoft.com/office/powerpoint/2010/main" val="427292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51740-F5B1-4939-AEBA-178CD7A97E4E}"/>
              </a:ext>
            </a:extLst>
          </p:cNvPr>
          <p:cNvSpPr>
            <a:spLocks noGrp="1"/>
          </p:cNvSpPr>
          <p:nvPr>
            <p:ph type="title"/>
          </p:nvPr>
        </p:nvSpPr>
        <p:spPr/>
        <p:txBody>
          <a:bodyPr/>
          <a:lstStyle/>
          <a:p>
            <a:r>
              <a:rPr lang="en-US" dirty="0"/>
              <a:t>FDR at Buenos Aires - 1936</a:t>
            </a:r>
          </a:p>
        </p:txBody>
      </p:sp>
      <p:sp>
        <p:nvSpPr>
          <p:cNvPr id="3" name="Content Placeholder 2">
            <a:extLst>
              <a:ext uri="{FF2B5EF4-FFF2-40B4-BE49-F238E27FC236}">
                <a16:creationId xmlns:a16="http://schemas.microsoft.com/office/drawing/2014/main" id="{570F72DD-9A8B-45E2-83D9-01AEB30B23C6}"/>
              </a:ext>
            </a:extLst>
          </p:cNvPr>
          <p:cNvSpPr>
            <a:spLocks noGrp="1"/>
          </p:cNvSpPr>
          <p:nvPr>
            <p:ph idx="1"/>
          </p:nvPr>
        </p:nvSpPr>
        <p:spPr/>
        <p:txBody>
          <a:bodyPr>
            <a:normAutofit/>
          </a:bodyPr>
          <a:lstStyle/>
          <a:p>
            <a:r>
              <a:rPr lang="en-US" dirty="0"/>
              <a:t>According to Roosevelt, for what reasons should the Americas work together?  Give 3 </a:t>
            </a:r>
          </a:p>
          <a:p>
            <a:r>
              <a:rPr lang="en-US" dirty="0"/>
              <a:t>“</a:t>
            </a:r>
            <a:r>
              <a:rPr lang="en-US" i="1" dirty="0"/>
              <a:t>Three years ago, recognizing that a crisis was being thrust upon the New World set an example to the whole world by proclaiming a new spirit, a new day, in the affairs of the Hemisphere.  You who assemble today carry with you in your deliberations the hopes of millions of human beings in other less fortunate lands. Beyond the oceans we see continents asunder by old hatreds and new fanaticisms. Can we, the Republics of the New World help the Old World to avert the catastrophe which impends?  </a:t>
            </a:r>
          </a:p>
          <a:p>
            <a:pPr marL="0" indent="0">
              <a:buNone/>
            </a:pPr>
            <a:r>
              <a:rPr lang="en-US" i="1" dirty="0"/>
              <a:t>   Yes, I am confident that we can.” </a:t>
            </a:r>
            <a:endParaRPr lang="en-US" dirty="0"/>
          </a:p>
          <a:p>
            <a:endParaRPr lang="en-US" dirty="0"/>
          </a:p>
        </p:txBody>
      </p:sp>
    </p:spTree>
    <p:extLst>
      <p:ext uri="{BB962C8B-B14F-4D97-AF65-F5344CB8AC3E}">
        <p14:creationId xmlns:p14="http://schemas.microsoft.com/office/powerpoint/2010/main" val="1775271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376" y="172915"/>
            <a:ext cx="9519745" cy="1293028"/>
          </a:xfrm>
        </p:spPr>
        <p:txBody>
          <a:bodyPr/>
          <a:lstStyle/>
          <a:p>
            <a:r>
              <a:rPr lang="en-US" b="1" dirty="0"/>
              <a:t>Good Neighbor – Limits</a:t>
            </a:r>
          </a:p>
        </p:txBody>
      </p:sp>
      <p:sp>
        <p:nvSpPr>
          <p:cNvPr id="3" name="Content Placeholder 2"/>
          <p:cNvSpPr>
            <a:spLocks noGrp="1"/>
          </p:cNvSpPr>
          <p:nvPr>
            <p:ph idx="1"/>
          </p:nvPr>
        </p:nvSpPr>
        <p:spPr>
          <a:xfrm>
            <a:off x="685800" y="2194560"/>
            <a:ext cx="4715933" cy="4663440"/>
          </a:xfrm>
        </p:spPr>
        <p:txBody>
          <a:bodyPr/>
          <a:lstStyle/>
          <a:p>
            <a:r>
              <a:rPr lang="en-US" b="1" dirty="0"/>
              <a:t>Argentina still closely aligned to UK, Germany </a:t>
            </a:r>
          </a:p>
          <a:p>
            <a:r>
              <a:rPr lang="en-US" dirty="0"/>
              <a:t>American economies became reliant/connected to U.S. economy</a:t>
            </a:r>
          </a:p>
          <a:p>
            <a:r>
              <a:rPr lang="en-US" dirty="0"/>
              <a:t>Directly and indirectly supported pro-US dictatorships such as those in Nicaragua, Dominican Republic, and Cuba </a:t>
            </a:r>
          </a:p>
          <a:p>
            <a:endParaRPr lang="en-US" dirty="0"/>
          </a:p>
        </p:txBody>
      </p:sp>
      <p:pic>
        <p:nvPicPr>
          <p:cNvPr id="13314" name="Picture 2" descr="Image result for 1930s latin america trad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110" y="1342654"/>
            <a:ext cx="5014912"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79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OIL</a:t>
            </a:r>
            <a:r>
              <a:rPr lang="en-US" dirty="0"/>
              <a:t> and Good Neighbor Policy</a:t>
            </a:r>
          </a:p>
        </p:txBody>
      </p:sp>
      <p:sp>
        <p:nvSpPr>
          <p:cNvPr id="3" name="Content Placeholder 2"/>
          <p:cNvSpPr>
            <a:spLocks noGrp="1"/>
          </p:cNvSpPr>
          <p:nvPr>
            <p:ph idx="1"/>
          </p:nvPr>
        </p:nvSpPr>
        <p:spPr>
          <a:xfrm>
            <a:off x="3761132" y="1853755"/>
            <a:ext cx="8100668" cy="5004246"/>
          </a:xfrm>
        </p:spPr>
        <p:txBody>
          <a:bodyPr>
            <a:normAutofit/>
          </a:bodyPr>
          <a:lstStyle/>
          <a:p>
            <a:r>
              <a:rPr lang="en-US" sz="2400" dirty="0"/>
              <a:t>Nearly broke “Good neighbor” but eventually resolved</a:t>
            </a:r>
          </a:p>
          <a:p>
            <a:pPr lvl="1"/>
            <a:r>
              <a:rPr lang="en-US" sz="2400" dirty="0"/>
              <a:t>Mexico and Bolivia both had large reserves owned by foreign companies such as Standard Oil</a:t>
            </a:r>
          </a:p>
          <a:p>
            <a:pPr lvl="2"/>
            <a:r>
              <a:rPr lang="en-US" sz="2000" dirty="0"/>
              <a:t>Bolivia confiscated Standard Oil’s assets </a:t>
            </a:r>
            <a:r>
              <a:rPr lang="en-US" sz="2000" dirty="0" err="1"/>
              <a:t>w.o</a:t>
            </a:r>
            <a:r>
              <a:rPr lang="en-US" sz="2000" dirty="0"/>
              <a:t>. compensation</a:t>
            </a:r>
          </a:p>
          <a:p>
            <a:pPr lvl="3"/>
            <a:r>
              <a:rPr lang="en-US" sz="1800" dirty="0"/>
              <a:t>pretext was that the company was illegally selling to Argentina</a:t>
            </a:r>
          </a:p>
          <a:p>
            <a:pPr lvl="2"/>
            <a:r>
              <a:rPr lang="en-US" sz="2000" dirty="0"/>
              <a:t>U.S. then stopped providing all bank credit</a:t>
            </a:r>
          </a:p>
          <a:p>
            <a:pPr lvl="3"/>
            <a:r>
              <a:rPr lang="en-US" sz="1800" dirty="0"/>
              <a:t>Eventually U.S. received 1.5m for the company’s loss - 1940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1329136"/>
            <a:ext cx="3199914" cy="4485862"/>
          </a:xfrm>
          <a:prstGeom prst="rect">
            <a:avLst/>
          </a:prstGeom>
        </p:spPr>
      </p:pic>
    </p:spTree>
    <p:extLst>
      <p:ext uri="{BB962C8B-B14F-4D97-AF65-F5344CB8AC3E}">
        <p14:creationId xmlns:p14="http://schemas.microsoft.com/office/powerpoint/2010/main" val="1690761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88123"/>
            <a:ext cx="8610600" cy="1293028"/>
          </a:xfrm>
        </p:spPr>
        <p:txBody>
          <a:bodyPr/>
          <a:lstStyle/>
          <a:p>
            <a:r>
              <a:rPr lang="en-US" b="1" u="sng" dirty="0"/>
              <a:t>American Cultural Exchange </a:t>
            </a:r>
          </a:p>
        </p:txBody>
      </p:sp>
      <p:sp>
        <p:nvSpPr>
          <p:cNvPr id="3" name="Content Placeholder 2"/>
          <p:cNvSpPr>
            <a:spLocks noGrp="1"/>
          </p:cNvSpPr>
          <p:nvPr>
            <p:ph idx="1"/>
          </p:nvPr>
        </p:nvSpPr>
        <p:spPr>
          <a:xfrm>
            <a:off x="4476750" y="927652"/>
            <a:ext cx="7715250" cy="5545540"/>
          </a:xfrm>
        </p:spPr>
        <p:txBody>
          <a:bodyPr>
            <a:normAutofit/>
          </a:bodyPr>
          <a:lstStyle/>
          <a:p>
            <a:r>
              <a:rPr lang="en-US" dirty="0"/>
              <a:t>U.S. wanted to promote positive portrayal of itself throughout hemisphere </a:t>
            </a:r>
          </a:p>
          <a:p>
            <a:r>
              <a:rPr lang="en-US" dirty="0"/>
              <a:t>Wanted to negate pro-axis sentiment in region by</a:t>
            </a:r>
          </a:p>
          <a:p>
            <a:pPr lvl="1"/>
            <a:r>
              <a:rPr lang="en-US" dirty="0"/>
              <a:t> tourism via passenger ships between U.S. and Arg./Brazil/Uruguay</a:t>
            </a:r>
          </a:p>
          <a:p>
            <a:pPr lvl="2"/>
            <a:r>
              <a:rPr lang="en-US" dirty="0"/>
              <a:t>Cultural exchange/understanding</a:t>
            </a:r>
          </a:p>
          <a:p>
            <a:pPr lvl="1"/>
            <a:r>
              <a:rPr lang="en-US" dirty="0"/>
              <a:t>Motion pictures, radio, press portraying L.A. culture positively</a:t>
            </a:r>
          </a:p>
          <a:p>
            <a:r>
              <a:rPr lang="en-US" dirty="0"/>
              <a:t>Debate - Was the U.S. being benevolent? Or only self interested?</a:t>
            </a:r>
          </a:p>
          <a:p>
            <a:pPr lvl="1"/>
            <a:r>
              <a:rPr lang="en-US" dirty="0"/>
              <a:t>Peruvian leader Raul </a:t>
            </a:r>
            <a:r>
              <a:rPr lang="en-US" dirty="0" err="1"/>
              <a:t>Haya</a:t>
            </a:r>
            <a:r>
              <a:rPr lang="en-US" dirty="0"/>
              <a:t> de la </a:t>
            </a:r>
            <a:r>
              <a:rPr lang="en-US" b="1" dirty="0"/>
              <a:t>Torre </a:t>
            </a:r>
            <a:r>
              <a:rPr lang="en-US" dirty="0"/>
              <a:t>– The U.S. was “the good neighbor of tyrants”</a:t>
            </a:r>
          </a:p>
          <a:p>
            <a:pPr lvl="1"/>
            <a:r>
              <a:rPr lang="en-US" dirty="0"/>
              <a:t>Just another way to maintain regional dominance?</a:t>
            </a:r>
          </a:p>
          <a:p>
            <a:pPr lvl="1"/>
            <a:r>
              <a:rPr lang="en-US" dirty="0"/>
              <a:t>Many dictatorships were allowed to form in this region before 1939</a:t>
            </a:r>
          </a:p>
          <a:p>
            <a:pPr lvl="1"/>
            <a:r>
              <a:rPr lang="en-US" dirty="0"/>
              <a:t>U.S. historian Peter </a:t>
            </a:r>
            <a:r>
              <a:rPr lang="en-US" b="1" dirty="0"/>
              <a:t>Smith – </a:t>
            </a:r>
            <a:r>
              <a:rPr lang="en-US" dirty="0"/>
              <a:t>“golden era of U.S. relations with region”</a:t>
            </a:r>
          </a:p>
          <a:p>
            <a:pPr lvl="1"/>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82" y="707530"/>
            <a:ext cx="3379718" cy="5186486"/>
          </a:xfrm>
          <a:prstGeom prst="rect">
            <a:avLst/>
          </a:prstGeom>
        </p:spPr>
      </p:pic>
    </p:spTree>
    <p:extLst>
      <p:ext uri="{BB962C8B-B14F-4D97-AF65-F5344CB8AC3E}">
        <p14:creationId xmlns:p14="http://schemas.microsoft.com/office/powerpoint/2010/main" val="166386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588" y="0"/>
            <a:ext cx="8610600" cy="1293028"/>
          </a:xfrm>
        </p:spPr>
        <p:txBody>
          <a:bodyPr/>
          <a:lstStyle/>
          <a:p>
            <a:r>
              <a:rPr lang="en-US" b="1" dirty="0"/>
              <a:t>Pan American Airways </a:t>
            </a:r>
          </a:p>
        </p:txBody>
      </p:sp>
      <p:sp>
        <p:nvSpPr>
          <p:cNvPr id="3" name="Content Placeholder 2"/>
          <p:cNvSpPr>
            <a:spLocks noGrp="1"/>
          </p:cNvSpPr>
          <p:nvPr>
            <p:ph idx="1"/>
          </p:nvPr>
        </p:nvSpPr>
        <p:spPr>
          <a:xfrm>
            <a:off x="0" y="723185"/>
            <a:ext cx="6202017" cy="5325034"/>
          </a:xfrm>
        </p:spPr>
        <p:txBody>
          <a:bodyPr>
            <a:noAutofit/>
          </a:bodyPr>
          <a:lstStyle/>
          <a:p>
            <a:r>
              <a:rPr lang="en-US" sz="2400" dirty="0"/>
              <a:t>Largest US international airline carrier for many years</a:t>
            </a:r>
          </a:p>
          <a:p>
            <a:pPr lvl="1"/>
            <a:r>
              <a:rPr lang="en-US" sz="2400" dirty="0"/>
              <a:t>Catalyst for inter-American economic/social/political integration</a:t>
            </a:r>
          </a:p>
          <a:p>
            <a:pPr lvl="1"/>
            <a:r>
              <a:rPr lang="en-US" sz="2400" dirty="0"/>
              <a:t>Originally created to counterbalance German carrier in Colombia - 1927</a:t>
            </a:r>
          </a:p>
          <a:p>
            <a:pPr lvl="2"/>
            <a:r>
              <a:rPr lang="en-US" sz="2000" dirty="0"/>
              <a:t>Worried that control of airbases and planes could lead to German control of skies near Panama Canal </a:t>
            </a:r>
          </a:p>
          <a:p>
            <a:pPr lvl="1"/>
            <a:r>
              <a:rPr lang="en-US" sz="2400" dirty="0"/>
              <a:t>US government and others gave large contracts to business creating near monopoly in L.A. </a:t>
            </a:r>
          </a:p>
        </p:txBody>
      </p:sp>
      <p:pic>
        <p:nvPicPr>
          <p:cNvPr id="1026" name="Picture 2" descr="https://upload.wikimedia.org/wikipedia/commons/thumb/2/26/PAA_%22The_Americas%22_Route_Map_1936.jpg/800px-PAA_%22The_Americas%22_Route_Map_19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066" y="646514"/>
            <a:ext cx="4631578" cy="5847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9694" y="2501153"/>
            <a:ext cx="119230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1936 Routes </a:t>
            </a:r>
          </a:p>
        </p:txBody>
      </p:sp>
    </p:spTree>
    <p:extLst>
      <p:ext uri="{BB962C8B-B14F-4D97-AF65-F5344CB8AC3E}">
        <p14:creationId xmlns:p14="http://schemas.microsoft.com/office/powerpoint/2010/main" val="91585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Canada</a:t>
            </a:r>
            <a:r>
              <a:rPr lang="en-US" dirty="0"/>
              <a:t> – Independence Timeline?</a:t>
            </a:r>
          </a:p>
        </p:txBody>
      </p:sp>
      <p:sp>
        <p:nvSpPr>
          <p:cNvPr id="3" name="Content Placeholder 2"/>
          <p:cNvSpPr>
            <a:spLocks noGrp="1"/>
          </p:cNvSpPr>
          <p:nvPr>
            <p:ph idx="1"/>
          </p:nvPr>
        </p:nvSpPr>
        <p:spPr>
          <a:xfrm>
            <a:off x="403412" y="2057401"/>
            <a:ext cx="11102788" cy="4533403"/>
          </a:xfrm>
        </p:spPr>
        <p:txBody>
          <a:bodyPr>
            <a:normAutofit/>
          </a:bodyPr>
          <a:lstStyle/>
          <a:p>
            <a:pPr marL="0" indent="0">
              <a:buNone/>
            </a:pPr>
            <a:r>
              <a:rPr lang="en-US" sz="2800" b="1" u="sng" dirty="0"/>
              <a:t>July 1 1867 </a:t>
            </a:r>
            <a:r>
              <a:rPr lang="en-US" sz="2800" dirty="0"/>
              <a:t>– Dominion (self-governing within British Empire)</a:t>
            </a:r>
          </a:p>
          <a:p>
            <a:r>
              <a:rPr lang="en-US" sz="2800" b="1" u="sng" dirty="0"/>
              <a:t>1931 Statute of Westminster </a:t>
            </a:r>
            <a:r>
              <a:rPr lang="en-US" sz="2800" dirty="0"/>
              <a:t>– British parliament can no longer legislate for Dominions – become equal Commonwealths of British Empire (can still make “request” in Canada's constitution)</a:t>
            </a:r>
          </a:p>
          <a:p>
            <a:r>
              <a:rPr lang="en-US" sz="2800" b="1" u="sng" dirty="0"/>
              <a:t>1939 – </a:t>
            </a:r>
            <a:r>
              <a:rPr lang="en-US" sz="2800" dirty="0"/>
              <a:t>First American country to declare war on Axis</a:t>
            </a:r>
          </a:p>
          <a:p>
            <a:r>
              <a:rPr lang="en-US" sz="2800" b="1" u="sng" dirty="0"/>
              <a:t>1982 – total independence – </a:t>
            </a:r>
            <a:r>
              <a:rPr lang="en-US" sz="2800" dirty="0"/>
              <a:t>with British Crown as head of state</a:t>
            </a:r>
          </a:p>
          <a:p>
            <a:endParaRPr lang="en-US" dirty="0"/>
          </a:p>
        </p:txBody>
      </p:sp>
    </p:spTree>
    <p:extLst>
      <p:ext uri="{BB962C8B-B14F-4D97-AF65-F5344CB8AC3E}">
        <p14:creationId xmlns:p14="http://schemas.microsoft.com/office/powerpoint/2010/main" val="149929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73823"/>
            <a:ext cx="8610600" cy="1293028"/>
          </a:xfrm>
        </p:spPr>
        <p:txBody>
          <a:bodyPr/>
          <a:lstStyle/>
          <a:p>
            <a:r>
              <a:rPr lang="en-US" b="1" u="sng" dirty="0"/>
              <a:t>Canadian-American Diplomacy</a:t>
            </a:r>
          </a:p>
        </p:txBody>
      </p:sp>
      <p:sp>
        <p:nvSpPr>
          <p:cNvPr id="3" name="Content Placeholder 2"/>
          <p:cNvSpPr>
            <a:spLocks noGrp="1"/>
          </p:cNvSpPr>
          <p:nvPr>
            <p:ph idx="1"/>
          </p:nvPr>
        </p:nvSpPr>
        <p:spPr>
          <a:xfrm>
            <a:off x="4933949" y="702365"/>
            <a:ext cx="7046015" cy="6155635"/>
          </a:xfrm>
        </p:spPr>
        <p:txBody>
          <a:bodyPr>
            <a:normAutofit/>
          </a:bodyPr>
          <a:lstStyle/>
          <a:p>
            <a:r>
              <a:rPr lang="en-US" sz="2400" u="sng" dirty="0"/>
              <a:t>Before WWI </a:t>
            </a:r>
            <a:r>
              <a:rPr lang="en-US" sz="2400" dirty="0"/>
              <a:t>– Canadian F.P. was subordinate to the U.K.</a:t>
            </a:r>
          </a:p>
          <a:p>
            <a:pPr lvl="1"/>
            <a:r>
              <a:rPr lang="en-US" sz="2400" dirty="0"/>
              <a:t>Significantly changed during interwar period</a:t>
            </a:r>
          </a:p>
          <a:p>
            <a:pPr lvl="1"/>
            <a:r>
              <a:rPr lang="en-US" sz="2400" dirty="0"/>
              <a:t>Mostly due to </a:t>
            </a:r>
            <a:r>
              <a:rPr lang="en-US" sz="2400" b="1" dirty="0"/>
              <a:t>Battle of </a:t>
            </a:r>
            <a:r>
              <a:rPr lang="en-US" sz="2400" b="1" dirty="0" err="1">
                <a:hlinkClick r:id="rId3"/>
              </a:rPr>
              <a:t>Vimy</a:t>
            </a:r>
            <a:r>
              <a:rPr lang="en-US" sz="2400" b="1" dirty="0">
                <a:hlinkClick r:id="rId3"/>
              </a:rPr>
              <a:t> Ridge </a:t>
            </a:r>
            <a:endParaRPr lang="en-US" sz="2400" b="1" dirty="0"/>
          </a:p>
          <a:p>
            <a:pPr lvl="2"/>
            <a:r>
              <a:rPr lang="en-US" sz="2000" dirty="0"/>
              <a:t>Canadian divisions overran German strategic position, created a sense of national unity and earned a seat at the Paris Peace Conference and within the League</a:t>
            </a:r>
          </a:p>
          <a:p>
            <a:pPr lvl="2"/>
            <a:r>
              <a:rPr lang="en-US" sz="2000" dirty="0"/>
              <a:t>By 1920’s it was in control of own F.P. and military affairs</a:t>
            </a:r>
          </a:p>
          <a:p>
            <a:pPr lvl="2"/>
            <a:r>
              <a:rPr lang="en-US" sz="2000" dirty="0"/>
              <a:t>Codified by Statute of Westminster – dominions of Canada/Aus./N.Z./Ireland/S.A. became commonwealths – “equal in status but closely related to the mother country”</a:t>
            </a:r>
          </a:p>
          <a:p>
            <a:pPr lvl="2"/>
            <a:endParaRPr lang="en-US" dirty="0"/>
          </a:p>
          <a:p>
            <a:pPr marL="1371600" lvl="3" indent="0">
              <a:buNone/>
            </a:pPr>
            <a:endParaRPr lang="en-US" dirty="0"/>
          </a:p>
          <a:p>
            <a:pPr lvl="1"/>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1848" r="23020"/>
          <a:stretch/>
        </p:blipFill>
        <p:spPr>
          <a:xfrm>
            <a:off x="0" y="1022488"/>
            <a:ext cx="4987100" cy="5305425"/>
          </a:xfrm>
          <a:prstGeom prst="rect">
            <a:avLst/>
          </a:prstGeom>
        </p:spPr>
      </p:pic>
    </p:spTree>
    <p:extLst>
      <p:ext uri="{BB962C8B-B14F-4D97-AF65-F5344CB8AC3E}">
        <p14:creationId xmlns:p14="http://schemas.microsoft.com/office/powerpoint/2010/main" val="16081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12792"/>
            <a:ext cx="12029090" cy="6619084"/>
          </a:xfrm>
          <a:prstGeom prst="rect">
            <a:avLst/>
          </a:prstGeom>
          <a:noFill/>
          <a:ln>
            <a:noFill/>
          </a:ln>
        </p:spPr>
      </p:pic>
    </p:spTree>
    <p:extLst>
      <p:ext uri="{BB962C8B-B14F-4D97-AF65-F5344CB8AC3E}">
        <p14:creationId xmlns:p14="http://schemas.microsoft.com/office/powerpoint/2010/main" val="6337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54773"/>
            <a:ext cx="8610600" cy="1293028"/>
          </a:xfrm>
        </p:spPr>
        <p:txBody>
          <a:bodyPr/>
          <a:lstStyle/>
          <a:p>
            <a:r>
              <a:rPr lang="en-US" dirty="0"/>
              <a:t>Canadian-American Diplomacy</a:t>
            </a:r>
          </a:p>
        </p:txBody>
      </p:sp>
      <p:sp>
        <p:nvSpPr>
          <p:cNvPr id="3" name="Content Placeholder 2"/>
          <p:cNvSpPr>
            <a:spLocks noGrp="1"/>
          </p:cNvSpPr>
          <p:nvPr>
            <p:ph idx="1"/>
          </p:nvPr>
        </p:nvSpPr>
        <p:spPr>
          <a:xfrm>
            <a:off x="6019800" y="1447801"/>
            <a:ext cx="6172200" cy="5124449"/>
          </a:xfrm>
        </p:spPr>
        <p:txBody>
          <a:bodyPr/>
          <a:lstStyle/>
          <a:p>
            <a:r>
              <a:rPr lang="en-US" sz="2400" dirty="0"/>
              <a:t>U.S. instead of U.K. now became primary trading partner</a:t>
            </a:r>
          </a:p>
          <a:p>
            <a:pPr lvl="1"/>
            <a:r>
              <a:rPr lang="en-US" sz="2400" dirty="0"/>
              <a:t>Logical, less expensive</a:t>
            </a:r>
          </a:p>
          <a:p>
            <a:pPr lvl="1"/>
            <a:r>
              <a:rPr lang="en-US" sz="2400" dirty="0"/>
              <a:t>U.S. provided manufactured goods for resources</a:t>
            </a:r>
          </a:p>
          <a:p>
            <a:pPr lvl="1"/>
            <a:r>
              <a:rPr lang="en-US" sz="2400" dirty="0"/>
              <a:t>G.D. and </a:t>
            </a:r>
            <a:r>
              <a:rPr lang="en-US" sz="2400" b="1" dirty="0"/>
              <a:t>Smooth-Hawley tariff</a:t>
            </a:r>
            <a:r>
              <a:rPr lang="en-US" sz="2400" dirty="0"/>
              <a:t> resulted in Canadian tariffs on U.S. goods</a:t>
            </a:r>
          </a:p>
          <a:p>
            <a:pPr lvl="2"/>
            <a:r>
              <a:rPr lang="en-US" sz="2000" dirty="0"/>
              <a:t>Trade dropped by 75%</a:t>
            </a:r>
          </a:p>
          <a:p>
            <a:pPr lvl="2"/>
            <a:r>
              <a:rPr lang="en-US" sz="2000" dirty="0"/>
              <a:t>Reciprocal Trade Agreement resolved some, but not all of trade conflict</a:t>
            </a:r>
          </a:p>
          <a:p>
            <a:pPr lvl="2"/>
            <a:endParaRPr lang="en-US" dirty="0"/>
          </a:p>
          <a:p>
            <a:pPr lvl="1"/>
            <a:endParaRPr lang="en-US" dirty="0"/>
          </a:p>
          <a:p>
            <a:pPr lvl="1"/>
            <a:endParaRPr lang="en-US" dirty="0"/>
          </a:p>
          <a:p>
            <a:pPr lvl="2"/>
            <a:endParaRPr lang="en-US" dirty="0"/>
          </a:p>
          <a:p>
            <a:pPr marL="1371600" lvl="3" indent="0">
              <a:buNone/>
            </a:pPr>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22" y="2154800"/>
            <a:ext cx="5418478" cy="3255399"/>
          </a:xfrm>
          <a:prstGeom prst="rect">
            <a:avLst/>
          </a:prstGeom>
        </p:spPr>
      </p:pic>
    </p:spTree>
    <p:extLst>
      <p:ext uri="{BB962C8B-B14F-4D97-AF65-F5344CB8AC3E}">
        <p14:creationId xmlns:p14="http://schemas.microsoft.com/office/powerpoint/2010/main" val="254855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34" y="591671"/>
            <a:ext cx="6009715" cy="6175918"/>
          </a:xfrm>
        </p:spPr>
        <p:txBody>
          <a:bodyPr>
            <a:normAutofit fontScale="92500"/>
          </a:bodyPr>
          <a:lstStyle/>
          <a:p>
            <a:pPr lvl="1"/>
            <a:r>
              <a:rPr lang="en-US" sz="2800" b="1" u="sng" dirty="0"/>
              <a:t>Canadian Diplomatic Challenges </a:t>
            </a:r>
          </a:p>
          <a:p>
            <a:pPr lvl="1"/>
            <a:r>
              <a:rPr lang="en-US" sz="2800" b="1" u="sng" dirty="0"/>
              <a:t>Pan American Union </a:t>
            </a:r>
            <a:r>
              <a:rPr lang="en-US" sz="2800" dirty="0"/>
              <a:t>– 1890 - Canada denied entrance into “League of Nations for America” by U.S. veto – invoked Monroe Doctrine </a:t>
            </a:r>
          </a:p>
          <a:p>
            <a:pPr lvl="2"/>
            <a:r>
              <a:rPr lang="en-US" sz="2400" dirty="0"/>
              <a:t>Canada was not an independent republic</a:t>
            </a:r>
          </a:p>
          <a:p>
            <a:pPr lvl="1"/>
            <a:r>
              <a:rPr lang="en-US" sz="2800" dirty="0"/>
              <a:t>Canada’s trade in L.A. amounted to 2-3% of its total trade</a:t>
            </a:r>
          </a:p>
          <a:p>
            <a:pPr lvl="2"/>
            <a:r>
              <a:rPr lang="en-US" sz="2400" dirty="0"/>
              <a:t>Wanted to remain deferential to British interest in the region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1" y="0"/>
            <a:ext cx="4967586" cy="6175918"/>
          </a:xfrm>
          <a:prstGeom prst="rect">
            <a:avLst/>
          </a:prstGeom>
        </p:spPr>
      </p:pic>
    </p:spTree>
    <p:extLst>
      <p:ext uri="{BB962C8B-B14F-4D97-AF65-F5344CB8AC3E}">
        <p14:creationId xmlns:p14="http://schemas.microsoft.com/office/powerpoint/2010/main" val="2828719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Americas React to </a:t>
            </a:r>
            <a:r>
              <a:rPr lang="en-US" dirty="0"/>
              <a:t>Europe and Asian </a:t>
            </a:r>
            <a:r>
              <a:rPr lang="en-US" b="1" u="sng" dirty="0"/>
              <a:t>Conflicts</a:t>
            </a:r>
            <a:r>
              <a:rPr lang="en-US" dirty="0"/>
              <a:t> </a:t>
            </a:r>
          </a:p>
        </p:txBody>
      </p:sp>
      <p:sp>
        <p:nvSpPr>
          <p:cNvPr id="3" name="Content Placeholder 2"/>
          <p:cNvSpPr>
            <a:spLocks noGrp="1"/>
          </p:cNvSpPr>
          <p:nvPr>
            <p:ph idx="1"/>
          </p:nvPr>
        </p:nvSpPr>
        <p:spPr>
          <a:xfrm>
            <a:off x="6096000" y="2020957"/>
            <a:ext cx="5467350" cy="4572000"/>
          </a:xfrm>
        </p:spPr>
        <p:txBody>
          <a:bodyPr>
            <a:normAutofit fontScale="92500" lnSpcReduction="20000"/>
          </a:bodyPr>
          <a:lstStyle/>
          <a:p>
            <a:pPr lvl="1"/>
            <a:r>
              <a:rPr lang="en-US" sz="2800" dirty="0"/>
              <a:t>Would eventually be drawn in during the ‘30’s</a:t>
            </a:r>
          </a:p>
          <a:p>
            <a:pPr lvl="1"/>
            <a:r>
              <a:rPr lang="en-US" sz="2800" dirty="0"/>
              <a:t>US – not part of </a:t>
            </a:r>
            <a:r>
              <a:rPr lang="en-US" sz="2800" b="1" u="sng" dirty="0"/>
              <a:t>League</a:t>
            </a:r>
            <a:r>
              <a:rPr lang="en-US" sz="2800" dirty="0"/>
              <a:t> but heavily influenced the League’s decisions</a:t>
            </a:r>
          </a:p>
          <a:p>
            <a:pPr lvl="2"/>
            <a:r>
              <a:rPr lang="en-US" sz="2400" dirty="0"/>
              <a:t>What would happen if U.S. policy conflicted with League’s decisions?</a:t>
            </a:r>
          </a:p>
          <a:p>
            <a:pPr lvl="1"/>
            <a:r>
              <a:rPr lang="en-US" sz="2400" dirty="0"/>
              <a:t>World Conflict was Secondary – most concerned about suffering of own people, not Europe/Asia</a:t>
            </a:r>
          </a:p>
          <a:p>
            <a:pPr marL="1371600" lvl="3" indent="0">
              <a:buNone/>
            </a:pPr>
            <a:r>
              <a:rPr lang="en-US" sz="2000" dirty="0"/>
              <a:t> </a:t>
            </a:r>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00" y="1853754"/>
            <a:ext cx="5412631" cy="4059473"/>
          </a:xfrm>
          <a:prstGeom prst="rect">
            <a:avLst/>
          </a:prstGeom>
        </p:spPr>
      </p:pic>
    </p:spTree>
    <p:extLst>
      <p:ext uri="{BB962C8B-B14F-4D97-AF65-F5344CB8AC3E}">
        <p14:creationId xmlns:p14="http://schemas.microsoft.com/office/powerpoint/2010/main" val="298738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Americas React to Europe and Asian Conflicts</a:t>
            </a:r>
          </a:p>
        </p:txBody>
      </p:sp>
      <p:sp>
        <p:nvSpPr>
          <p:cNvPr id="3" name="Content Placeholder 2"/>
          <p:cNvSpPr>
            <a:spLocks noGrp="1"/>
          </p:cNvSpPr>
          <p:nvPr>
            <p:ph idx="1"/>
          </p:nvPr>
        </p:nvSpPr>
        <p:spPr>
          <a:xfrm>
            <a:off x="5372100" y="2194560"/>
            <a:ext cx="6134100" cy="4434840"/>
          </a:xfrm>
        </p:spPr>
        <p:txBody>
          <a:bodyPr>
            <a:normAutofit fontScale="92500"/>
          </a:bodyPr>
          <a:lstStyle/>
          <a:p>
            <a:r>
              <a:rPr lang="en-US" sz="2800" b="1" u="sng" dirty="0"/>
              <a:t>Manchuria Crisis(1931) </a:t>
            </a:r>
            <a:r>
              <a:rPr lang="en-US" sz="2800" dirty="0"/>
              <a:t>– US pushed for League’s intervention</a:t>
            </a:r>
          </a:p>
          <a:p>
            <a:pPr lvl="1"/>
            <a:r>
              <a:rPr lang="en-US" sz="2800" dirty="0"/>
              <a:t>US refused to recognize it as Japanese territory – non-recognition </a:t>
            </a:r>
          </a:p>
          <a:p>
            <a:pPr lvl="1"/>
            <a:r>
              <a:rPr lang="en-US" sz="2800" dirty="0"/>
              <a:t>Diplomatic disapproval – swayed League to form Lytton Commission</a:t>
            </a:r>
          </a:p>
          <a:p>
            <a:pPr lvl="2"/>
            <a:r>
              <a:rPr lang="en-US" sz="2400" dirty="0"/>
              <a:t>USA appointed a member – Frank McCoy to serve on League commission</a:t>
            </a:r>
          </a:p>
          <a:p>
            <a:pPr marL="0" indent="0">
              <a:buNone/>
            </a:pPr>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2194560"/>
            <a:ext cx="5305425" cy="3810000"/>
          </a:xfrm>
          <a:prstGeom prst="rect">
            <a:avLst/>
          </a:prstGeom>
        </p:spPr>
      </p:pic>
    </p:spTree>
    <p:extLst>
      <p:ext uri="{BB962C8B-B14F-4D97-AF65-F5344CB8AC3E}">
        <p14:creationId xmlns:p14="http://schemas.microsoft.com/office/powerpoint/2010/main" val="4061220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1" y="220317"/>
            <a:ext cx="6477000" cy="5761485"/>
          </a:xfrm>
        </p:spPr>
        <p:txBody>
          <a:bodyPr>
            <a:normAutofit fontScale="92500"/>
          </a:bodyPr>
          <a:lstStyle/>
          <a:p>
            <a:pPr lvl="1"/>
            <a:r>
              <a:rPr lang="en-US" sz="2400" dirty="0"/>
              <a:t>Commission – Japan was guilty – what to do next?</a:t>
            </a:r>
          </a:p>
          <a:p>
            <a:pPr lvl="2"/>
            <a:r>
              <a:rPr lang="en-US" sz="2000" dirty="0"/>
              <a:t>Hoover – no economic sanctions, they would cause war</a:t>
            </a:r>
          </a:p>
          <a:p>
            <a:pPr lvl="2"/>
            <a:r>
              <a:rPr lang="en-US" sz="2000" dirty="0"/>
              <a:t>Irrelevant anyways – League decided to do nothing </a:t>
            </a:r>
          </a:p>
          <a:p>
            <a:pPr lvl="3"/>
            <a:r>
              <a:rPr lang="en-US" sz="1800" dirty="0"/>
              <a:t>Britain – sanctions would threaten stability in region – Our colonies threatened?</a:t>
            </a:r>
          </a:p>
          <a:p>
            <a:pPr lvl="1"/>
            <a:r>
              <a:rPr lang="en-US" sz="2400" dirty="0"/>
              <a:t>League countries unwilling to sacrifice own economy at expense of U.S. increase in trade without hurting Japan </a:t>
            </a:r>
          </a:p>
          <a:p>
            <a:pPr lvl="1"/>
            <a:endParaRPr lang="en-US" sz="2400" dirty="0"/>
          </a:p>
          <a:p>
            <a:pPr lvl="1"/>
            <a:r>
              <a:rPr lang="en-US" sz="2400" b="1" u="sng" dirty="0"/>
              <a:t>M. Crisis Conclusion </a:t>
            </a:r>
            <a:r>
              <a:rPr lang="en-US" sz="2400" dirty="0"/>
              <a:t>– US F.P. was pivotal in avoiding international sanctions against Japan’s aggression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49" y="990600"/>
            <a:ext cx="5645435" cy="4019550"/>
          </a:xfrm>
          <a:prstGeom prst="rect">
            <a:avLst/>
          </a:prstGeom>
        </p:spPr>
      </p:pic>
    </p:spTree>
    <p:extLst>
      <p:ext uri="{BB962C8B-B14F-4D97-AF65-F5344CB8AC3E}">
        <p14:creationId xmlns:p14="http://schemas.microsoft.com/office/powerpoint/2010/main" val="1618549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974" y="39287"/>
            <a:ext cx="8610600" cy="1293028"/>
          </a:xfrm>
        </p:spPr>
        <p:txBody>
          <a:bodyPr>
            <a:normAutofit/>
          </a:bodyPr>
          <a:lstStyle/>
          <a:p>
            <a:r>
              <a:rPr lang="en-US" dirty="0"/>
              <a:t>The Americas React to Europe and Asian Conflicts</a:t>
            </a:r>
          </a:p>
        </p:txBody>
      </p:sp>
      <p:sp>
        <p:nvSpPr>
          <p:cNvPr id="3" name="Content Placeholder 2"/>
          <p:cNvSpPr>
            <a:spLocks noGrp="1"/>
          </p:cNvSpPr>
          <p:nvPr>
            <p:ph idx="1"/>
          </p:nvPr>
        </p:nvSpPr>
        <p:spPr>
          <a:xfrm>
            <a:off x="4933950" y="968238"/>
            <a:ext cx="7258050" cy="4648199"/>
          </a:xfrm>
        </p:spPr>
        <p:txBody>
          <a:bodyPr>
            <a:normAutofit fontScale="92500" lnSpcReduction="10000"/>
          </a:bodyPr>
          <a:lstStyle/>
          <a:p>
            <a:r>
              <a:rPr lang="en-US" sz="2400" b="1" u="sng" dirty="0"/>
              <a:t>Canada in Manchuria</a:t>
            </a:r>
          </a:p>
          <a:p>
            <a:pPr lvl="1"/>
            <a:r>
              <a:rPr lang="en-US" sz="2400" dirty="0"/>
              <a:t>P.M. Bennett – Saw Canadian F.P. as British as part of Commonwealth, but was pro US</a:t>
            </a:r>
          </a:p>
          <a:p>
            <a:pPr lvl="2"/>
            <a:r>
              <a:rPr lang="en-US" sz="2000" dirty="0"/>
              <a:t>Many Canadians disagreed</a:t>
            </a:r>
          </a:p>
          <a:p>
            <a:pPr lvl="1"/>
            <a:r>
              <a:rPr lang="en-US" sz="2400" dirty="0"/>
              <a:t>Canada could serve as a middle ground between U.S. and U.K. policy towards Japan</a:t>
            </a:r>
          </a:p>
          <a:p>
            <a:pPr lvl="2"/>
            <a:r>
              <a:rPr lang="en-US" sz="2000" dirty="0"/>
              <a:t>U.S. – moral condemnation, UK – conciliation </a:t>
            </a:r>
          </a:p>
          <a:p>
            <a:pPr lvl="2"/>
            <a:r>
              <a:rPr lang="en-US" sz="2000" dirty="0"/>
              <a:t>U.K. did not want to look weak and asked Canada’s government to give speech accepting Lytton Commission recommendations.  </a:t>
            </a:r>
          </a:p>
          <a:p>
            <a:pPr lvl="2"/>
            <a:r>
              <a:rPr lang="en-US" sz="2000" dirty="0"/>
              <a:t>Japan withdrew from League in ‘33, U.S. shifts toward hardline against Japan</a:t>
            </a:r>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44561"/>
            <a:ext cx="4868782" cy="3133725"/>
          </a:xfrm>
          <a:prstGeom prst="rect">
            <a:avLst/>
          </a:prstGeom>
        </p:spPr>
      </p:pic>
    </p:spTree>
    <p:extLst>
      <p:ext uri="{BB962C8B-B14F-4D97-AF65-F5344CB8AC3E}">
        <p14:creationId xmlns:p14="http://schemas.microsoft.com/office/powerpoint/2010/main" val="2238042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u="sng" dirty="0"/>
              <a:t>Americas React to Europe </a:t>
            </a:r>
            <a:r>
              <a:rPr lang="en-US" dirty="0"/>
              <a:t>and Asian Conflicts</a:t>
            </a:r>
          </a:p>
        </p:txBody>
      </p:sp>
      <p:sp>
        <p:nvSpPr>
          <p:cNvPr id="3" name="Content Placeholder 2"/>
          <p:cNvSpPr>
            <a:spLocks noGrp="1"/>
          </p:cNvSpPr>
          <p:nvPr>
            <p:ph idx="1"/>
          </p:nvPr>
        </p:nvSpPr>
        <p:spPr>
          <a:xfrm>
            <a:off x="5566996" y="1870710"/>
            <a:ext cx="5943600" cy="4987290"/>
          </a:xfrm>
        </p:spPr>
        <p:txBody>
          <a:bodyPr/>
          <a:lstStyle/>
          <a:p>
            <a:r>
              <a:rPr lang="en-US" sz="2400" u="sng" dirty="0"/>
              <a:t>Hitler appointed Chancellor</a:t>
            </a:r>
          </a:p>
          <a:p>
            <a:pPr lvl="1"/>
            <a:r>
              <a:rPr lang="en-US" sz="2400" dirty="0"/>
              <a:t>Americas mixed – many saw him as Germany’s savior – wished to emulate populist movements in own countries – no consensus in any country</a:t>
            </a:r>
          </a:p>
          <a:p>
            <a:pPr lvl="2"/>
            <a:r>
              <a:rPr lang="en-US" sz="2000" dirty="0"/>
              <a:t>Fervent Nationalism more prominent in countries with German immigrants </a:t>
            </a:r>
          </a:p>
          <a:p>
            <a:pPr lvl="3"/>
            <a:r>
              <a:rPr lang="en-US" sz="1800" dirty="0" err="1"/>
              <a:t>Getulio</a:t>
            </a:r>
            <a:r>
              <a:rPr lang="en-US" sz="1800" dirty="0"/>
              <a:t> Vargas in Brazil </a:t>
            </a:r>
          </a:p>
          <a:p>
            <a:pPr lvl="2"/>
            <a:r>
              <a:rPr lang="en-US" sz="2000" dirty="0"/>
              <a:t>Others feared racial and authoritarian policies – FDR </a:t>
            </a:r>
          </a:p>
          <a:p>
            <a:pPr lvl="2"/>
            <a:endParaRPr lang="en-US" dirty="0"/>
          </a:p>
          <a:p>
            <a:pPr lvl="1"/>
            <a:endParaRPr lang="en-US" dirty="0"/>
          </a:p>
        </p:txBody>
      </p:sp>
      <p:pic>
        <p:nvPicPr>
          <p:cNvPr id="4" name="Picture 3"/>
          <p:cNvPicPr>
            <a:picLocks noChangeAspect="1"/>
          </p:cNvPicPr>
          <p:nvPr/>
        </p:nvPicPr>
        <p:blipFill rotWithShape="1">
          <a:blip r:embed="rId2"/>
          <a:srcRect r="36404"/>
          <a:stretch/>
        </p:blipFill>
        <p:spPr>
          <a:xfrm>
            <a:off x="0" y="1737360"/>
            <a:ext cx="5566996" cy="4491990"/>
          </a:xfrm>
          <a:prstGeom prst="rect">
            <a:avLst/>
          </a:prstGeom>
        </p:spPr>
      </p:pic>
    </p:spTree>
    <p:extLst>
      <p:ext uri="{BB962C8B-B14F-4D97-AF65-F5344CB8AC3E}">
        <p14:creationId xmlns:p14="http://schemas.microsoft.com/office/powerpoint/2010/main" val="163248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950" y="573873"/>
            <a:ext cx="8610600" cy="1293028"/>
          </a:xfrm>
        </p:spPr>
        <p:txBody>
          <a:bodyPr>
            <a:normAutofit/>
          </a:bodyPr>
          <a:lstStyle/>
          <a:p>
            <a:r>
              <a:rPr lang="en-US" dirty="0"/>
              <a:t>The Americas React to Europe and Asian Conflicts</a:t>
            </a:r>
          </a:p>
        </p:txBody>
      </p:sp>
      <p:sp>
        <p:nvSpPr>
          <p:cNvPr id="3" name="Content Placeholder 2"/>
          <p:cNvSpPr>
            <a:spLocks noGrp="1"/>
          </p:cNvSpPr>
          <p:nvPr>
            <p:ph idx="1"/>
          </p:nvPr>
        </p:nvSpPr>
        <p:spPr>
          <a:xfrm>
            <a:off x="4443984" y="1866901"/>
            <a:ext cx="7614666" cy="4991099"/>
          </a:xfrm>
        </p:spPr>
        <p:txBody>
          <a:bodyPr/>
          <a:lstStyle/>
          <a:p>
            <a:pPr lvl="1"/>
            <a:r>
              <a:rPr lang="en-US" sz="2400" u="sng" dirty="0"/>
              <a:t>Abyssinia Crisis </a:t>
            </a:r>
          </a:p>
          <a:p>
            <a:pPr lvl="1"/>
            <a:r>
              <a:rPr lang="en-US" dirty="0"/>
              <a:t>1935 – U.S. passed first of a series of Neutrality Acts</a:t>
            </a:r>
          </a:p>
          <a:p>
            <a:pPr lvl="2"/>
            <a:r>
              <a:rPr lang="en-US" dirty="0"/>
              <a:t>No trade with any country at war</a:t>
            </a:r>
          </a:p>
          <a:p>
            <a:pPr lvl="2"/>
            <a:r>
              <a:rPr lang="en-US" dirty="0"/>
              <a:t>U.S. promised no aid to Abyssinia– assisted in death blow to League?</a:t>
            </a:r>
          </a:p>
          <a:p>
            <a:pPr lvl="1"/>
            <a:r>
              <a:rPr lang="en-US" dirty="0"/>
              <a:t>Canada divided </a:t>
            </a:r>
          </a:p>
          <a:p>
            <a:pPr lvl="2"/>
            <a:r>
              <a:rPr lang="en-US" dirty="0"/>
              <a:t>Bennett’s gov’t. in Ottawa wished to abstain from condemning Italy</a:t>
            </a:r>
          </a:p>
          <a:p>
            <a:pPr lvl="3"/>
            <a:r>
              <a:rPr lang="en-US" dirty="0"/>
              <a:t>Would place Canada on side with Germany, Austria, Hungary</a:t>
            </a:r>
          </a:p>
          <a:p>
            <a:pPr lvl="2"/>
            <a:r>
              <a:rPr lang="en-US" dirty="0"/>
              <a:t>Foreign delegation to League broke with own government and imposed sanctions</a:t>
            </a:r>
          </a:p>
          <a:p>
            <a:pPr lvl="3"/>
            <a:r>
              <a:rPr lang="en-US" dirty="0"/>
              <a:t>Sided with Britain against U.S. – wanted to impose some actions, not just condemnation </a:t>
            </a:r>
          </a:p>
          <a:p>
            <a:pPr lvl="3"/>
            <a:r>
              <a:rPr lang="en-US" dirty="0"/>
              <a:t>Bennett’s government was then ousted</a:t>
            </a:r>
          </a:p>
          <a:p>
            <a:pPr lvl="3"/>
            <a:endParaRPr lang="en-US" dirty="0"/>
          </a:p>
        </p:txBody>
      </p:sp>
      <p:pic>
        <p:nvPicPr>
          <p:cNvPr id="1026" name="Picture 2" descr="Image result for italy abyssi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324323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299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F595-C00C-4972-9808-4247DFE03ADA}"/>
              </a:ext>
            </a:extLst>
          </p:cNvPr>
          <p:cNvSpPr>
            <a:spLocks noGrp="1"/>
          </p:cNvSpPr>
          <p:nvPr>
            <p:ph type="title"/>
          </p:nvPr>
        </p:nvSpPr>
        <p:spPr/>
        <p:txBody>
          <a:bodyPr/>
          <a:lstStyle/>
          <a:p>
            <a:r>
              <a:rPr lang="en-US" dirty="0"/>
              <a:t>The USA's policy of neutrality </a:t>
            </a:r>
          </a:p>
        </p:txBody>
      </p:sp>
      <p:sp>
        <p:nvSpPr>
          <p:cNvPr id="3" name="Content Placeholder 2">
            <a:extLst>
              <a:ext uri="{FF2B5EF4-FFF2-40B4-BE49-F238E27FC236}">
                <a16:creationId xmlns:a16="http://schemas.microsoft.com/office/drawing/2014/main" id="{70E11748-1F64-4769-B9F4-0FAE2F6C1629}"/>
              </a:ext>
            </a:extLst>
          </p:cNvPr>
          <p:cNvSpPr>
            <a:spLocks noGrp="1"/>
          </p:cNvSpPr>
          <p:nvPr>
            <p:ph idx="1"/>
          </p:nvPr>
        </p:nvSpPr>
        <p:spPr>
          <a:xfrm>
            <a:off x="437322" y="1219200"/>
            <a:ext cx="11012555" cy="4929809"/>
          </a:xfrm>
        </p:spPr>
        <p:txBody>
          <a:bodyPr>
            <a:normAutofit fontScale="92500" lnSpcReduction="20000"/>
          </a:bodyPr>
          <a:lstStyle/>
          <a:p>
            <a:r>
              <a:rPr lang="en-US" dirty="0"/>
              <a:t>Feeling that participation in WWI was a mistake/ Congress passed a series of Neutrality Acts from 1935 onwards which intended to keep the USA out of future wars. Policy was problematic, difficult to follow/apply</a:t>
            </a:r>
          </a:p>
          <a:p>
            <a:pPr marL="0" indent="0">
              <a:buNone/>
            </a:pPr>
            <a:r>
              <a:rPr lang="en-US" b="1" dirty="0"/>
              <a:t>The Neutrality Acts:</a:t>
            </a:r>
          </a:p>
          <a:p>
            <a:pPr marL="0" indent="0">
              <a:buNone/>
            </a:pPr>
            <a:r>
              <a:rPr lang="en-US" b="1" u="sng" dirty="0"/>
              <a:t>First Neutrality Act 1935</a:t>
            </a:r>
            <a:r>
              <a:rPr lang="en-US" dirty="0"/>
              <a:t>:  gave president the power to prohibit US Ships from carrying us-made munitions to countries at war. Could also  prevent US citizens from traveling on ships of those countries at war. </a:t>
            </a:r>
          </a:p>
          <a:p>
            <a:pPr marL="0" indent="0">
              <a:buNone/>
            </a:pPr>
            <a:r>
              <a:rPr lang="en-US" b="1" u="sng" dirty="0"/>
              <a:t>The Second Neutrality Act 1936</a:t>
            </a:r>
            <a:r>
              <a:rPr lang="en-US" dirty="0"/>
              <a:t>: banned loans or credits to countries at war  </a:t>
            </a:r>
          </a:p>
          <a:p>
            <a:pPr marL="0" indent="0">
              <a:buNone/>
            </a:pPr>
            <a:r>
              <a:rPr lang="en-US" b="1" u="sng" dirty="0"/>
              <a:t>The Third Neutrality Act 1937</a:t>
            </a:r>
            <a:r>
              <a:rPr lang="en-US" dirty="0"/>
              <a:t>: forbade the export of munitions for use by either of the opposing  forces in Spain (During Spanish Civil War)</a:t>
            </a:r>
          </a:p>
          <a:p>
            <a:pPr marL="0" indent="0">
              <a:buNone/>
            </a:pPr>
            <a:r>
              <a:rPr lang="en-US" b="1" u="sng" dirty="0"/>
              <a:t>The Fourth Neutrality Act 1937</a:t>
            </a:r>
            <a:r>
              <a:rPr lang="en-US" dirty="0"/>
              <a:t>: authorized US president to determine what could and could not be bought, other than munitions, and made travel on ships of countries at war unlawful. </a:t>
            </a:r>
          </a:p>
          <a:p>
            <a:pPr marL="0" indent="0">
              <a:buNone/>
            </a:pPr>
            <a:r>
              <a:rPr lang="en-US" b="1" u="sng" dirty="0"/>
              <a:t>The Fifth Neutrality Act 1939</a:t>
            </a:r>
            <a:r>
              <a:rPr lang="en-US" dirty="0"/>
              <a:t>:  President could authorize the “cash and carry” export of arms and munitions to countries at war, but they had to transported in the counties’ own ships.  It also proclaimed the North Atlantic a combat zone (due to U-Boat activity) </a:t>
            </a:r>
          </a:p>
          <a:p>
            <a:pPr marL="0" indent="0">
              <a:buNone/>
            </a:pPr>
            <a:endParaRPr lang="en-US" dirty="0"/>
          </a:p>
        </p:txBody>
      </p:sp>
    </p:spTree>
    <p:extLst>
      <p:ext uri="{BB962C8B-B14F-4D97-AF65-F5344CB8AC3E}">
        <p14:creationId xmlns:p14="http://schemas.microsoft.com/office/powerpoint/2010/main" val="314155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895B-D0C6-4C37-B305-CA09F91D40B9}"/>
              </a:ext>
            </a:extLst>
          </p:cNvPr>
          <p:cNvSpPr>
            <a:spLocks noGrp="1"/>
          </p:cNvSpPr>
          <p:nvPr>
            <p:ph type="title"/>
          </p:nvPr>
        </p:nvSpPr>
        <p:spPr>
          <a:xfrm>
            <a:off x="1090007" y="168415"/>
            <a:ext cx="9603275" cy="1049235"/>
          </a:xfrm>
        </p:spPr>
        <p:txBody>
          <a:bodyPr/>
          <a:lstStyle/>
          <a:p>
            <a:r>
              <a:rPr lang="en-US" b="1" dirty="0"/>
              <a:t>US Neutrality </a:t>
            </a:r>
            <a:r>
              <a:rPr lang="en-US" dirty="0"/>
              <a:t>– Evidence </a:t>
            </a:r>
          </a:p>
        </p:txBody>
      </p:sp>
      <p:sp>
        <p:nvSpPr>
          <p:cNvPr id="3" name="Content Placeholder 2">
            <a:extLst>
              <a:ext uri="{FF2B5EF4-FFF2-40B4-BE49-F238E27FC236}">
                <a16:creationId xmlns:a16="http://schemas.microsoft.com/office/drawing/2014/main" id="{D4C996F9-BDF0-44BC-9705-5B722EDD45DD}"/>
              </a:ext>
            </a:extLst>
          </p:cNvPr>
          <p:cNvSpPr>
            <a:spLocks noGrp="1"/>
          </p:cNvSpPr>
          <p:nvPr>
            <p:ph idx="1"/>
          </p:nvPr>
        </p:nvSpPr>
        <p:spPr>
          <a:xfrm>
            <a:off x="277089" y="957470"/>
            <a:ext cx="11229109" cy="5019259"/>
          </a:xfrm>
        </p:spPr>
        <p:txBody>
          <a:bodyPr>
            <a:normAutofit fontScale="92500" lnSpcReduction="10000"/>
          </a:bodyPr>
          <a:lstStyle/>
          <a:p>
            <a:r>
              <a:rPr lang="en-US" sz="2400" dirty="0"/>
              <a:t>Neutrality </a:t>
            </a:r>
            <a:r>
              <a:rPr lang="en-US" sz="2400" b="1" u="sng" dirty="0"/>
              <a:t>Justification - Nye Commission </a:t>
            </a:r>
            <a:r>
              <a:rPr lang="en-US" sz="2400" dirty="0"/>
              <a:t>– Republican Senators led investigation into why U.S. join WW1 – U.S. capitalist had invested into nations at war, profiteering war companies – Dupont, JP Morgan Banking.</a:t>
            </a:r>
          </a:p>
          <a:p>
            <a:r>
              <a:rPr lang="en-US" sz="2400" b="1" u="sng" dirty="0"/>
              <a:t>Ludlow Amendment </a:t>
            </a:r>
            <a:r>
              <a:rPr lang="en-US" sz="2400" dirty="0"/>
              <a:t>– popular proposed change to constitution – national referendum to declare war – but does not pass</a:t>
            </a:r>
          </a:p>
          <a:p>
            <a:r>
              <a:rPr lang="en-US" sz="2400" b="1" u="sng" dirty="0"/>
              <a:t>Gallup Poll </a:t>
            </a:r>
            <a:r>
              <a:rPr lang="en-US" sz="2400" dirty="0"/>
              <a:t>– 70% of Americans thought Us involvement WWI was wrong</a:t>
            </a:r>
          </a:p>
          <a:p>
            <a:r>
              <a:rPr lang="en-US" sz="2400" dirty="0"/>
              <a:t>Roosevelt’s </a:t>
            </a:r>
            <a:r>
              <a:rPr lang="en-US" sz="2400" b="1" u="sng" dirty="0"/>
              <a:t>Quarantine Speech </a:t>
            </a:r>
            <a:r>
              <a:rPr lang="en-US" sz="2400" dirty="0"/>
              <a:t>– wanted to alert population to world danger</a:t>
            </a:r>
          </a:p>
          <a:p>
            <a:pPr lvl="1"/>
            <a:r>
              <a:rPr lang="en-US" sz="2400" dirty="0"/>
              <a:t>Newspaper, population highly critical</a:t>
            </a:r>
          </a:p>
          <a:p>
            <a:pPr lvl="1"/>
            <a:r>
              <a:rPr lang="en-US" sz="2400" dirty="0"/>
              <a:t>FDR – “It is terrible to look over your shoulder while trying to lead and find no one there”</a:t>
            </a:r>
          </a:p>
          <a:p>
            <a:r>
              <a:rPr lang="en-US" b="1" u="sng" dirty="0"/>
              <a:t>Panay Incident </a:t>
            </a:r>
            <a:r>
              <a:rPr lang="en-US" dirty="0"/>
              <a:t>– Japanese sank US Navy ship and 3 standard oil ships on </a:t>
            </a:r>
            <a:r>
              <a:rPr lang="en-US" dirty="0" err="1"/>
              <a:t>Yagtze</a:t>
            </a:r>
            <a:r>
              <a:rPr lang="en-US" dirty="0"/>
              <a:t> River in Nanking.  US demanded apology and compensation, incident then closed. </a:t>
            </a:r>
          </a:p>
          <a:p>
            <a:pPr lvl="1"/>
            <a:r>
              <a:rPr lang="en-US" u="sng" dirty="0"/>
              <a:t>Led To “</a:t>
            </a:r>
            <a:r>
              <a:rPr lang="en-US" b="1" u="sng" dirty="0"/>
              <a:t>moral embargo</a:t>
            </a:r>
            <a:r>
              <a:rPr lang="en-US" u="sng" dirty="0"/>
              <a:t>” </a:t>
            </a:r>
            <a:r>
              <a:rPr lang="en-US" dirty="0"/>
              <a:t>American businesses encouraged to refrain from Japan. </a:t>
            </a:r>
          </a:p>
        </p:txBody>
      </p:sp>
    </p:spTree>
    <p:extLst>
      <p:ext uri="{BB962C8B-B14F-4D97-AF65-F5344CB8AC3E}">
        <p14:creationId xmlns:p14="http://schemas.microsoft.com/office/powerpoint/2010/main" val="112409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FFF00"/>
                </a:highlight>
              </a:rPr>
              <a:t>Old Paper III Questions </a:t>
            </a:r>
          </a:p>
        </p:txBody>
      </p:sp>
      <p:sp>
        <p:nvSpPr>
          <p:cNvPr id="3" name="Content Placeholder 2"/>
          <p:cNvSpPr>
            <a:spLocks noGrp="1"/>
          </p:cNvSpPr>
          <p:nvPr>
            <p:ph idx="1"/>
          </p:nvPr>
        </p:nvSpPr>
        <p:spPr/>
        <p:txBody>
          <a:bodyPr>
            <a:normAutofit fontScale="92500"/>
          </a:bodyPr>
          <a:lstStyle/>
          <a:p>
            <a:pPr marL="0" indent="0">
              <a:buNone/>
            </a:pPr>
            <a:r>
              <a:rPr lang="en-US" dirty="0"/>
              <a:t>1. 'By </a:t>
            </a:r>
            <a:r>
              <a:rPr lang="en-US" b="1" dirty="0"/>
              <a:t>December 1941</a:t>
            </a:r>
            <a:r>
              <a:rPr lang="en-US" dirty="0"/>
              <a:t>, the United States was a </a:t>
            </a:r>
            <a:r>
              <a:rPr lang="en-US" b="1" dirty="0"/>
              <a:t>belligerent</a:t>
            </a:r>
            <a:r>
              <a:rPr lang="en-US" dirty="0"/>
              <a:t> in all but name.' Comment on this statement with regard to United States </a:t>
            </a:r>
            <a:r>
              <a:rPr lang="en-US" b="1" dirty="0"/>
              <a:t>foreign policy </a:t>
            </a:r>
            <a:r>
              <a:rPr lang="en-US" dirty="0"/>
              <a:t>in the decade before Pearl Harbor.</a:t>
            </a:r>
          </a:p>
          <a:p>
            <a:endParaRPr lang="en-US" dirty="0"/>
          </a:p>
          <a:p>
            <a:pPr marL="0" indent="0">
              <a:buNone/>
            </a:pPr>
            <a:r>
              <a:rPr lang="en-US" dirty="0"/>
              <a:t>2. “The Second World War greatly transformed </a:t>
            </a:r>
            <a:r>
              <a:rPr lang="en-US" b="1" dirty="0"/>
              <a:t>inter-American diplomacy </a:t>
            </a:r>
            <a:r>
              <a:rPr lang="en-US" dirty="0"/>
              <a:t>and </a:t>
            </a:r>
            <a:r>
              <a:rPr lang="en-US" b="1" dirty="0"/>
              <a:t>economic interaction </a:t>
            </a:r>
            <a:r>
              <a:rPr lang="en-US" dirty="0"/>
              <a:t>in the years 1939–1945.” To what extent do you agree with this statement?</a:t>
            </a:r>
          </a:p>
          <a:p>
            <a:endParaRPr lang="en-US" dirty="0"/>
          </a:p>
          <a:p>
            <a:pPr marL="0" indent="0">
              <a:buNone/>
            </a:pPr>
            <a:r>
              <a:rPr lang="en-US" dirty="0"/>
              <a:t>3. To what extent were attempts at “</a:t>
            </a:r>
            <a:r>
              <a:rPr lang="en-US" b="1" dirty="0"/>
              <a:t>hemispheric cooperation” </a:t>
            </a:r>
            <a:r>
              <a:rPr lang="en-US" dirty="0"/>
              <a:t>successful </a:t>
            </a:r>
            <a:r>
              <a:rPr lang="en-US" b="1" dirty="0"/>
              <a:t>before and during </a:t>
            </a:r>
            <a:r>
              <a:rPr lang="en-US" dirty="0"/>
              <a:t>the Second World War?</a:t>
            </a:r>
          </a:p>
        </p:txBody>
      </p:sp>
    </p:spTree>
    <p:extLst>
      <p:ext uri="{BB962C8B-B14F-4D97-AF65-F5344CB8AC3E}">
        <p14:creationId xmlns:p14="http://schemas.microsoft.com/office/powerpoint/2010/main" val="944943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DD25-3738-4798-9B5C-F9280A70650C}"/>
              </a:ext>
            </a:extLst>
          </p:cNvPr>
          <p:cNvSpPr>
            <a:spLocks noGrp="1"/>
          </p:cNvSpPr>
          <p:nvPr>
            <p:ph type="title"/>
          </p:nvPr>
        </p:nvSpPr>
        <p:spPr/>
        <p:txBody>
          <a:bodyPr/>
          <a:lstStyle/>
          <a:p>
            <a:r>
              <a:rPr lang="en-US" dirty="0"/>
              <a:t>Views On US Gov’t (FDR) Neutrality </a:t>
            </a:r>
          </a:p>
        </p:txBody>
      </p:sp>
      <p:sp>
        <p:nvSpPr>
          <p:cNvPr id="3" name="Content Placeholder 2">
            <a:extLst>
              <a:ext uri="{FF2B5EF4-FFF2-40B4-BE49-F238E27FC236}">
                <a16:creationId xmlns:a16="http://schemas.microsoft.com/office/drawing/2014/main" id="{E77B9CCC-EEA5-401F-B739-E233218F6B8B}"/>
              </a:ext>
            </a:extLst>
          </p:cNvPr>
          <p:cNvSpPr>
            <a:spLocks noGrp="1"/>
          </p:cNvSpPr>
          <p:nvPr>
            <p:ph idx="1"/>
          </p:nvPr>
        </p:nvSpPr>
        <p:spPr>
          <a:xfrm>
            <a:off x="0" y="1690977"/>
            <a:ext cx="3856383" cy="4663440"/>
          </a:xfrm>
        </p:spPr>
        <p:txBody>
          <a:bodyPr>
            <a:normAutofit/>
          </a:bodyPr>
          <a:lstStyle/>
          <a:p>
            <a:r>
              <a:rPr lang="en-US" b="1" u="sng" dirty="0"/>
              <a:t>Gov’t. was Isolationist</a:t>
            </a:r>
          </a:p>
          <a:p>
            <a:r>
              <a:rPr lang="en-US" b="1" dirty="0"/>
              <a:t>Divine</a:t>
            </a:r>
            <a:r>
              <a:rPr lang="en-US" dirty="0"/>
              <a:t> – “Americans threatened by complex forces threatening peace, sought escape in ironclad neutrality”</a:t>
            </a:r>
          </a:p>
          <a:p>
            <a:r>
              <a:rPr lang="en-US" b="1" dirty="0"/>
              <a:t>Snowman</a:t>
            </a:r>
            <a:r>
              <a:rPr lang="en-US" dirty="0"/>
              <a:t> “The more dangerous events became the more Gov’t. wanted cut off from world </a:t>
            </a:r>
          </a:p>
          <a:p>
            <a:r>
              <a:rPr lang="en-US" dirty="0"/>
              <a:t>Congress Passed, FDR signed 5 different Neutrality Acts. </a:t>
            </a:r>
          </a:p>
        </p:txBody>
      </p:sp>
      <p:sp>
        <p:nvSpPr>
          <p:cNvPr id="4" name="Content Placeholder 2">
            <a:extLst>
              <a:ext uri="{FF2B5EF4-FFF2-40B4-BE49-F238E27FC236}">
                <a16:creationId xmlns:a16="http://schemas.microsoft.com/office/drawing/2014/main" id="{C8DC416F-6C3D-4A19-978F-521D77740ACE}"/>
              </a:ext>
            </a:extLst>
          </p:cNvPr>
          <p:cNvSpPr txBox="1">
            <a:spLocks/>
          </p:cNvSpPr>
          <p:nvPr/>
        </p:nvSpPr>
        <p:spPr>
          <a:xfrm>
            <a:off x="4100763" y="2194560"/>
            <a:ext cx="3100137"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prstClr val="black"/>
                </a:solidFill>
                <a:effectLst/>
                <a:uLnTx/>
                <a:uFillTx/>
                <a:latin typeface="Gill Sans MT" panose="020B0502020104020203"/>
                <a:ea typeface="+mn-ea"/>
                <a:cs typeface="+mn-cs"/>
              </a:rPr>
              <a:t>FDR was Gradualist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err="1">
                <a:ln>
                  <a:noFill/>
                </a:ln>
                <a:solidFill>
                  <a:prstClr val="black"/>
                </a:solidFill>
                <a:effectLst/>
                <a:uLnTx/>
                <a:uFillTx/>
                <a:latin typeface="Gill Sans MT" panose="020B0502020104020203"/>
                <a:ea typeface="+mn-ea"/>
                <a:cs typeface="+mn-cs"/>
              </a:rPr>
              <a:t>Dallek</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 FDR’s inclination was to move slow in F. Affairs.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HW </a:t>
            </a:r>
            <a:r>
              <a:rPr kumimoji="0" lang="en-US" sz="2200" b="1" i="0" u="none" strike="noStrike" kern="1200" cap="none" spc="0" normalizeH="0" baseline="0" noProof="0" dirty="0">
                <a:ln>
                  <a:noFill/>
                </a:ln>
                <a:solidFill>
                  <a:prstClr val="black"/>
                </a:solidFill>
                <a:effectLst/>
                <a:uLnTx/>
                <a:uFillTx/>
                <a:latin typeface="Gill Sans MT" panose="020B0502020104020203"/>
                <a:ea typeface="+mn-ea"/>
                <a:cs typeface="+mn-cs"/>
              </a:rPr>
              <a:t>Brands</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 FDR declared war after “stretching authority, bending truth to educate American people</a:t>
            </a:r>
          </a:p>
        </p:txBody>
      </p:sp>
      <p:sp>
        <p:nvSpPr>
          <p:cNvPr id="5" name="Content Placeholder 2">
            <a:extLst>
              <a:ext uri="{FF2B5EF4-FFF2-40B4-BE49-F238E27FC236}">
                <a16:creationId xmlns:a16="http://schemas.microsoft.com/office/drawing/2014/main" id="{F560F542-D7A9-458A-9E3B-95BB67508607}"/>
              </a:ext>
            </a:extLst>
          </p:cNvPr>
          <p:cNvSpPr txBox="1">
            <a:spLocks/>
          </p:cNvSpPr>
          <p:nvPr/>
        </p:nvSpPr>
        <p:spPr>
          <a:xfrm>
            <a:off x="7676148" y="2194560"/>
            <a:ext cx="3100137"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sng" strike="noStrike" kern="1200" cap="none" spc="0" normalizeH="0" baseline="0" noProof="0" dirty="0">
                <a:ln>
                  <a:noFill/>
                </a:ln>
                <a:solidFill>
                  <a:prstClr val="black"/>
                </a:solidFill>
                <a:effectLst/>
                <a:uLnTx/>
                <a:uFillTx/>
                <a:latin typeface="Gill Sans MT" panose="020B0502020104020203"/>
                <a:ea typeface="+mn-ea"/>
                <a:cs typeface="+mn-cs"/>
              </a:rPr>
              <a:t>FDR was Pragmatist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Gill Sans MT" panose="020B0502020104020203"/>
                <a:ea typeface="+mn-ea"/>
                <a:cs typeface="+mn-cs"/>
              </a:rPr>
              <a:t>Most</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agree he was closely tied to Public Opinion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err="1">
                <a:ln>
                  <a:noFill/>
                </a:ln>
                <a:solidFill>
                  <a:prstClr val="black"/>
                </a:solidFill>
                <a:effectLst/>
                <a:uLnTx/>
                <a:uFillTx/>
                <a:latin typeface="Gill Sans MT" panose="020B0502020104020203"/>
                <a:ea typeface="+mn-ea"/>
                <a:cs typeface="+mn-cs"/>
              </a:rPr>
              <a:t>Dallek</a:t>
            </a:r>
            <a:r>
              <a:rPr kumimoji="0" lang="en-US" sz="22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“He would only move once “an unequivocal popular consensus”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435221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09811"/>
            <a:ext cx="8610600" cy="1293028"/>
          </a:xfrm>
        </p:spPr>
        <p:txBody>
          <a:bodyPr>
            <a:normAutofit/>
          </a:bodyPr>
          <a:lstStyle/>
          <a:p>
            <a:r>
              <a:rPr lang="en-US" dirty="0"/>
              <a:t>The Americas React to Europe and Asian Conflicts</a:t>
            </a:r>
          </a:p>
        </p:txBody>
      </p:sp>
      <p:sp>
        <p:nvSpPr>
          <p:cNvPr id="3" name="Content Placeholder 2"/>
          <p:cNvSpPr>
            <a:spLocks noGrp="1"/>
          </p:cNvSpPr>
          <p:nvPr>
            <p:ph idx="1"/>
          </p:nvPr>
        </p:nvSpPr>
        <p:spPr>
          <a:xfrm>
            <a:off x="3752850" y="1793082"/>
            <a:ext cx="8648700" cy="4358640"/>
          </a:xfrm>
        </p:spPr>
        <p:txBody>
          <a:bodyPr/>
          <a:lstStyle/>
          <a:p>
            <a:pPr lvl="1"/>
            <a:r>
              <a:rPr lang="en-US" sz="2400" u="sng" dirty="0"/>
              <a:t>Spanish Civil War </a:t>
            </a:r>
          </a:p>
          <a:p>
            <a:pPr lvl="2"/>
            <a:r>
              <a:rPr lang="en-US" sz="2000" dirty="0"/>
              <a:t>USA invoked neutrality act</a:t>
            </a:r>
          </a:p>
          <a:p>
            <a:pPr lvl="2"/>
            <a:r>
              <a:rPr lang="en-US" sz="2000" dirty="0"/>
              <a:t>US businesses nonetheless overtly assisted nationalist</a:t>
            </a:r>
          </a:p>
          <a:p>
            <a:pPr lvl="3"/>
            <a:r>
              <a:rPr lang="en-US" sz="1800" dirty="0"/>
              <a:t>Texaco supplied gas on credit to Franco</a:t>
            </a:r>
          </a:p>
          <a:p>
            <a:pPr lvl="2"/>
            <a:r>
              <a:rPr lang="en-US" sz="2000" dirty="0"/>
              <a:t>Mexico participated actively in the Civil War</a:t>
            </a:r>
          </a:p>
          <a:p>
            <a:pPr lvl="3"/>
            <a:r>
              <a:rPr lang="en-US" sz="1800" dirty="0"/>
              <a:t>Cardenas gov’t supported Republicans</a:t>
            </a:r>
          </a:p>
          <a:p>
            <a:pPr lvl="3"/>
            <a:r>
              <a:rPr lang="en-US" sz="1800" dirty="0"/>
              <a:t>Contributed little – negligible $2m, mostly moral support</a:t>
            </a:r>
          </a:p>
          <a:p>
            <a:pPr lvl="3"/>
            <a:endParaRPr lang="en-US" dirty="0"/>
          </a:p>
          <a:p>
            <a:pPr lvl="3"/>
            <a:endParaRPr lang="en-US" dirty="0"/>
          </a:p>
        </p:txBody>
      </p:sp>
    </p:spTree>
    <p:extLst>
      <p:ext uri="{BB962C8B-B14F-4D97-AF65-F5344CB8AC3E}">
        <p14:creationId xmlns:p14="http://schemas.microsoft.com/office/powerpoint/2010/main" val="20072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550" y="573873"/>
            <a:ext cx="8610600" cy="1293028"/>
          </a:xfrm>
        </p:spPr>
        <p:txBody>
          <a:bodyPr>
            <a:normAutofit/>
          </a:bodyPr>
          <a:lstStyle/>
          <a:p>
            <a:r>
              <a:rPr lang="en-US" dirty="0"/>
              <a:t>The Americas React to Europe and Asian Conflicts</a:t>
            </a:r>
          </a:p>
        </p:txBody>
      </p:sp>
      <p:sp>
        <p:nvSpPr>
          <p:cNvPr id="3" name="Content Placeholder 2"/>
          <p:cNvSpPr>
            <a:spLocks noGrp="1"/>
          </p:cNvSpPr>
          <p:nvPr>
            <p:ph idx="1"/>
          </p:nvPr>
        </p:nvSpPr>
        <p:spPr>
          <a:xfrm>
            <a:off x="7606144" y="2130743"/>
            <a:ext cx="4262005" cy="4187190"/>
          </a:xfrm>
        </p:spPr>
        <p:txBody>
          <a:bodyPr>
            <a:normAutofit fontScale="92500"/>
          </a:bodyPr>
          <a:lstStyle/>
          <a:p>
            <a:pPr lvl="1"/>
            <a:r>
              <a:rPr lang="en-US" sz="3200" u="sng" dirty="0"/>
              <a:t>Chinese Civil War </a:t>
            </a:r>
          </a:p>
          <a:p>
            <a:pPr lvl="2"/>
            <a:r>
              <a:rPr lang="en-US" sz="2800" dirty="0"/>
              <a:t>Roosevelt did not follow Neutrality Act – no declaration of war = not a war</a:t>
            </a:r>
          </a:p>
          <a:p>
            <a:pPr lvl="3"/>
            <a:r>
              <a:rPr lang="en-US" sz="2400" dirty="0"/>
              <a:t>Sympathetic towards nationalist (</a:t>
            </a:r>
            <a:r>
              <a:rPr lang="en-US" sz="2400" dirty="0" err="1"/>
              <a:t>Goumindang</a:t>
            </a:r>
            <a:r>
              <a:rPr lang="en-US" sz="2400" dirty="0"/>
              <a:t>)</a:t>
            </a:r>
          </a:p>
          <a:p>
            <a:pPr lvl="3"/>
            <a:endParaRPr lang="en-US" dirty="0"/>
          </a:p>
          <a:p>
            <a:pPr lvl="3"/>
            <a:endParaRPr lang="en-US" dirty="0"/>
          </a:p>
          <a:p>
            <a:pPr lvl="3"/>
            <a:endParaRPr lang="en-US" dirty="0"/>
          </a:p>
        </p:txBody>
      </p:sp>
      <p:pic>
        <p:nvPicPr>
          <p:cNvPr id="3074" name="Picture 2" descr="Image result for us support chinese nationa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1" y="1523524"/>
            <a:ext cx="3962400" cy="5058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CA68A3-A899-42D1-A6C3-6BC68A7BB0B6}"/>
              </a:ext>
            </a:extLst>
          </p:cNvPr>
          <p:cNvPicPr>
            <a:picLocks noChangeAspect="1"/>
          </p:cNvPicPr>
          <p:nvPr/>
        </p:nvPicPr>
        <p:blipFill>
          <a:blip r:embed="rId4"/>
          <a:stretch>
            <a:fillRect/>
          </a:stretch>
        </p:blipFill>
        <p:spPr>
          <a:xfrm>
            <a:off x="4171951" y="1523523"/>
            <a:ext cx="3239822" cy="5058251"/>
          </a:xfrm>
          <a:prstGeom prst="rect">
            <a:avLst/>
          </a:prstGeom>
        </p:spPr>
      </p:pic>
    </p:spTree>
    <p:extLst>
      <p:ext uri="{BB962C8B-B14F-4D97-AF65-F5344CB8AC3E}">
        <p14:creationId xmlns:p14="http://schemas.microsoft.com/office/powerpoint/2010/main" val="307949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513" y="86139"/>
            <a:ext cx="8610600" cy="1293028"/>
          </a:xfrm>
        </p:spPr>
        <p:txBody>
          <a:bodyPr>
            <a:normAutofit/>
          </a:bodyPr>
          <a:lstStyle/>
          <a:p>
            <a:r>
              <a:rPr lang="en-US" dirty="0">
                <a:solidFill>
                  <a:prstClr val="black"/>
                </a:solidFill>
              </a:rPr>
              <a:t>The Americas React to Europe and Asian Conflicts</a:t>
            </a:r>
            <a:endParaRPr lang="en-US" dirty="0"/>
          </a:p>
        </p:txBody>
      </p:sp>
      <p:sp>
        <p:nvSpPr>
          <p:cNvPr id="3" name="Content Placeholder 2"/>
          <p:cNvSpPr>
            <a:spLocks noGrp="1"/>
          </p:cNvSpPr>
          <p:nvPr>
            <p:ph idx="1"/>
          </p:nvPr>
        </p:nvSpPr>
        <p:spPr>
          <a:xfrm>
            <a:off x="4972050" y="2175510"/>
            <a:ext cx="7086600" cy="4225290"/>
          </a:xfrm>
        </p:spPr>
        <p:txBody>
          <a:bodyPr>
            <a:normAutofit lnSpcReduction="10000"/>
          </a:bodyPr>
          <a:lstStyle/>
          <a:p>
            <a:r>
              <a:rPr lang="en-US" u="sng" dirty="0"/>
              <a:t>Munich Conference – 1938</a:t>
            </a:r>
          </a:p>
          <a:p>
            <a:pPr lvl="1"/>
            <a:r>
              <a:rPr lang="en-US" dirty="0"/>
              <a:t>Roosevelt increasingly on side of intervention – but persuaded into appeasement by world opinion</a:t>
            </a:r>
          </a:p>
          <a:p>
            <a:pPr lvl="1"/>
            <a:r>
              <a:rPr lang="en-US" dirty="0"/>
              <a:t>Conference was hailed a success – Chamberlain a hero</a:t>
            </a:r>
          </a:p>
          <a:p>
            <a:pPr lvl="1"/>
            <a:r>
              <a:rPr lang="en-US" dirty="0"/>
              <a:t>FDR writes Hitler letter after invading rest of Czechoslovakia demanding no more intervention </a:t>
            </a:r>
          </a:p>
          <a:p>
            <a:pPr lvl="2"/>
            <a:r>
              <a:rPr lang="en-US" dirty="0"/>
              <a:t>Hitler read it to his government and made a </a:t>
            </a:r>
            <a:r>
              <a:rPr lang="en-US" dirty="0">
                <a:hlinkClick r:id="rId2"/>
              </a:rPr>
              <a:t>mockery of it</a:t>
            </a:r>
            <a:endParaRPr lang="en-US" dirty="0"/>
          </a:p>
          <a:p>
            <a:r>
              <a:rPr lang="en-US" u="sng" dirty="0"/>
              <a:t>Invasion of Poland – 1 Sept. 1939</a:t>
            </a:r>
          </a:p>
          <a:p>
            <a:pPr lvl="1"/>
            <a:r>
              <a:rPr lang="en-US" dirty="0"/>
              <a:t>Hemisphere now mostly anti-axis even thought neutrality was maintained</a:t>
            </a:r>
          </a:p>
          <a:p>
            <a:pPr lvl="1"/>
            <a:r>
              <a:rPr lang="en-US" dirty="0"/>
              <a:t>Only Canada enters the war </a:t>
            </a:r>
          </a:p>
        </p:txBody>
      </p:sp>
      <p:pic>
        <p:nvPicPr>
          <p:cNvPr id="4098" name="Picture 2" descr="Image result for fdr interventio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379167"/>
            <a:ext cx="4451154" cy="518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358F-CB54-4304-9B2D-18D4C511F973}"/>
              </a:ext>
            </a:extLst>
          </p:cNvPr>
          <p:cNvSpPr>
            <a:spLocks noGrp="1"/>
          </p:cNvSpPr>
          <p:nvPr>
            <p:ph type="title"/>
          </p:nvPr>
        </p:nvSpPr>
        <p:spPr/>
        <p:txBody>
          <a:bodyPr/>
          <a:lstStyle/>
          <a:p>
            <a:r>
              <a:rPr lang="en-US" dirty="0"/>
              <a:t>Neutrality and US rearmament </a:t>
            </a:r>
          </a:p>
        </p:txBody>
      </p:sp>
      <p:sp>
        <p:nvSpPr>
          <p:cNvPr id="3" name="Content Placeholder 2">
            <a:extLst>
              <a:ext uri="{FF2B5EF4-FFF2-40B4-BE49-F238E27FC236}">
                <a16:creationId xmlns:a16="http://schemas.microsoft.com/office/drawing/2014/main" id="{D8A276AD-9A2B-4BE7-9157-CF1C8C5DA1D1}"/>
              </a:ext>
            </a:extLst>
          </p:cNvPr>
          <p:cNvSpPr>
            <a:spLocks noGrp="1"/>
          </p:cNvSpPr>
          <p:nvPr>
            <p:ph idx="1"/>
          </p:nvPr>
        </p:nvSpPr>
        <p:spPr>
          <a:xfrm>
            <a:off x="477079" y="2015732"/>
            <a:ext cx="11092070" cy="3894738"/>
          </a:xfrm>
        </p:spPr>
        <p:txBody>
          <a:bodyPr>
            <a:normAutofit fontScale="92500" lnSpcReduction="10000"/>
          </a:bodyPr>
          <a:lstStyle/>
          <a:p>
            <a:r>
              <a:rPr lang="en-US" dirty="0"/>
              <a:t>Reduced forces after World War I  (to ca. 19000 officers and 205,000 enlisted men); 1922 reduced further to regular army of 12,000 officers and 125,000 enlisted men</a:t>
            </a:r>
          </a:p>
          <a:p>
            <a:r>
              <a:rPr lang="en-US" dirty="0"/>
              <a:t>Budget of war department fixed ; US Naval expansion restricted by agreements made at the Washington Naval Conference </a:t>
            </a:r>
          </a:p>
          <a:p>
            <a:r>
              <a:rPr lang="en-US" dirty="0"/>
              <a:t>Growth of the Navy:  only branch that grew at all until the mid-1930s; </a:t>
            </a:r>
          </a:p>
          <a:p>
            <a:r>
              <a:rPr lang="en-US" dirty="0"/>
              <a:t>1934 NIRA provided the navy with $237 million for warship construction: navy ordered 20 destroyers, four submarines, four light cruisers and two aircraft carriers. </a:t>
            </a:r>
          </a:p>
          <a:p>
            <a:r>
              <a:rPr lang="en-US" dirty="0"/>
              <a:t>From 1935 armed forces’ budget was increased because of changes in Europe </a:t>
            </a:r>
          </a:p>
          <a:p>
            <a:r>
              <a:rPr lang="en-US" dirty="0"/>
              <a:t>After the Munich Crisis in 1938, Roosevelt said he would spend another $300 million on armaments  - asked Congress for $552 million for defense expenditure to prepare the country for the war. </a:t>
            </a:r>
          </a:p>
        </p:txBody>
      </p:sp>
    </p:spTree>
    <p:extLst>
      <p:ext uri="{BB962C8B-B14F-4D97-AF65-F5344CB8AC3E}">
        <p14:creationId xmlns:p14="http://schemas.microsoft.com/office/powerpoint/2010/main" val="1281073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Canada at War </a:t>
            </a:r>
            <a:endParaRPr lang="en-US" dirty="0"/>
          </a:p>
        </p:txBody>
      </p:sp>
      <p:sp>
        <p:nvSpPr>
          <p:cNvPr id="3" name="Content Placeholder 2"/>
          <p:cNvSpPr>
            <a:spLocks noGrp="1"/>
          </p:cNvSpPr>
          <p:nvPr>
            <p:ph idx="1"/>
          </p:nvPr>
        </p:nvSpPr>
        <p:spPr/>
        <p:txBody>
          <a:bodyPr>
            <a:normAutofit fontScale="92500"/>
          </a:bodyPr>
          <a:lstStyle/>
          <a:p>
            <a:r>
              <a:rPr lang="en-US" dirty="0"/>
              <a:t>Canada’s participation after British declaration of war seemed to be foregone conclusion</a:t>
            </a:r>
          </a:p>
          <a:p>
            <a:pPr lvl="1"/>
            <a:r>
              <a:rPr lang="en-US" dirty="0"/>
              <a:t>Westminster Statute – unlike in WWI it would be Canada’s own decision </a:t>
            </a:r>
          </a:p>
          <a:p>
            <a:pPr lvl="2"/>
            <a:r>
              <a:rPr lang="en-US" dirty="0"/>
              <a:t>Decision was decided in Canadian parliament after debate – first independent Dec. of war – 10 Sept. 1939</a:t>
            </a:r>
          </a:p>
          <a:p>
            <a:r>
              <a:rPr lang="en-US" dirty="0"/>
              <a:t>Ill-prepared for war – economic depression made military spending very unpopular</a:t>
            </a:r>
          </a:p>
          <a:p>
            <a:pPr lvl="1"/>
            <a:r>
              <a:rPr lang="en-US" dirty="0"/>
              <a:t>Had doubled in ‘38, doubled again in ‘39</a:t>
            </a:r>
          </a:p>
          <a:p>
            <a:pPr lvl="2"/>
            <a:r>
              <a:rPr lang="en-US" dirty="0"/>
              <a:t>Half going to the </a:t>
            </a:r>
            <a:r>
              <a:rPr lang="en-US" b="1" u="sng" dirty="0"/>
              <a:t>RCAF</a:t>
            </a:r>
          </a:p>
          <a:p>
            <a:pPr lvl="1"/>
            <a:r>
              <a:rPr lang="en-US" dirty="0"/>
              <a:t>Created British Commonwealth Air Training Force – most advanced air training throughout the British Empire was conducted in Canada</a:t>
            </a:r>
          </a:p>
          <a:p>
            <a:pPr lvl="1"/>
            <a:r>
              <a:rPr lang="en-US" dirty="0"/>
              <a:t>Canada trained 13,000 pilots a year and sent many to fight in Battle of Britain </a:t>
            </a:r>
          </a:p>
          <a:p>
            <a:pPr lvl="1"/>
            <a:endParaRPr lang="en-US" dirty="0"/>
          </a:p>
        </p:txBody>
      </p:sp>
    </p:spTree>
    <p:extLst>
      <p:ext uri="{BB962C8B-B14F-4D97-AF65-F5344CB8AC3E}">
        <p14:creationId xmlns:p14="http://schemas.microsoft.com/office/powerpoint/2010/main" val="900990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0"/>
            <a:ext cx="8610600" cy="1293028"/>
          </a:xfrm>
        </p:spPr>
        <p:txBody>
          <a:bodyPr/>
          <a:lstStyle/>
          <a:p>
            <a:r>
              <a:rPr lang="en-US" u="sng" dirty="0"/>
              <a:t>Canada at War </a:t>
            </a:r>
          </a:p>
        </p:txBody>
      </p:sp>
      <p:sp>
        <p:nvSpPr>
          <p:cNvPr id="3" name="Content Placeholder 2"/>
          <p:cNvSpPr>
            <a:spLocks noGrp="1"/>
          </p:cNvSpPr>
          <p:nvPr>
            <p:ph idx="1"/>
          </p:nvPr>
        </p:nvSpPr>
        <p:spPr>
          <a:xfrm>
            <a:off x="304800" y="352124"/>
            <a:ext cx="10820400" cy="4024125"/>
          </a:xfrm>
        </p:spPr>
        <p:txBody>
          <a:bodyPr/>
          <a:lstStyle/>
          <a:p>
            <a:r>
              <a:rPr lang="en-US" dirty="0"/>
              <a:t>Canada’s Navy</a:t>
            </a:r>
          </a:p>
          <a:p>
            <a:pPr lvl="1"/>
            <a:r>
              <a:rPr lang="en-US" dirty="0"/>
              <a:t>Battle of the Atlantic – pivotal battle after the defeat of most of Western Europe</a:t>
            </a:r>
          </a:p>
          <a:p>
            <a:pPr lvl="1"/>
            <a:r>
              <a:rPr lang="en-US" dirty="0"/>
              <a:t>Canada’s small navy was responsible for patrolling N. Atlantic, protecting convoys</a:t>
            </a:r>
          </a:p>
          <a:p>
            <a:pPr lvl="1"/>
            <a:endParaRPr lang="en-US" dirty="0"/>
          </a:p>
          <a:p>
            <a:pPr lvl="1"/>
            <a:endParaRPr lang="en-US" dirty="0"/>
          </a:p>
        </p:txBody>
      </p:sp>
      <p:pic>
        <p:nvPicPr>
          <p:cNvPr id="5122" name="Picture 2" descr="Image result for battle of the atlantic"/>
          <p:cNvPicPr>
            <a:picLocks noChangeAspect="1" noChangeArrowheads="1"/>
          </p:cNvPicPr>
          <p:nvPr/>
        </p:nvPicPr>
        <p:blipFill rotWithShape="1">
          <a:blip r:embed="rId3">
            <a:extLst>
              <a:ext uri="{28A0092B-C50C-407E-A947-70E740481C1C}">
                <a14:useLocalDpi xmlns:a14="http://schemas.microsoft.com/office/drawing/2010/main" val="0"/>
              </a:ext>
            </a:extLst>
          </a:blip>
          <a:srcRect t="27056" r="28906" b="30765"/>
          <a:stretch/>
        </p:blipFill>
        <p:spPr bwMode="auto">
          <a:xfrm>
            <a:off x="847725" y="1914244"/>
            <a:ext cx="973455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97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Hemispheric Neutrality </a:t>
            </a:r>
            <a:r>
              <a:rPr lang="en-US" dirty="0"/>
              <a:t>– 1939-1941</a:t>
            </a:r>
          </a:p>
        </p:txBody>
      </p:sp>
      <p:sp>
        <p:nvSpPr>
          <p:cNvPr id="3" name="Content Placeholder 2"/>
          <p:cNvSpPr>
            <a:spLocks noGrp="1"/>
          </p:cNvSpPr>
          <p:nvPr>
            <p:ph idx="1"/>
          </p:nvPr>
        </p:nvSpPr>
        <p:spPr>
          <a:xfrm>
            <a:off x="318052" y="1669774"/>
            <a:ext cx="10502348" cy="5535698"/>
          </a:xfrm>
        </p:spPr>
        <p:txBody>
          <a:bodyPr>
            <a:normAutofit/>
          </a:bodyPr>
          <a:lstStyle/>
          <a:p>
            <a:r>
              <a:rPr lang="en-US" dirty="0"/>
              <a:t>USA hoped to remain aloof</a:t>
            </a:r>
          </a:p>
          <a:p>
            <a:pPr lvl="1"/>
            <a:r>
              <a:rPr lang="en-US" dirty="0"/>
              <a:t>Nonetheless, </a:t>
            </a:r>
            <a:r>
              <a:rPr lang="en-US" b="1" u="sng" dirty="0"/>
              <a:t>FDR </a:t>
            </a:r>
            <a:r>
              <a:rPr lang="en-US" dirty="0"/>
              <a:t>requested billions in defense spending and naval development</a:t>
            </a:r>
          </a:p>
          <a:p>
            <a:pPr lvl="2"/>
            <a:r>
              <a:rPr lang="en-US" dirty="0"/>
              <a:t>Two Ocean Act – add 201 ships(70% </a:t>
            </a:r>
            <a:r>
              <a:rPr lang="en-US" dirty="0" err="1"/>
              <a:t>inc.</a:t>
            </a:r>
            <a:r>
              <a:rPr lang="en-US" dirty="0"/>
              <a:t>) at $8b </a:t>
            </a:r>
          </a:p>
          <a:p>
            <a:pPr lvl="2"/>
            <a:r>
              <a:rPr lang="en-US" dirty="0"/>
              <a:t>Advocated removal of neutrality laws – not helping allies indirectly supported enemies </a:t>
            </a:r>
          </a:p>
          <a:p>
            <a:pPr lvl="3"/>
            <a:r>
              <a:rPr lang="en-US" dirty="0"/>
              <a:t>Instead </a:t>
            </a:r>
            <a:r>
              <a:rPr lang="en-US" u="sng" dirty="0"/>
              <a:t>“Cash and Carry” </a:t>
            </a:r>
            <a:r>
              <a:rPr lang="en-US" dirty="0"/>
              <a:t>was agreed – sale of arms paid in cash and transported by allies</a:t>
            </a:r>
          </a:p>
          <a:p>
            <a:pPr lvl="1"/>
            <a:r>
              <a:rPr lang="en-US" dirty="0"/>
              <a:t>After winter 39-40, Fall of France, Britain became reliant on colonies/commonwealth for aid</a:t>
            </a:r>
          </a:p>
          <a:p>
            <a:pPr lvl="2"/>
            <a:r>
              <a:rPr lang="en-US" dirty="0"/>
              <a:t>Ships constantly crossed Atlantic to facilitate trade of war materials and commodities  with Americas</a:t>
            </a:r>
          </a:p>
          <a:p>
            <a:pPr lvl="1"/>
            <a:r>
              <a:rPr lang="en-US" dirty="0"/>
              <a:t>Hemispheric Neutrality Belt – 300 mile neutral zone declared – violated </a:t>
            </a:r>
          </a:p>
          <a:p>
            <a:pPr marL="914400" lvl="2" indent="0">
              <a:buNone/>
            </a:pPr>
            <a:endParaRPr lang="en-US" dirty="0"/>
          </a:p>
          <a:p>
            <a:pPr lvl="2"/>
            <a:r>
              <a:rPr lang="en-US" dirty="0"/>
              <a:t>Germany torpedoed any ship they suspected of transporting these goods</a:t>
            </a:r>
          </a:p>
          <a:p>
            <a:pPr lvl="3"/>
            <a:r>
              <a:rPr lang="en-US" dirty="0"/>
              <a:t>Many U.S./Mexican/Brazilian ships sunk, all remain neutral nonetheless </a:t>
            </a:r>
          </a:p>
        </p:txBody>
      </p:sp>
    </p:spTree>
    <p:extLst>
      <p:ext uri="{BB962C8B-B14F-4D97-AF65-F5344CB8AC3E}">
        <p14:creationId xmlns:p14="http://schemas.microsoft.com/office/powerpoint/2010/main" val="363768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818" y="196337"/>
            <a:ext cx="8575964" cy="1293028"/>
          </a:xfrm>
        </p:spPr>
        <p:txBody>
          <a:bodyPr/>
          <a:lstStyle/>
          <a:p>
            <a:r>
              <a:rPr lang="en-US" dirty="0"/>
              <a:t>U.S. moves towards War </a:t>
            </a:r>
          </a:p>
        </p:txBody>
      </p:sp>
      <p:sp>
        <p:nvSpPr>
          <p:cNvPr id="3" name="Content Placeholder 2"/>
          <p:cNvSpPr>
            <a:spLocks noGrp="1"/>
          </p:cNvSpPr>
          <p:nvPr>
            <p:ph idx="1"/>
          </p:nvPr>
        </p:nvSpPr>
        <p:spPr>
          <a:xfrm>
            <a:off x="-222325" y="465031"/>
            <a:ext cx="6511514" cy="5306289"/>
          </a:xfrm>
        </p:spPr>
        <p:txBody>
          <a:bodyPr>
            <a:normAutofit fontScale="92500"/>
          </a:bodyPr>
          <a:lstStyle/>
          <a:p>
            <a:r>
              <a:rPr lang="en-US" dirty="0"/>
              <a:t>Winston Churchill wrote Roosevelt and informed that Britain could no longer afford war materials, needed assistance</a:t>
            </a:r>
          </a:p>
          <a:p>
            <a:pPr lvl="1"/>
            <a:r>
              <a:rPr lang="en-US" dirty="0"/>
              <a:t>Sept. 1940- </a:t>
            </a:r>
            <a:r>
              <a:rPr lang="en-US" b="1" u="sng" dirty="0"/>
              <a:t>Destroyer for bases deal </a:t>
            </a:r>
            <a:r>
              <a:rPr lang="en-US" dirty="0"/>
              <a:t>– to circumvent Neutrality Laws “traded” 50 US destroyers for 99 year leases on British bases in Americas. </a:t>
            </a:r>
          </a:p>
          <a:p>
            <a:pPr lvl="1"/>
            <a:r>
              <a:rPr lang="en-US" b="1" u="sng" dirty="0"/>
              <a:t>Lend-Lease Aid </a:t>
            </a:r>
            <a:r>
              <a:rPr lang="en-US" dirty="0"/>
              <a:t>– Borrow equipment to British for fight against Germany (March 1941)</a:t>
            </a:r>
          </a:p>
          <a:p>
            <a:pPr lvl="2"/>
            <a:r>
              <a:rPr lang="en-US" dirty="0"/>
              <a:t>Circumvent Neutrality Acts</a:t>
            </a:r>
          </a:p>
          <a:p>
            <a:pPr lvl="2"/>
            <a:r>
              <a:rPr lang="en-US" dirty="0"/>
              <a:t>$50B eventually allocated to program</a:t>
            </a:r>
          </a:p>
          <a:p>
            <a:pPr lvl="1"/>
            <a:r>
              <a:rPr lang="en-US" dirty="0"/>
              <a:t>Canada afraid it would lose out on its economic ties to Britain</a:t>
            </a:r>
          </a:p>
          <a:p>
            <a:pPr lvl="2"/>
            <a:r>
              <a:rPr lang="en-US" dirty="0"/>
              <a:t>US/Canada make mutually beneficially deal </a:t>
            </a:r>
            <a:r>
              <a:rPr lang="en-US" u="sng" dirty="0"/>
              <a:t>– </a:t>
            </a:r>
            <a:r>
              <a:rPr lang="en-US" b="1" u="sng" dirty="0"/>
              <a:t>Hyde Park Declaration</a:t>
            </a:r>
          </a:p>
          <a:p>
            <a:pPr lvl="3"/>
            <a:r>
              <a:rPr lang="en-US" dirty="0"/>
              <a:t>US war materials made in Canada could be included in Lend-Lease </a:t>
            </a:r>
          </a:p>
          <a:p>
            <a:pPr lvl="1"/>
            <a:r>
              <a:rPr lang="en-US" dirty="0"/>
              <a:t>Some Lend-Lease money went to L.A. </a:t>
            </a:r>
          </a:p>
          <a:p>
            <a:pPr lvl="2"/>
            <a:r>
              <a:rPr lang="en-US" dirty="0"/>
              <a:t>U.S. saw this region critical to its own defense</a:t>
            </a:r>
          </a:p>
          <a:p>
            <a:pPr marL="914400" lvl="2" indent="0">
              <a:buNone/>
            </a:pPr>
            <a:endParaRPr lang="en-US" dirty="0"/>
          </a:p>
        </p:txBody>
      </p:sp>
      <p:pic>
        <p:nvPicPr>
          <p:cNvPr id="12290" name="Picture 2" descr="Image result for lend leas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657" y="1551710"/>
            <a:ext cx="5412343" cy="390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361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222" y="0"/>
            <a:ext cx="8610600" cy="1293028"/>
          </a:xfrm>
        </p:spPr>
        <p:txBody>
          <a:bodyPr/>
          <a:lstStyle/>
          <a:p>
            <a:r>
              <a:rPr lang="en-US" dirty="0"/>
              <a:t>Nazis in Latin America </a:t>
            </a:r>
          </a:p>
        </p:txBody>
      </p:sp>
      <p:sp>
        <p:nvSpPr>
          <p:cNvPr id="3" name="Content Placeholder 2"/>
          <p:cNvSpPr>
            <a:spLocks noGrp="1"/>
          </p:cNvSpPr>
          <p:nvPr>
            <p:ph idx="1"/>
          </p:nvPr>
        </p:nvSpPr>
        <p:spPr>
          <a:xfrm>
            <a:off x="217446" y="859152"/>
            <a:ext cx="6215011" cy="4951926"/>
          </a:xfrm>
        </p:spPr>
        <p:txBody>
          <a:bodyPr>
            <a:normAutofit/>
          </a:bodyPr>
          <a:lstStyle/>
          <a:p>
            <a:r>
              <a:rPr lang="en-US" sz="2800" dirty="0"/>
              <a:t>After Fall of France, Dutch and French possessions in Americas were handed to Germans</a:t>
            </a:r>
          </a:p>
          <a:p>
            <a:r>
              <a:rPr lang="en-US" sz="2800" dirty="0"/>
              <a:t>Pan-American Union stated that in adherence with Monroe Doctrine these possessions would not be recognized as Axis possessions </a:t>
            </a:r>
          </a:p>
          <a:p>
            <a:pPr lvl="1"/>
            <a:r>
              <a:rPr lang="en-US" sz="2800" dirty="0"/>
              <a:t>Only Argentina dissented – felt it was a U.S. excuse for annexation </a:t>
            </a:r>
          </a:p>
        </p:txBody>
      </p:sp>
      <p:pic>
        <p:nvPicPr>
          <p:cNvPr id="11266" name="Picture 2" descr="http://1.bp.blogspot.com/-a5QrFfizgos/UGTabGBLUdI/AAAAAAAAtZU/n_brHei7JyI/s1600/DSC01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127" y="859152"/>
            <a:ext cx="4028678" cy="537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8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279901"/>
            <a:ext cx="9603275" cy="1049235"/>
          </a:xfrm>
        </p:spPr>
        <p:txBody>
          <a:bodyPr/>
          <a:lstStyle/>
          <a:p>
            <a:r>
              <a:rPr lang="en-US" b="1" u="sng" dirty="0"/>
              <a:t>Global Context </a:t>
            </a:r>
            <a:r>
              <a:rPr lang="en-US" dirty="0"/>
              <a:t>Of Americas in WWII</a:t>
            </a:r>
          </a:p>
        </p:txBody>
      </p:sp>
      <p:sp>
        <p:nvSpPr>
          <p:cNvPr id="3" name="Content Placeholder 2"/>
          <p:cNvSpPr>
            <a:spLocks noGrp="1"/>
          </p:cNvSpPr>
          <p:nvPr>
            <p:ph idx="1"/>
          </p:nvPr>
        </p:nvSpPr>
        <p:spPr>
          <a:xfrm>
            <a:off x="188259" y="1279958"/>
            <a:ext cx="6540088" cy="5298141"/>
          </a:xfrm>
        </p:spPr>
        <p:txBody>
          <a:bodyPr/>
          <a:lstStyle/>
          <a:p>
            <a:r>
              <a:rPr lang="en-US" sz="2400" dirty="0"/>
              <a:t>Americas F.P. was oriented inward during 1930’s</a:t>
            </a:r>
          </a:p>
          <a:p>
            <a:pPr lvl="1"/>
            <a:r>
              <a:rPr lang="en-US" sz="2400" dirty="0"/>
              <a:t>Dealing with Great Depression</a:t>
            </a:r>
          </a:p>
          <a:p>
            <a:pPr lvl="1"/>
            <a:r>
              <a:rPr lang="en-US" sz="2400" b="1" u="sng" dirty="0"/>
              <a:t>Canada</a:t>
            </a:r>
            <a:r>
              <a:rPr lang="en-US" sz="2400" dirty="0"/>
              <a:t> – the most international – focused on trade with U.S. during this period</a:t>
            </a:r>
          </a:p>
          <a:p>
            <a:pPr lvl="2"/>
            <a:r>
              <a:rPr lang="en-US" sz="2000" dirty="0"/>
              <a:t>Britain no longer dominate in its F.P., though was first American country to declare war in support of Britain </a:t>
            </a:r>
          </a:p>
          <a:p>
            <a:pPr lvl="1"/>
            <a:r>
              <a:rPr lang="en-US" sz="2400" b="1" u="sng" dirty="0"/>
              <a:t>Americas otherwise neutral </a:t>
            </a:r>
            <a:r>
              <a:rPr lang="en-US" sz="2400" dirty="0"/>
              <a:t>(through Barbarossa) until attack on Pearl Harbor</a:t>
            </a:r>
          </a:p>
          <a:p>
            <a:pPr lvl="2"/>
            <a:r>
              <a:rPr lang="en-US" sz="2000" dirty="0"/>
              <a:t>Limitations US - Lend Lease, Atlantic Conference - 1941</a:t>
            </a:r>
          </a:p>
          <a:p>
            <a:pPr lvl="1"/>
            <a:endParaRPr lang="en-US" dirty="0"/>
          </a:p>
          <a:p>
            <a:pPr lvl="3"/>
            <a:endParaRPr lang="en-US" dirty="0"/>
          </a:p>
        </p:txBody>
      </p:sp>
      <p:pic>
        <p:nvPicPr>
          <p:cNvPr id="3074" name="Picture 2" descr="https://upload.wikimedia.org/wikipedia/commons/0/0a/PostcardToCanadaForInvestmentInCanada19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853" y="2074687"/>
            <a:ext cx="4646888" cy="2929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2173" y="5130151"/>
            <a:ext cx="518614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From 1900-1914 Canada had world’s fastest growing economy in part due to U.S/U.K. investment </a:t>
            </a:r>
          </a:p>
        </p:txBody>
      </p:sp>
    </p:spTree>
    <p:extLst>
      <p:ext uri="{BB962C8B-B14F-4D97-AF65-F5344CB8AC3E}">
        <p14:creationId xmlns:p14="http://schemas.microsoft.com/office/powerpoint/2010/main" val="2320259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0" y="0"/>
            <a:ext cx="8610600" cy="1293028"/>
          </a:xfrm>
        </p:spPr>
        <p:txBody>
          <a:bodyPr/>
          <a:lstStyle/>
          <a:p>
            <a:r>
              <a:rPr lang="en-US" dirty="0"/>
              <a:t>Nazis in Latin America </a:t>
            </a:r>
          </a:p>
        </p:txBody>
      </p:sp>
      <p:sp>
        <p:nvSpPr>
          <p:cNvPr id="3" name="Content Placeholder 2"/>
          <p:cNvSpPr>
            <a:spLocks noGrp="1"/>
          </p:cNvSpPr>
          <p:nvPr>
            <p:ph idx="1"/>
          </p:nvPr>
        </p:nvSpPr>
        <p:spPr>
          <a:xfrm>
            <a:off x="263525" y="364483"/>
            <a:ext cx="7279342" cy="5862917"/>
          </a:xfrm>
        </p:spPr>
        <p:txBody>
          <a:bodyPr>
            <a:normAutofit lnSpcReduction="10000"/>
          </a:bodyPr>
          <a:lstStyle/>
          <a:p>
            <a:r>
              <a:rPr lang="en-US" sz="2800" b="1" dirty="0"/>
              <a:t>Office of the Coordinator of Inter-American Affairs (CIAA)</a:t>
            </a:r>
          </a:p>
          <a:p>
            <a:pPr lvl="1"/>
            <a:r>
              <a:rPr lang="en-US" sz="2800" dirty="0"/>
              <a:t>Prevent/eliminate Axis espionage in Americas through propaganda</a:t>
            </a:r>
          </a:p>
          <a:p>
            <a:pPr lvl="2"/>
            <a:r>
              <a:rPr lang="en-US" sz="2400" dirty="0"/>
              <a:t>Motion pictures, radio, press, museum displays dedicated to American solidarity, cultural similarities, distinctness from European/Fascist culture</a:t>
            </a:r>
          </a:p>
          <a:p>
            <a:pPr lvl="2"/>
            <a:r>
              <a:rPr lang="en-US" sz="2400" dirty="0"/>
              <a:t>U.S. as open/egalitarian sympathetic towards southern neighbors</a:t>
            </a:r>
          </a:p>
          <a:p>
            <a:pPr lvl="2"/>
            <a:r>
              <a:rPr lang="en-US" sz="2400" dirty="0"/>
              <a:t>Targeted Brazil – large Japanese/German pop. and Arg./Chile – pro fascist regimes with German populations </a:t>
            </a:r>
          </a:p>
          <a:p>
            <a:endParaRPr lang="en-US" dirty="0"/>
          </a:p>
        </p:txBody>
      </p:sp>
      <p:pic>
        <p:nvPicPr>
          <p:cNvPr id="8194" name="Picture 2" descr="Mexcian WW2 Propaganda Poster~  Text urges declaration of war against the Axis powers. WW2 194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46514"/>
            <a:ext cx="4365625" cy="598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66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698" y="0"/>
            <a:ext cx="8610600" cy="1293028"/>
          </a:xfrm>
        </p:spPr>
        <p:txBody>
          <a:bodyPr/>
          <a:lstStyle/>
          <a:p>
            <a:r>
              <a:rPr lang="en-US" u="sng" dirty="0"/>
              <a:t>American Solidarity?</a:t>
            </a:r>
          </a:p>
        </p:txBody>
      </p:sp>
      <p:sp>
        <p:nvSpPr>
          <p:cNvPr id="3" name="Content Placeholder 2"/>
          <p:cNvSpPr>
            <a:spLocks noGrp="1"/>
          </p:cNvSpPr>
          <p:nvPr>
            <p:ph idx="1"/>
          </p:nvPr>
        </p:nvSpPr>
        <p:spPr>
          <a:xfrm>
            <a:off x="6457950" y="1016057"/>
            <a:ext cx="5562600" cy="5656412"/>
          </a:xfrm>
        </p:spPr>
        <p:txBody>
          <a:bodyPr>
            <a:normAutofit/>
          </a:bodyPr>
          <a:lstStyle/>
          <a:p>
            <a:r>
              <a:rPr lang="en-US" dirty="0"/>
              <a:t>Cultural solidarity - Good Neighbor Policy was effective domestically in U.S. – </a:t>
            </a:r>
          </a:p>
          <a:p>
            <a:pPr lvl="1"/>
            <a:r>
              <a:rPr lang="en-US" dirty="0"/>
              <a:t>In 1940 - 72% of Americans thought Cuba should be defended</a:t>
            </a:r>
          </a:p>
          <a:p>
            <a:pPr lvl="1"/>
            <a:r>
              <a:rPr lang="en-US" dirty="0"/>
              <a:t>53% would defend “Brazil, Chile, any South American country”</a:t>
            </a:r>
          </a:p>
          <a:p>
            <a:pPr lvl="1"/>
            <a:r>
              <a:rPr lang="en-US" dirty="0"/>
              <a:t>Only 17% would defend U.K.</a:t>
            </a:r>
          </a:p>
          <a:p>
            <a:pPr lvl="1"/>
            <a:endParaRPr lang="en-US" dirty="0"/>
          </a:p>
          <a:p>
            <a:r>
              <a:rPr lang="en-US" dirty="0"/>
              <a:t>Economic Solidarity </a:t>
            </a:r>
          </a:p>
          <a:p>
            <a:pPr lvl="1"/>
            <a:r>
              <a:rPr lang="en-US" dirty="0"/>
              <a:t>LA Economic goods now came almost exclusively from the US (and Canada)</a:t>
            </a:r>
          </a:p>
          <a:p>
            <a:pPr lvl="1"/>
            <a:r>
              <a:rPr lang="en-US" dirty="0"/>
              <a:t>US raw material imports from LA grew – Chilean Copper, Peruvian Cotton, Mexican Oil</a:t>
            </a:r>
          </a:p>
          <a:p>
            <a:pPr lvl="1"/>
            <a:endParaRPr lang="en-US" dirty="0"/>
          </a:p>
        </p:txBody>
      </p:sp>
      <p:pic>
        <p:nvPicPr>
          <p:cNvPr id="9218" name="Picture 2" descr="Image result for us trade with latin america 19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640829"/>
            <a:ext cx="6457950" cy="4562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8650" y="5520937"/>
            <a:ext cx="485775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According to this chart how significant of a change will war bring to LA economies?</a:t>
            </a:r>
          </a:p>
        </p:txBody>
      </p:sp>
    </p:spTree>
    <p:extLst>
      <p:ext uri="{BB962C8B-B14F-4D97-AF65-F5344CB8AC3E}">
        <p14:creationId xmlns:p14="http://schemas.microsoft.com/office/powerpoint/2010/main" val="2529813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0"/>
            <a:ext cx="8610600" cy="1293028"/>
          </a:xfrm>
        </p:spPr>
        <p:txBody>
          <a:bodyPr/>
          <a:lstStyle/>
          <a:p>
            <a:r>
              <a:rPr lang="en-US" dirty="0"/>
              <a:t>American Solidarity?</a:t>
            </a:r>
          </a:p>
        </p:txBody>
      </p:sp>
      <p:sp>
        <p:nvSpPr>
          <p:cNvPr id="3" name="Content Placeholder 2"/>
          <p:cNvSpPr>
            <a:spLocks noGrp="1"/>
          </p:cNvSpPr>
          <p:nvPr>
            <p:ph idx="1"/>
          </p:nvPr>
        </p:nvSpPr>
        <p:spPr>
          <a:xfrm>
            <a:off x="6096000" y="834442"/>
            <a:ext cx="6000750" cy="5564972"/>
          </a:xfrm>
        </p:spPr>
        <p:txBody>
          <a:bodyPr>
            <a:normAutofit fontScale="92500"/>
          </a:bodyPr>
          <a:lstStyle/>
          <a:p>
            <a:r>
              <a:rPr lang="en-US" sz="2800" dirty="0"/>
              <a:t>Military Solidarity – US air bases and ports in Brazil for mid-Atlantic patrols</a:t>
            </a:r>
          </a:p>
          <a:p>
            <a:pPr lvl="1"/>
            <a:r>
              <a:rPr lang="en-US" sz="2800" dirty="0"/>
              <a:t>Colombia, D.R., and Ecuador given aid to build militaries(primarily air forces) to protect Panama Canal routes </a:t>
            </a:r>
          </a:p>
          <a:p>
            <a:pPr lvl="1"/>
            <a:r>
              <a:rPr lang="en-US" sz="2800" dirty="0"/>
              <a:t>Atlantic Charter – summer 1941 – US will seek the final destruction of…Nazi tyranny</a:t>
            </a:r>
          </a:p>
          <a:p>
            <a:pPr lvl="2"/>
            <a:r>
              <a:rPr lang="en-US" sz="2400" dirty="0"/>
              <a:t>Road map to the UN</a:t>
            </a:r>
          </a:p>
          <a:p>
            <a:pPr lvl="2"/>
            <a:r>
              <a:rPr lang="en-US" sz="2400" dirty="0"/>
              <a:t>Anti-imperialist document, legally supported by most LA countries by 1942</a:t>
            </a:r>
          </a:p>
          <a:p>
            <a:pPr lvl="1"/>
            <a:endParaRPr lang="en-US" dirty="0"/>
          </a:p>
          <a:p>
            <a:pPr lvl="1"/>
            <a:endParaRPr lang="en-US" dirty="0"/>
          </a:p>
        </p:txBody>
      </p:sp>
      <p:pic>
        <p:nvPicPr>
          <p:cNvPr id="4" name="Picture 3"/>
          <p:cNvPicPr>
            <a:picLocks noChangeAspect="1"/>
          </p:cNvPicPr>
          <p:nvPr/>
        </p:nvPicPr>
        <p:blipFill rotWithShape="1">
          <a:blip r:embed="rId3"/>
          <a:srcRect t="38994" r="57111"/>
          <a:stretch/>
        </p:blipFill>
        <p:spPr>
          <a:xfrm>
            <a:off x="335446" y="646514"/>
            <a:ext cx="5562600" cy="5732081"/>
          </a:xfrm>
          <a:prstGeom prst="rect">
            <a:avLst/>
          </a:prstGeom>
        </p:spPr>
      </p:pic>
    </p:spTree>
    <p:extLst>
      <p:ext uri="{BB962C8B-B14F-4D97-AF65-F5344CB8AC3E}">
        <p14:creationId xmlns:p14="http://schemas.microsoft.com/office/powerpoint/2010/main" val="1321424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7CD7-5ACE-4B17-BAA5-E56A2E4E8475}"/>
              </a:ext>
            </a:extLst>
          </p:cNvPr>
          <p:cNvSpPr>
            <a:spLocks noGrp="1"/>
          </p:cNvSpPr>
          <p:nvPr>
            <p:ph type="title"/>
          </p:nvPr>
        </p:nvSpPr>
        <p:spPr>
          <a:xfrm>
            <a:off x="2895600" y="218942"/>
            <a:ext cx="8610600" cy="1293028"/>
          </a:xfrm>
        </p:spPr>
        <p:txBody>
          <a:bodyPr/>
          <a:lstStyle/>
          <a:p>
            <a:r>
              <a:rPr lang="en-US" dirty="0"/>
              <a:t>US Moves Towards War </a:t>
            </a:r>
          </a:p>
        </p:txBody>
      </p:sp>
      <p:sp>
        <p:nvSpPr>
          <p:cNvPr id="3" name="Content Placeholder 2">
            <a:extLst>
              <a:ext uri="{FF2B5EF4-FFF2-40B4-BE49-F238E27FC236}">
                <a16:creationId xmlns:a16="http://schemas.microsoft.com/office/drawing/2014/main" id="{4CF5B8C9-341E-4852-A54A-A4EC9E21035E}"/>
              </a:ext>
            </a:extLst>
          </p:cNvPr>
          <p:cNvSpPr>
            <a:spLocks noGrp="1"/>
          </p:cNvSpPr>
          <p:nvPr>
            <p:ph idx="1"/>
          </p:nvPr>
        </p:nvSpPr>
        <p:spPr>
          <a:xfrm>
            <a:off x="172453" y="824564"/>
            <a:ext cx="4399548" cy="5208872"/>
          </a:xfrm>
        </p:spPr>
        <p:txBody>
          <a:bodyPr>
            <a:normAutofit/>
          </a:bodyPr>
          <a:lstStyle/>
          <a:p>
            <a:r>
              <a:rPr lang="en-US" dirty="0"/>
              <a:t>FDR/Churchill secretly meet to decide “New World Order” all allies eventually sign pledge. </a:t>
            </a:r>
          </a:p>
          <a:p>
            <a:endParaRPr lang="en-US" dirty="0"/>
          </a:p>
          <a:p>
            <a:r>
              <a:rPr lang="en-US" b="1" u="sng" dirty="0"/>
              <a:t>Atlantic Charter </a:t>
            </a:r>
            <a:r>
              <a:rPr lang="en-US" dirty="0"/>
              <a:t>Aug. 1941– ORIGIN OF THE UN  - broad set of goals for Western democracy, before us intervention – allies would not seek territorial gain, would grant self determination, lower trade barriers, adv social welfare, provide freedom from want and fear, provide freedom of the seas. </a:t>
            </a:r>
          </a:p>
          <a:p>
            <a:endParaRPr lang="en-US" dirty="0"/>
          </a:p>
        </p:txBody>
      </p:sp>
      <p:pic>
        <p:nvPicPr>
          <p:cNvPr id="1028" name="Picture 4" descr="Related image">
            <a:extLst>
              <a:ext uri="{FF2B5EF4-FFF2-40B4-BE49-F238E27FC236}">
                <a16:creationId xmlns:a16="http://schemas.microsoft.com/office/drawing/2014/main" id="{EB5668BA-0F60-4B97-B925-1CBBED0A3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859" y="980662"/>
            <a:ext cx="2922037" cy="3867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tlantic charter liberty">
            <a:extLst>
              <a:ext uri="{FF2B5EF4-FFF2-40B4-BE49-F238E27FC236}">
                <a16:creationId xmlns:a16="http://schemas.microsoft.com/office/drawing/2014/main" id="{C95FD8BB-F1E3-4B8B-AC59-3B8F3D5DE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9812" y="2583882"/>
            <a:ext cx="2510771" cy="325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5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59573"/>
            <a:ext cx="8610600" cy="1293028"/>
          </a:xfrm>
        </p:spPr>
        <p:txBody>
          <a:bodyPr/>
          <a:lstStyle/>
          <a:p>
            <a:r>
              <a:rPr lang="en-US" u="sng" dirty="0"/>
              <a:t>Solidarity? - Attack on Pearl Harbor </a:t>
            </a:r>
          </a:p>
        </p:txBody>
      </p:sp>
      <p:sp>
        <p:nvSpPr>
          <p:cNvPr id="3" name="Content Placeholder 2"/>
          <p:cNvSpPr>
            <a:spLocks noGrp="1"/>
          </p:cNvSpPr>
          <p:nvPr>
            <p:ph idx="1"/>
          </p:nvPr>
        </p:nvSpPr>
        <p:spPr>
          <a:xfrm>
            <a:off x="0" y="935603"/>
            <a:ext cx="4453467" cy="5577841"/>
          </a:xfrm>
        </p:spPr>
        <p:txBody>
          <a:bodyPr>
            <a:normAutofit lnSpcReduction="10000"/>
          </a:bodyPr>
          <a:lstStyle/>
          <a:p>
            <a:r>
              <a:rPr lang="en-US" sz="2400" dirty="0"/>
              <a:t>Japanese Aggression unchecked in Asia</a:t>
            </a:r>
          </a:p>
          <a:p>
            <a:pPr lvl="1"/>
            <a:r>
              <a:rPr lang="en-US" sz="2400" dirty="0"/>
              <a:t>With fall of France, new French gov’t allowed Japan to build bases in Indochina</a:t>
            </a:r>
          </a:p>
          <a:p>
            <a:pPr lvl="2"/>
            <a:r>
              <a:rPr lang="en-US" sz="2000" dirty="0"/>
              <a:t>Would allow Japan to attack British colonies</a:t>
            </a:r>
          </a:p>
          <a:p>
            <a:pPr lvl="2"/>
            <a:r>
              <a:rPr lang="en-US" sz="2000" dirty="0"/>
              <a:t>US decided to stop shipment of steel and scrap iron, renounce Commercial treaty w Japan</a:t>
            </a:r>
          </a:p>
          <a:p>
            <a:pPr lvl="3"/>
            <a:r>
              <a:rPr lang="en-US" sz="1800" dirty="0"/>
              <a:t>At least half of all oil, iron, and steel was coming from US</a:t>
            </a:r>
          </a:p>
          <a:p>
            <a:pPr lvl="2"/>
            <a:endParaRPr lang="en-US" dirty="0"/>
          </a:p>
          <a:p>
            <a:pPr lvl="3"/>
            <a:endParaRPr lang="en-US" dirty="0"/>
          </a:p>
        </p:txBody>
      </p:sp>
      <p:pic>
        <p:nvPicPr>
          <p:cNvPr id="5" name="Picture 4"/>
          <p:cNvPicPr>
            <a:picLocks noChangeAspect="1"/>
          </p:cNvPicPr>
          <p:nvPr/>
        </p:nvPicPr>
        <p:blipFill rotWithShape="1">
          <a:blip r:embed="rId3"/>
          <a:srcRect l="8583" t="23095" r="62179" b="11521"/>
          <a:stretch/>
        </p:blipFill>
        <p:spPr>
          <a:xfrm>
            <a:off x="4673600" y="1268077"/>
            <a:ext cx="7518400" cy="5402920"/>
          </a:xfrm>
          <a:prstGeom prst="rect">
            <a:avLst/>
          </a:prstGeom>
        </p:spPr>
      </p:pic>
    </p:spTree>
    <p:extLst>
      <p:ext uri="{BB962C8B-B14F-4D97-AF65-F5344CB8AC3E}">
        <p14:creationId xmlns:p14="http://schemas.microsoft.com/office/powerpoint/2010/main" val="2145829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466" y="476506"/>
            <a:ext cx="8610600" cy="1293028"/>
          </a:xfrm>
        </p:spPr>
        <p:txBody>
          <a:bodyPr/>
          <a:lstStyle/>
          <a:p>
            <a:r>
              <a:rPr lang="en-US" dirty="0"/>
              <a:t>Attack on Pearl Harbor </a:t>
            </a:r>
          </a:p>
        </p:txBody>
      </p:sp>
      <p:pic>
        <p:nvPicPr>
          <p:cNvPr id="10244" name="Picture 4" descr="Image result for pearl har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468" y="1669126"/>
            <a:ext cx="6031442" cy="45838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090" y="1769534"/>
            <a:ext cx="531177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Perspective on US role in Japanese Aggression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Charles A. Beard</a:t>
            </a: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argued, in 1948, that the note was an ultimatum that meant unnecessary war. He suggested it was part of a </a:t>
            </a:r>
            <a:r>
              <a:rPr kumimoji="0" lang="en-US"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conspiracy by Roosevelt to get the US into a war in order to help Britain fight Germany</a:t>
            </a:r>
          </a:p>
        </p:txBody>
      </p:sp>
      <p:sp>
        <p:nvSpPr>
          <p:cNvPr id="5" name="Rectangle 4"/>
          <p:cNvSpPr/>
          <p:nvPr/>
        </p:nvSpPr>
        <p:spPr>
          <a:xfrm>
            <a:off x="310090" y="3800859"/>
            <a:ext cx="5266267"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52525"/>
                </a:solidFill>
                <a:effectLst/>
                <a:uLnTx/>
                <a:uFillTx/>
                <a:latin typeface="Gill Sans MT" panose="020B0502020104020203"/>
                <a:ea typeface="+mn-ea"/>
                <a:cs typeface="+mn-cs"/>
              </a:rPr>
              <a:t>Some </a:t>
            </a:r>
            <a:r>
              <a:rPr kumimoji="0" lang="en-US" sz="1800" b="0" i="0" u="sng" strike="noStrike" kern="1200" cap="none" spc="0" normalizeH="0" baseline="0" noProof="0" dirty="0">
                <a:ln>
                  <a:noFill/>
                </a:ln>
                <a:solidFill>
                  <a:srgbClr val="252525"/>
                </a:solidFill>
                <a:effectLst/>
                <a:uLnTx/>
                <a:uFillTx/>
                <a:latin typeface="Gill Sans MT" panose="020B0502020104020203"/>
                <a:ea typeface="+mn-ea"/>
                <a:cs typeface="+mn-cs"/>
              </a:rPr>
              <a:t>modern Japanese commentators </a:t>
            </a:r>
            <a:r>
              <a:rPr kumimoji="0" lang="en-US" sz="1800" b="0" i="0" u="none" strike="noStrike" kern="1200" cap="none" spc="0" normalizeH="0" baseline="0" noProof="0" dirty="0">
                <a:ln>
                  <a:noFill/>
                </a:ln>
                <a:solidFill>
                  <a:srgbClr val="252525"/>
                </a:solidFill>
                <a:effectLst/>
                <a:uLnTx/>
                <a:uFillTx/>
                <a:latin typeface="Gill Sans MT" panose="020B0502020104020203"/>
                <a:ea typeface="+mn-ea"/>
                <a:cs typeface="+mn-cs"/>
              </a:rPr>
              <a:t>say that the </a:t>
            </a:r>
            <a:r>
              <a:rPr kumimoji="0" lang="en-US" sz="1800" b="1" i="0" u="sng" strike="noStrike" kern="1200" cap="none" spc="0" normalizeH="0" baseline="0" noProof="0" dirty="0">
                <a:ln>
                  <a:noFill/>
                </a:ln>
                <a:solidFill>
                  <a:srgbClr val="252525"/>
                </a:solidFill>
                <a:effectLst/>
                <a:uLnTx/>
                <a:uFillTx/>
                <a:latin typeface="Gill Sans MT" panose="020B0502020104020203"/>
                <a:ea typeface="+mn-ea"/>
                <a:cs typeface="+mn-cs"/>
              </a:rPr>
              <a:t>Hull note </a:t>
            </a:r>
            <a:r>
              <a:rPr kumimoji="0" lang="en-US" sz="1800" b="0" i="0" u="none" strike="noStrike" kern="1200" cap="none" spc="0" normalizeH="0" baseline="0" noProof="0" dirty="0">
                <a:ln>
                  <a:noFill/>
                </a:ln>
                <a:solidFill>
                  <a:srgbClr val="252525"/>
                </a:solidFill>
                <a:effectLst/>
                <a:uLnTx/>
                <a:uFillTx/>
                <a:latin typeface="Gill Sans MT" panose="020B0502020104020203"/>
                <a:ea typeface="+mn-ea"/>
                <a:cs typeface="+mn-cs"/>
              </a:rPr>
              <a:t>was designed to draw Japan into war in such a way as to </a:t>
            </a:r>
            <a:r>
              <a:rPr kumimoji="0" lang="en-US" sz="1800" b="0" i="0" u="sng" strike="noStrike" kern="1200" cap="none" spc="0" normalizeH="0" baseline="0" noProof="0" dirty="0">
                <a:ln>
                  <a:noFill/>
                </a:ln>
                <a:solidFill>
                  <a:srgbClr val="252525"/>
                </a:solidFill>
                <a:effectLst/>
                <a:uLnTx/>
                <a:uFillTx/>
                <a:latin typeface="Gill Sans MT" panose="020B0502020104020203"/>
                <a:ea typeface="+mn-ea"/>
                <a:cs typeface="+mn-cs"/>
              </a:rPr>
              <a:t>allow Japan to be presented as the aggressor 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252525"/>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252525"/>
                </a:solidFill>
                <a:effectLst/>
                <a:uLnTx/>
                <a:uFillTx/>
                <a:latin typeface="Gill Sans MT" panose="020B0502020104020203"/>
                <a:ea typeface="+mn-ea"/>
                <a:cs typeface="+mn-cs"/>
              </a:rPr>
              <a:t>These interpretations could have gained widespread support in Latin America expect for effectiveness of Good Neighbor, CIAA</a:t>
            </a:r>
            <a:endParaRPr kumimoji="0" lang="en-US"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89491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173398"/>
            <a:ext cx="8610600" cy="1293028"/>
          </a:xfrm>
        </p:spPr>
        <p:txBody>
          <a:bodyPr/>
          <a:lstStyle/>
          <a:p>
            <a:r>
              <a:rPr lang="en-US" dirty="0"/>
              <a:t>Attack on Pearl Harbor </a:t>
            </a:r>
          </a:p>
        </p:txBody>
      </p:sp>
      <p:sp>
        <p:nvSpPr>
          <p:cNvPr id="3" name="Content Placeholder 2"/>
          <p:cNvSpPr>
            <a:spLocks noGrp="1"/>
          </p:cNvSpPr>
          <p:nvPr>
            <p:ph idx="1"/>
          </p:nvPr>
        </p:nvSpPr>
        <p:spPr>
          <a:xfrm>
            <a:off x="330200" y="1235838"/>
            <a:ext cx="8051800" cy="5052907"/>
          </a:xfrm>
        </p:spPr>
        <p:txBody>
          <a:bodyPr/>
          <a:lstStyle/>
          <a:p>
            <a:r>
              <a:rPr lang="en-US" dirty="0"/>
              <a:t>Dec. 7</a:t>
            </a:r>
            <a:r>
              <a:rPr lang="en-US" baseline="30000" dirty="0"/>
              <a:t>th</a:t>
            </a:r>
            <a:r>
              <a:rPr lang="en-US" dirty="0"/>
              <a:t> (8</a:t>
            </a:r>
            <a:r>
              <a:rPr lang="en-US" baseline="30000" dirty="0"/>
              <a:t>th</a:t>
            </a:r>
            <a:r>
              <a:rPr lang="en-US" dirty="0"/>
              <a:t> In Japan) devastating attack against U.S Naval Base in Hawaii</a:t>
            </a:r>
          </a:p>
          <a:p>
            <a:r>
              <a:rPr lang="en-US" dirty="0"/>
              <a:t>U.S. Guam, Midway, and Philippines also quickly attacked</a:t>
            </a:r>
          </a:p>
          <a:p>
            <a:r>
              <a:rPr lang="en-US" sz="2400" b="1" u="sng" dirty="0"/>
              <a:t>U.S. declares war </a:t>
            </a:r>
            <a:r>
              <a:rPr lang="en-US" sz="2400" dirty="0"/>
              <a:t>next day, Germany declares war against US per Tripartite Pact</a:t>
            </a:r>
          </a:p>
          <a:p>
            <a:pPr lvl="1"/>
            <a:r>
              <a:rPr lang="en-US" sz="2400" dirty="0"/>
              <a:t>All nine independent Caribbean countries also declare war on Axis Powers</a:t>
            </a:r>
          </a:p>
          <a:p>
            <a:pPr lvl="2"/>
            <a:r>
              <a:rPr lang="en-US" sz="2000" dirty="0"/>
              <a:t>All Countries in Americas sever ties with Axis (Except Arg./Chile) – Rio 1942</a:t>
            </a:r>
          </a:p>
          <a:p>
            <a:pPr lvl="2"/>
            <a:r>
              <a:rPr lang="en-US" sz="2000" dirty="0"/>
              <a:t>18 Brazilian ships sunk by Germany motivates Brazil to create Expeditionary Force (25,000 troops will fight in Europe)</a:t>
            </a:r>
          </a:p>
        </p:txBody>
      </p:sp>
      <p:pic>
        <p:nvPicPr>
          <p:cNvPr id="8194" name="Picture 2" descr="Image result for good neighbour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235838"/>
            <a:ext cx="3657600" cy="512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9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Chile</a:t>
            </a:r>
            <a:endParaRPr lang="en-US" dirty="0"/>
          </a:p>
        </p:txBody>
      </p:sp>
      <p:sp>
        <p:nvSpPr>
          <p:cNvPr id="3" name="Content Placeholder 2"/>
          <p:cNvSpPr>
            <a:spLocks noGrp="1"/>
          </p:cNvSpPr>
          <p:nvPr>
            <p:ph idx="1"/>
          </p:nvPr>
        </p:nvSpPr>
        <p:spPr>
          <a:xfrm>
            <a:off x="273580" y="1329136"/>
            <a:ext cx="5554134" cy="5447113"/>
          </a:xfrm>
        </p:spPr>
        <p:txBody>
          <a:bodyPr/>
          <a:lstStyle/>
          <a:p>
            <a:r>
              <a:rPr lang="en-US" sz="2400" dirty="0"/>
              <a:t>Gov’t resisted Allied cooperation – large German population, long coastline made it vulnerable to Axis  </a:t>
            </a:r>
          </a:p>
          <a:p>
            <a:pPr lvl="2"/>
            <a:r>
              <a:rPr lang="en-US" sz="2000" dirty="0"/>
              <a:t>Santiago, Chile becomes hotbed of Nazi spies in Americas</a:t>
            </a:r>
          </a:p>
          <a:p>
            <a:pPr lvl="2"/>
            <a:r>
              <a:rPr lang="en-US" sz="2000" dirty="0"/>
              <a:t>Allied success, and German attacks in Atlantic convince Chile to move away from Neutrality – though spying continued </a:t>
            </a:r>
          </a:p>
          <a:p>
            <a:pPr lvl="2"/>
            <a:r>
              <a:rPr lang="en-US" sz="2000" dirty="0"/>
              <a:t>Finally declared war in 1945 (would be denied UN membership otherwise)</a:t>
            </a:r>
          </a:p>
          <a:p>
            <a:pPr marL="1371600" lvl="3" indent="0">
              <a:buNone/>
            </a:pPr>
            <a:endParaRPr lang="en-US" dirty="0"/>
          </a:p>
          <a:p>
            <a:pPr lvl="2"/>
            <a:endParaRPr lang="en-US" dirty="0"/>
          </a:p>
        </p:txBody>
      </p:sp>
      <p:pic>
        <p:nvPicPr>
          <p:cNvPr id="9218" name="Picture 2" descr="https://upload.wikimedia.org/wikipedia/commons/thumb/b/b0/Nazi-insurrection-chile.jpg/1024px-Nazi-insurrection-ch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928" y="568224"/>
            <a:ext cx="5415492" cy="3257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02928" y="4211930"/>
            <a:ext cx="544671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Chilean Nazis attempted Coup in 1938 – 60 of the conspirators were lined up and shot after being promised their lives for cooperation in turning in the others</a:t>
            </a:r>
          </a:p>
        </p:txBody>
      </p:sp>
    </p:spTree>
    <p:extLst>
      <p:ext uri="{BB962C8B-B14F-4D97-AF65-F5344CB8AC3E}">
        <p14:creationId xmlns:p14="http://schemas.microsoft.com/office/powerpoint/2010/main" val="2177077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8610600" cy="1293028"/>
          </a:xfrm>
        </p:spPr>
        <p:txBody>
          <a:bodyPr/>
          <a:lstStyle/>
          <a:p>
            <a:r>
              <a:rPr lang="en-US" b="1" dirty="0"/>
              <a:t>Argentina</a:t>
            </a:r>
            <a:r>
              <a:rPr lang="en-US" dirty="0"/>
              <a:t>  </a:t>
            </a:r>
          </a:p>
        </p:txBody>
      </p:sp>
      <p:sp>
        <p:nvSpPr>
          <p:cNvPr id="3" name="Content Placeholder 2"/>
          <p:cNvSpPr>
            <a:spLocks noGrp="1"/>
          </p:cNvSpPr>
          <p:nvPr>
            <p:ph idx="1"/>
          </p:nvPr>
        </p:nvSpPr>
        <p:spPr>
          <a:xfrm>
            <a:off x="6038850" y="1293028"/>
            <a:ext cx="6153150" cy="5126822"/>
          </a:xfrm>
        </p:spPr>
        <p:txBody>
          <a:bodyPr/>
          <a:lstStyle/>
          <a:p>
            <a:r>
              <a:rPr lang="en-US" dirty="0"/>
              <a:t>Firmly pro-Axis due to Fascist tendencies of its government</a:t>
            </a:r>
          </a:p>
          <a:p>
            <a:r>
              <a:rPr lang="en-US" dirty="0"/>
              <a:t>Also feared US domination in the region</a:t>
            </a:r>
          </a:p>
          <a:p>
            <a:r>
              <a:rPr lang="en-US" dirty="0"/>
              <a:t>Peron consolidated power in 1944 and maintained neutrality and consolidated power by keeping pro-Axis and pro-Allied factions at ill ease</a:t>
            </a:r>
          </a:p>
          <a:p>
            <a:pPr lvl="1"/>
            <a:r>
              <a:rPr lang="en-US" dirty="0"/>
              <a:t>Last American country to declare war against Axis in March ‘45</a:t>
            </a:r>
          </a:p>
          <a:p>
            <a:pPr marL="1371600" lvl="3" indent="0">
              <a:buNone/>
            </a:pPr>
            <a:endParaRPr lang="en-US" dirty="0"/>
          </a:p>
          <a:p>
            <a:pPr lvl="2"/>
            <a:endParaRPr lang="en-US" dirty="0"/>
          </a:p>
        </p:txBody>
      </p:sp>
      <p:pic>
        <p:nvPicPr>
          <p:cNvPr id="10242" name="Picture 2" descr="https://upload.wikimedia.org/wikipedia/en/f/f5/Picture_Post_-_16_September_1942_-_Front_Cover_-_Air_Transport_Auxiliary_%28ATA%29_First_Officer_Maureen_Dunl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9155"/>
            <a:ext cx="4321175" cy="561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4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7939"/>
            <a:ext cx="9677400" cy="1293028"/>
          </a:xfrm>
        </p:spPr>
        <p:txBody>
          <a:bodyPr/>
          <a:lstStyle/>
          <a:p>
            <a:r>
              <a:rPr lang="en-US" dirty="0"/>
              <a:t>Hemispheric Neutrality – 1939-1941</a:t>
            </a:r>
          </a:p>
        </p:txBody>
      </p:sp>
      <p:sp>
        <p:nvSpPr>
          <p:cNvPr id="3" name="Content Placeholder 2"/>
          <p:cNvSpPr>
            <a:spLocks noGrp="1"/>
          </p:cNvSpPr>
          <p:nvPr>
            <p:ph idx="1"/>
          </p:nvPr>
        </p:nvSpPr>
        <p:spPr>
          <a:xfrm>
            <a:off x="133351" y="1905000"/>
            <a:ext cx="4975224" cy="4743449"/>
          </a:xfrm>
        </p:spPr>
        <p:txBody>
          <a:bodyPr>
            <a:normAutofit fontScale="92500"/>
          </a:bodyPr>
          <a:lstStyle/>
          <a:p>
            <a:r>
              <a:rPr lang="en-US" sz="2600" dirty="0"/>
              <a:t>L.A. was ambivalent towards Germany</a:t>
            </a:r>
          </a:p>
          <a:p>
            <a:pPr lvl="1"/>
            <a:r>
              <a:rPr lang="en-US" sz="2200" dirty="0"/>
              <a:t>Germany had indirectly helped many countries out of G.D. through trade</a:t>
            </a:r>
          </a:p>
          <a:p>
            <a:pPr lvl="1"/>
            <a:r>
              <a:rPr lang="en-US" sz="2200" dirty="0"/>
              <a:t>Countries such as Peru had used German officers to train own troops</a:t>
            </a:r>
          </a:p>
          <a:p>
            <a:pPr lvl="1"/>
            <a:r>
              <a:rPr lang="en-US" sz="2200" dirty="0"/>
              <a:t>Nazis were admired for strong policies</a:t>
            </a:r>
          </a:p>
          <a:p>
            <a:pPr lvl="1"/>
            <a:r>
              <a:rPr lang="en-US" sz="2200" dirty="0"/>
              <a:t>But countries were discomforted by brutality of regime and thus remained neutral</a:t>
            </a:r>
          </a:p>
          <a:p>
            <a:pPr lvl="1"/>
            <a:endParaRPr lang="en-US" dirty="0"/>
          </a:p>
        </p:txBody>
      </p:sp>
      <p:pic>
        <p:nvPicPr>
          <p:cNvPr id="6146" name="Picture 2" descr="Image result for latin america and nazism"/>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1108" r="40776"/>
          <a:stretch/>
        </p:blipFill>
        <p:spPr bwMode="auto">
          <a:xfrm>
            <a:off x="6971712" y="1245704"/>
            <a:ext cx="4808641" cy="524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6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787" y="99957"/>
            <a:ext cx="8610600" cy="1293028"/>
          </a:xfrm>
        </p:spPr>
        <p:txBody>
          <a:bodyPr>
            <a:normAutofit/>
          </a:bodyPr>
          <a:lstStyle/>
          <a:p>
            <a:r>
              <a:rPr lang="en-US" dirty="0"/>
              <a:t>A Short (un-</a:t>
            </a:r>
            <a:r>
              <a:rPr lang="en-US" dirty="0" err="1"/>
              <a:t>neighborlike</a:t>
            </a:r>
            <a:r>
              <a:rPr lang="en-US" dirty="0"/>
              <a:t>) History of the U.S. in the Americas </a:t>
            </a:r>
          </a:p>
        </p:txBody>
      </p:sp>
      <p:sp>
        <p:nvSpPr>
          <p:cNvPr id="3" name="Content Placeholder 2"/>
          <p:cNvSpPr>
            <a:spLocks noGrp="1"/>
          </p:cNvSpPr>
          <p:nvPr>
            <p:ph idx="1"/>
          </p:nvPr>
        </p:nvSpPr>
        <p:spPr>
          <a:xfrm>
            <a:off x="0" y="1064523"/>
            <a:ext cx="4946073" cy="4663440"/>
          </a:xfrm>
        </p:spPr>
        <p:txBody>
          <a:bodyPr>
            <a:normAutofit/>
          </a:bodyPr>
          <a:lstStyle/>
          <a:p>
            <a:r>
              <a:rPr lang="en-US" b="1" u="sng" dirty="0"/>
              <a:t>Monroe Doctrine (1823)</a:t>
            </a:r>
            <a:r>
              <a:rPr lang="en-US" dirty="0"/>
              <a:t> – Guiding Principle of U.S. Policy in Americas</a:t>
            </a:r>
          </a:p>
          <a:p>
            <a:pPr lvl="1"/>
            <a:r>
              <a:rPr lang="en-US" dirty="0"/>
              <a:t>Efforts by European nations to take control of any independent state in North or South America would be viewed as "the manifestation of an unfriendly disposition toward the United States.”  </a:t>
            </a:r>
            <a:r>
              <a:rPr lang="en-US" u="sng" dirty="0"/>
              <a:t>(US  REGIONAL HEGEMONY)</a:t>
            </a:r>
          </a:p>
          <a:p>
            <a:pPr marL="457200" lvl="1" indent="0">
              <a:buNone/>
            </a:pPr>
            <a:endParaRPr lang="en-US" u="sng" dirty="0"/>
          </a:p>
          <a:p>
            <a:pPr lvl="1"/>
            <a:r>
              <a:rPr lang="en-US" dirty="0"/>
              <a:t>U.S. will use military force to stop Europe from asserting itself -</a:t>
            </a:r>
            <a:r>
              <a:rPr lang="en-US" b="1" dirty="0"/>
              <a:t>Roosevelt Corollary (1904)</a:t>
            </a:r>
          </a:p>
          <a:p>
            <a:pPr lvl="1"/>
            <a:endParaRPr lang="en-US" dirty="0"/>
          </a:p>
          <a:p>
            <a:pPr marL="457200" lvl="1" indent="0">
              <a:buNone/>
            </a:pPr>
            <a:endParaRPr lang="en-US" dirty="0"/>
          </a:p>
        </p:txBody>
      </p:sp>
      <p:sp>
        <p:nvSpPr>
          <p:cNvPr id="5" name="Rectangle 4">
            <a:extLst>
              <a:ext uri="{FF2B5EF4-FFF2-40B4-BE49-F238E27FC236}">
                <a16:creationId xmlns:a16="http://schemas.microsoft.com/office/drawing/2014/main" id="{C3C9005B-DACE-4496-B3DF-D0A7A21DCC9C}"/>
              </a:ext>
            </a:extLst>
          </p:cNvPr>
          <p:cNvSpPr/>
          <p:nvPr/>
        </p:nvSpPr>
        <p:spPr>
          <a:xfrm>
            <a:off x="6452518" y="2541969"/>
            <a:ext cx="4693849"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rPr>
              <a:t>Crash Course – Imperialism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hlinkClick r:id="rId3"/>
              </a:rPr>
              <a:t>https://www.youtube.com/watch?v=QfsfoFqsFk4</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57175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550" y="0"/>
            <a:ext cx="8610600" cy="1293028"/>
          </a:xfrm>
        </p:spPr>
        <p:txBody>
          <a:bodyPr/>
          <a:lstStyle/>
          <a:p>
            <a:r>
              <a:rPr lang="en-US" u="sng" dirty="0"/>
              <a:t>U.S. moves towards War </a:t>
            </a:r>
          </a:p>
        </p:txBody>
      </p:sp>
      <p:sp>
        <p:nvSpPr>
          <p:cNvPr id="3" name="Content Placeholder 2"/>
          <p:cNvSpPr>
            <a:spLocks noGrp="1"/>
          </p:cNvSpPr>
          <p:nvPr>
            <p:ph idx="1"/>
          </p:nvPr>
        </p:nvSpPr>
        <p:spPr>
          <a:xfrm>
            <a:off x="266700" y="1657350"/>
            <a:ext cx="5981700" cy="5200650"/>
          </a:xfrm>
        </p:spPr>
        <p:txBody>
          <a:bodyPr>
            <a:noAutofit/>
          </a:bodyPr>
          <a:lstStyle/>
          <a:p>
            <a:r>
              <a:rPr lang="en-US" sz="2400" dirty="0"/>
              <a:t>FDR elected for unprecedented 3</a:t>
            </a:r>
            <a:r>
              <a:rPr lang="en-US" sz="2400" baseline="30000" dirty="0"/>
              <a:t>rd</a:t>
            </a:r>
            <a:r>
              <a:rPr lang="en-US" sz="2400" dirty="0"/>
              <a:t> term (1940)</a:t>
            </a:r>
          </a:p>
          <a:p>
            <a:pPr marL="685800" lvl="2">
              <a:spcBef>
                <a:spcPts val="1000"/>
              </a:spcBef>
            </a:pPr>
            <a:r>
              <a:rPr lang="en-US" sz="2000" dirty="0"/>
              <a:t>Running as a wartime president before declared war? (</a:t>
            </a:r>
            <a:r>
              <a:rPr lang="en-US" sz="2000" b="1" u="sng" dirty="0"/>
              <a:t>Quarantine Speech)</a:t>
            </a:r>
            <a:endParaRPr lang="en-US" sz="2400" dirty="0"/>
          </a:p>
        </p:txBody>
      </p:sp>
      <p:sp>
        <p:nvSpPr>
          <p:cNvPr id="4" name="TextBox 3">
            <a:extLst>
              <a:ext uri="{FF2B5EF4-FFF2-40B4-BE49-F238E27FC236}">
                <a16:creationId xmlns:a16="http://schemas.microsoft.com/office/drawing/2014/main" id="{EBA87BF4-C59D-4321-90EA-E18C7EBB8594}"/>
              </a:ext>
            </a:extLst>
          </p:cNvPr>
          <p:cNvSpPr txBox="1"/>
          <p:nvPr/>
        </p:nvSpPr>
        <p:spPr>
          <a:xfrm>
            <a:off x="266700" y="3842062"/>
            <a:ext cx="494607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As President of the United States and commander-in-chief of its forces, he became the main factor in winning the greatest war of all time. ~ Bernard Baruch</a:t>
            </a:r>
          </a:p>
        </p:txBody>
      </p:sp>
      <p:pic>
        <p:nvPicPr>
          <p:cNvPr id="6" name="Picture 5">
            <a:extLst>
              <a:ext uri="{FF2B5EF4-FFF2-40B4-BE49-F238E27FC236}">
                <a16:creationId xmlns:a16="http://schemas.microsoft.com/office/drawing/2014/main" id="{D0AE2A6F-811F-4798-951A-9C816988CF79}"/>
              </a:ext>
            </a:extLst>
          </p:cNvPr>
          <p:cNvPicPr>
            <a:picLocks noChangeAspect="1"/>
          </p:cNvPicPr>
          <p:nvPr/>
        </p:nvPicPr>
        <p:blipFill>
          <a:blip r:embed="rId3"/>
          <a:stretch>
            <a:fillRect/>
          </a:stretch>
        </p:blipFill>
        <p:spPr>
          <a:xfrm>
            <a:off x="7719103" y="874643"/>
            <a:ext cx="4206197" cy="5524086"/>
          </a:xfrm>
          <a:prstGeom prst="rect">
            <a:avLst/>
          </a:prstGeom>
        </p:spPr>
      </p:pic>
    </p:spTree>
    <p:extLst>
      <p:ext uri="{BB962C8B-B14F-4D97-AF65-F5344CB8AC3E}">
        <p14:creationId xmlns:p14="http://schemas.microsoft.com/office/powerpoint/2010/main" val="236767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good neighbour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0"/>
            <a:ext cx="10997935" cy="71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8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F627-D984-4201-B03D-BD5860F58C05}"/>
              </a:ext>
            </a:extLst>
          </p:cNvPr>
          <p:cNvSpPr>
            <a:spLocks noGrp="1"/>
          </p:cNvSpPr>
          <p:nvPr>
            <p:ph type="title"/>
          </p:nvPr>
        </p:nvSpPr>
        <p:spPr/>
        <p:txBody>
          <a:bodyPr/>
          <a:lstStyle/>
          <a:p>
            <a:r>
              <a:rPr lang="en-US" b="1" dirty="0"/>
              <a:t>1920’s</a:t>
            </a:r>
          </a:p>
        </p:txBody>
      </p:sp>
      <p:sp>
        <p:nvSpPr>
          <p:cNvPr id="3" name="Content Placeholder 2">
            <a:extLst>
              <a:ext uri="{FF2B5EF4-FFF2-40B4-BE49-F238E27FC236}">
                <a16:creationId xmlns:a16="http://schemas.microsoft.com/office/drawing/2014/main" id="{D226F573-34FD-464F-9AA7-49DB5F29099B}"/>
              </a:ext>
            </a:extLst>
          </p:cNvPr>
          <p:cNvSpPr>
            <a:spLocks noGrp="1"/>
          </p:cNvSpPr>
          <p:nvPr>
            <p:ph idx="1"/>
          </p:nvPr>
        </p:nvSpPr>
        <p:spPr>
          <a:xfrm>
            <a:off x="194153" y="2035534"/>
            <a:ext cx="3581400" cy="4483331"/>
          </a:xfrm>
        </p:spPr>
        <p:txBody>
          <a:bodyPr/>
          <a:lstStyle/>
          <a:p>
            <a:r>
              <a:rPr lang="en-US" b="1" u="sng" dirty="0"/>
              <a:t>Hoover </a:t>
            </a:r>
            <a:r>
              <a:rPr lang="en-US" dirty="0"/>
              <a:t>tried to improve U.S. relations with region – Failed</a:t>
            </a:r>
          </a:p>
          <a:p>
            <a:pPr lvl="1"/>
            <a:r>
              <a:rPr lang="en-US" dirty="0"/>
              <a:t>Wall St. Crash, Great Depression, Smoot-Hawley Tariff </a:t>
            </a:r>
          </a:p>
          <a:p>
            <a:endParaRPr lang="en-US" dirty="0"/>
          </a:p>
        </p:txBody>
      </p:sp>
      <p:pic>
        <p:nvPicPr>
          <p:cNvPr id="4" name="Picture 2" descr="Image result for smoot hawley tariff">
            <a:extLst>
              <a:ext uri="{FF2B5EF4-FFF2-40B4-BE49-F238E27FC236}">
                <a16:creationId xmlns:a16="http://schemas.microsoft.com/office/drawing/2014/main" id="{FFBBFB91-BEF3-49A0-B46E-7D83C2E80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17" y="1744114"/>
            <a:ext cx="7980030" cy="444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0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moot hawley tariff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42" y="737906"/>
            <a:ext cx="5382185" cy="5382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5599" y="182785"/>
            <a:ext cx="8610600" cy="1293028"/>
          </a:xfrm>
        </p:spPr>
        <p:txBody>
          <a:bodyPr/>
          <a:lstStyle/>
          <a:p>
            <a:r>
              <a:rPr lang="en-US" b="1" u="sng" dirty="0"/>
              <a:t>Smoot-Hawley Tariff- 1930  </a:t>
            </a:r>
          </a:p>
        </p:txBody>
      </p:sp>
      <p:sp>
        <p:nvSpPr>
          <p:cNvPr id="3" name="Content Placeholder 2"/>
          <p:cNvSpPr>
            <a:spLocks noGrp="1"/>
          </p:cNvSpPr>
          <p:nvPr>
            <p:ph idx="1"/>
          </p:nvPr>
        </p:nvSpPr>
        <p:spPr>
          <a:xfrm>
            <a:off x="5569527" y="1662545"/>
            <a:ext cx="6172199" cy="4592481"/>
          </a:xfrm>
        </p:spPr>
        <p:txBody>
          <a:bodyPr>
            <a:noAutofit/>
          </a:bodyPr>
          <a:lstStyle/>
          <a:p>
            <a:r>
              <a:rPr lang="en-US" sz="2400" dirty="0"/>
              <a:t>US protectionist law raised duties on over 20,000 goods</a:t>
            </a:r>
          </a:p>
          <a:p>
            <a:pPr lvl="1"/>
            <a:r>
              <a:rPr lang="en-US" sz="2400" dirty="0"/>
              <a:t>Meant to protect U.S. agriculture and industry from effects of G.D. </a:t>
            </a:r>
          </a:p>
          <a:p>
            <a:pPr lvl="1"/>
            <a:r>
              <a:rPr lang="en-US" sz="2400" dirty="0"/>
              <a:t>Many economist and historians argue its effectiveness – other countries also raised tariffs in response – prolonged global depression?</a:t>
            </a:r>
          </a:p>
          <a:p>
            <a:pPr lvl="1"/>
            <a:r>
              <a:rPr lang="en-US" sz="2400" dirty="0"/>
              <a:t>Reciprocal trade agreements latter lessened the impact. </a:t>
            </a:r>
          </a:p>
        </p:txBody>
      </p:sp>
    </p:spTree>
    <p:extLst>
      <p:ext uri="{BB962C8B-B14F-4D97-AF65-F5344CB8AC3E}">
        <p14:creationId xmlns:p14="http://schemas.microsoft.com/office/powerpoint/2010/main" val="73301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945" y="258066"/>
            <a:ext cx="8610600" cy="1293028"/>
          </a:xfrm>
        </p:spPr>
        <p:txBody>
          <a:bodyPr/>
          <a:lstStyle/>
          <a:p>
            <a:r>
              <a:rPr lang="en-US" b="1" u="sng" dirty="0"/>
              <a:t>Good Neighbor Policy (1933)</a:t>
            </a:r>
          </a:p>
        </p:txBody>
      </p:sp>
      <p:sp>
        <p:nvSpPr>
          <p:cNvPr id="3" name="Content Placeholder 2"/>
          <p:cNvSpPr>
            <a:spLocks noGrp="1"/>
          </p:cNvSpPr>
          <p:nvPr>
            <p:ph idx="1"/>
          </p:nvPr>
        </p:nvSpPr>
        <p:spPr>
          <a:xfrm>
            <a:off x="0" y="1551094"/>
            <a:ext cx="7010400" cy="5188373"/>
          </a:xfrm>
        </p:spPr>
        <p:txBody>
          <a:bodyPr>
            <a:normAutofit/>
          </a:bodyPr>
          <a:lstStyle/>
          <a:p>
            <a:pPr lvl="1"/>
            <a:endParaRPr lang="en-US" dirty="0"/>
          </a:p>
          <a:p>
            <a:r>
              <a:rPr lang="en-US" b="1" u="sng" dirty="0"/>
              <a:t>FDR</a:t>
            </a:r>
            <a:r>
              <a:rPr lang="en-US" dirty="0"/>
              <a:t> also wished to improve relations – Presidential inaugural – U.S. would become “good neighbor”</a:t>
            </a:r>
          </a:p>
          <a:p>
            <a:pPr lvl="1"/>
            <a:r>
              <a:rPr lang="en-US" dirty="0"/>
              <a:t>U.S. would not intervene unilaterally in L.A.</a:t>
            </a:r>
          </a:p>
          <a:p>
            <a:pPr lvl="1"/>
            <a:r>
              <a:rPr lang="en-US" u="sng" dirty="0"/>
              <a:t>Montevideo Convention </a:t>
            </a:r>
            <a:r>
              <a:rPr lang="en-US" dirty="0"/>
              <a:t>on Rights and Duties of States</a:t>
            </a:r>
          </a:p>
          <a:p>
            <a:pPr lvl="2"/>
            <a:r>
              <a:rPr lang="en-US" dirty="0"/>
              <a:t>19 countries (U.S. included) signed – asserted sovereignty of nations in region</a:t>
            </a:r>
          </a:p>
          <a:p>
            <a:pPr lvl="2"/>
            <a:r>
              <a:rPr lang="en-US" dirty="0" err="1"/>
              <a:t>S.o.S</a:t>
            </a:r>
            <a:r>
              <a:rPr lang="en-US" dirty="0"/>
              <a:t>. Hull – “no government need fear any intervention on the part of the U.S.”</a:t>
            </a:r>
          </a:p>
          <a:p>
            <a:pPr marL="914400" lvl="2" indent="0">
              <a:buNone/>
            </a:pPr>
            <a:endParaRPr lang="en-US" dirty="0"/>
          </a:p>
        </p:txBody>
      </p:sp>
      <p:pic>
        <p:nvPicPr>
          <p:cNvPr id="3074" name="Picture 2" descr="Related image">
            <a:extLst>
              <a:ext uri="{FF2B5EF4-FFF2-40B4-BE49-F238E27FC236}">
                <a16:creationId xmlns:a16="http://schemas.microsoft.com/office/drawing/2014/main" id="{44FD0828-A5C7-4605-8FF1-99A0529B7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894" y="1003168"/>
            <a:ext cx="4286106" cy="543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9308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5596</Words>
  <Application>Microsoft Office PowerPoint</Application>
  <PresentationFormat>Widescreen</PresentationFormat>
  <Paragraphs>499</Paragraphs>
  <Slides>50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Century Gothic</vt:lpstr>
      <vt:lpstr>Gill Sans MT</vt:lpstr>
      <vt:lpstr>Gallery</vt:lpstr>
      <vt:lpstr>World War II in the Americas (ch. 2)</vt:lpstr>
      <vt:lpstr>PowerPoint Presentation</vt:lpstr>
      <vt:lpstr>Old Paper III Questions </vt:lpstr>
      <vt:lpstr>Global Context Of Americas in WWII</vt:lpstr>
      <vt:lpstr>A Short (un-neighborlike) History of the U.S. in the Americas </vt:lpstr>
      <vt:lpstr>PowerPoint Presentation</vt:lpstr>
      <vt:lpstr>1920’s</vt:lpstr>
      <vt:lpstr>Smoot-Hawley Tariff- 1930  </vt:lpstr>
      <vt:lpstr>Good Neighbor Policy (1933)</vt:lpstr>
      <vt:lpstr>Good Neighbor Policy </vt:lpstr>
      <vt:lpstr>Platt Amendment abrogateD (1934) </vt:lpstr>
      <vt:lpstr>Good Neighbor Policy </vt:lpstr>
      <vt:lpstr>FDR at Buenos Aires - 1936</vt:lpstr>
      <vt:lpstr>Good Neighbor – Limits</vt:lpstr>
      <vt:lpstr>OIL and Good Neighbor Policy</vt:lpstr>
      <vt:lpstr>American Cultural Exchange </vt:lpstr>
      <vt:lpstr>Pan American Airways </vt:lpstr>
      <vt:lpstr>Canada – Independence Timeline?</vt:lpstr>
      <vt:lpstr>Canadian-American Diplomacy</vt:lpstr>
      <vt:lpstr>Canadian-American Diplomacy</vt:lpstr>
      <vt:lpstr>PowerPoint Presentation</vt:lpstr>
      <vt:lpstr>The Americas React to Europe and Asian Conflicts </vt:lpstr>
      <vt:lpstr>The Americas React to Europe and Asian Conflicts</vt:lpstr>
      <vt:lpstr>PowerPoint Presentation</vt:lpstr>
      <vt:lpstr>The Americas React to Europe and Asian Conflicts</vt:lpstr>
      <vt:lpstr>The Americas React to Europe and Asian Conflicts</vt:lpstr>
      <vt:lpstr>The Americas React to Europe and Asian Conflicts</vt:lpstr>
      <vt:lpstr>The USA's policy of neutrality </vt:lpstr>
      <vt:lpstr>US Neutrality – Evidence </vt:lpstr>
      <vt:lpstr>Views On US Gov’t (FDR) Neutrality </vt:lpstr>
      <vt:lpstr>The Americas React to Europe and Asian Conflicts</vt:lpstr>
      <vt:lpstr>The Americas React to Europe and Asian Conflicts</vt:lpstr>
      <vt:lpstr>The Americas React to Europe and Asian Conflicts</vt:lpstr>
      <vt:lpstr>Neutrality and US rearmament </vt:lpstr>
      <vt:lpstr>Canada at War </vt:lpstr>
      <vt:lpstr>Canada at War </vt:lpstr>
      <vt:lpstr>Hemispheric Neutrality – 1939-1941</vt:lpstr>
      <vt:lpstr>U.S. moves towards War </vt:lpstr>
      <vt:lpstr>Nazis in Latin America </vt:lpstr>
      <vt:lpstr>Nazis in Latin America </vt:lpstr>
      <vt:lpstr>American Solidarity?</vt:lpstr>
      <vt:lpstr>American Solidarity?</vt:lpstr>
      <vt:lpstr>US Moves Towards War </vt:lpstr>
      <vt:lpstr>Solidarity? - Attack on Pearl Harbor </vt:lpstr>
      <vt:lpstr>Attack on Pearl Harbor </vt:lpstr>
      <vt:lpstr>Attack on Pearl Harbor </vt:lpstr>
      <vt:lpstr>Chile</vt:lpstr>
      <vt:lpstr>Argentina  </vt:lpstr>
      <vt:lpstr>Hemispheric Neutrality – 1939-1941</vt:lpstr>
      <vt:lpstr>U.S. moves towards War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in the Americas (ch. 2)</dc:title>
  <dc:creator>Grudic Sandra</dc:creator>
  <cp:lastModifiedBy>Grudic Sandra</cp:lastModifiedBy>
  <cp:revision>1</cp:revision>
  <dcterms:created xsi:type="dcterms:W3CDTF">2019-08-13T14:18:50Z</dcterms:created>
  <dcterms:modified xsi:type="dcterms:W3CDTF">2019-08-13T14:20:00Z</dcterms:modified>
</cp:coreProperties>
</file>