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49" r:id="rId2"/>
    <p:sldId id="351"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706" autoAdjust="0"/>
    <p:restoredTop sz="94660"/>
  </p:normalViewPr>
  <p:slideViewPr>
    <p:cSldViewPr snapToGrid="0">
      <p:cViewPr varScale="1">
        <p:scale>
          <a:sx n="70" d="100"/>
          <a:sy n="70" d="100"/>
        </p:scale>
        <p:origin x="1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42D9F6-E941-4516-B3F2-812A90CD0FC0}" type="datetimeFigureOut">
              <a:rPr lang="en-US" smtClean="0"/>
              <a:t>8/13/2019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B77CBF-5459-4150-BC54-630E3BAD1836}" type="slidenum">
              <a:rPr lang="en-US" smtClean="0"/>
              <a:t>‹#›</a:t>
            </a:fld>
            <a:endParaRPr lang="en-US"/>
          </a:p>
        </p:txBody>
      </p:sp>
    </p:spTree>
    <p:extLst>
      <p:ext uri="{BB962C8B-B14F-4D97-AF65-F5344CB8AC3E}">
        <p14:creationId xmlns:p14="http://schemas.microsoft.com/office/powerpoint/2010/main" val="1099526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World_War_II" TargetMode="External"/><Relationship Id="rId7" Type="http://schemas.openxmlformats.org/officeDocument/2006/relationships/hyperlink" Target="https://en.wikipedia.org/wiki/Prisoners_of_war"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Hokkaid%C5%8D" TargetMode="External"/><Relationship Id="rId5" Type="http://schemas.openxmlformats.org/officeDocument/2006/relationships/hyperlink" Target="https://en.wikipedia.org/wiki/Kiska" TargetMode="External"/><Relationship Id="rId4" Type="http://schemas.openxmlformats.org/officeDocument/2006/relationships/hyperlink" Target="https://en.wikipedia.org/wiki/Attu_Island"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Human_sacrifice_in_Aztec_culture"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en.wikipedia.org/wiki/Main_Street_(Los_Angeles)" TargetMode="External"/><Relationship Id="rId4" Type="http://schemas.openxmlformats.org/officeDocument/2006/relationships/hyperlink" Target="https://en.wikipedia.org/wiki/Aztec"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Paul_V._McNutt"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en.wikipedia.org/wiki/War_Manpower_Commiss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Civil_Rights_movem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Congressional_Gold_Meda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Race_(classification_of_human_being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n.wikipedia.org/wiki/Armed_Forces_of_the_United_Stat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war meant that opportunities would have to be given to groups who were normally barred from entering from fighting in war or participating in the workforce.  These new opportunities created conditions for larger changes to take place later – awareness of racial and gender inequalities especially after ww2. </a:t>
            </a:r>
          </a:p>
          <a:p>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1</a:t>
            </a:fld>
            <a:endParaRPr lang="en-US"/>
          </a:p>
        </p:txBody>
      </p:sp>
    </p:spTree>
    <p:extLst>
      <p:ext uri="{BB962C8B-B14F-4D97-AF65-F5344CB8AC3E}">
        <p14:creationId xmlns:p14="http://schemas.microsoft.com/office/powerpoint/2010/main" val="253905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Causes </a:t>
            </a:r>
          </a:p>
          <a:p>
            <a:pPr marL="174708" indent="-174708">
              <a:buFontTx/>
              <a:buChar char="-"/>
            </a:pPr>
            <a:r>
              <a:rPr lang="en-US" dirty="0"/>
              <a:t>Working conditions</a:t>
            </a:r>
          </a:p>
          <a:p>
            <a:pPr marL="174708" indent="-174708">
              <a:buFontTx/>
              <a:buChar char="-"/>
            </a:pPr>
            <a:r>
              <a:rPr lang="en-US" baseline="0" dirty="0"/>
              <a:t> segregated housing – threat to long time residents</a:t>
            </a:r>
          </a:p>
          <a:p>
            <a:pPr marL="174708" indent="-174708">
              <a:buFontTx/>
              <a:buChar char="-"/>
            </a:pPr>
            <a:r>
              <a:rPr lang="en-US" baseline="0" dirty="0"/>
              <a:t>Demands for better working conditions – labor had upper hand</a:t>
            </a:r>
          </a:p>
          <a:p>
            <a:pPr marL="174708" indent="-174708">
              <a:buFontTx/>
              <a:buChar char="-"/>
            </a:pPr>
            <a:r>
              <a:rPr lang="en-US" baseline="0" dirty="0"/>
              <a:t>Hot weather</a:t>
            </a:r>
          </a:p>
          <a:p>
            <a:endParaRPr lang="en-US" baseline="0" dirty="0"/>
          </a:p>
          <a:p>
            <a:r>
              <a:rPr lang="en-US" baseline="0" dirty="0"/>
              <a:t>Results</a:t>
            </a:r>
          </a:p>
          <a:p>
            <a:r>
              <a:rPr lang="en-US" baseline="0" dirty="0"/>
              <a:t>-34 killed, 433 injured</a:t>
            </a:r>
          </a:p>
          <a:p>
            <a:r>
              <a:rPr lang="en-US" baseline="0" dirty="0"/>
              <a:t>1000 arrest</a:t>
            </a:r>
          </a:p>
          <a:p>
            <a:r>
              <a:rPr lang="en-US" baseline="0" dirty="0"/>
              <a:t>2m in damage</a:t>
            </a:r>
          </a:p>
          <a:p>
            <a:r>
              <a:rPr lang="en-US" baseline="0" dirty="0"/>
              <a:t>1m manpower hours lost </a:t>
            </a:r>
          </a:p>
          <a:p>
            <a:endParaRPr lang="en-US" baseline="0" dirty="0"/>
          </a:p>
          <a:p>
            <a:pPr marL="174708" indent="-174708">
              <a:buFontTx/>
              <a:buChar char="-"/>
            </a:pPr>
            <a:endParaRPr lang="en-US" baseline="0" dirty="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14</a:t>
            </a:fld>
            <a:endParaRPr lang="en-US"/>
          </a:p>
        </p:txBody>
      </p:sp>
    </p:spTree>
    <p:extLst>
      <p:ext uri="{BB962C8B-B14F-4D97-AF65-F5344CB8AC3E}">
        <p14:creationId xmlns:p14="http://schemas.microsoft.com/office/powerpoint/2010/main" val="194355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Asbestos, coal, copper, zinc, gypsum, helium,</a:t>
            </a:r>
            <a:r>
              <a:rPr lang="en-US" baseline="0" dirty="0"/>
              <a:t> lead, natural gas, oil, </a:t>
            </a:r>
          </a:p>
          <a:p>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15</a:t>
            </a:fld>
            <a:endParaRPr lang="en-US"/>
          </a:p>
        </p:txBody>
      </p:sp>
    </p:spTree>
    <p:extLst>
      <p:ext uri="{BB962C8B-B14F-4D97-AF65-F5344CB8AC3E}">
        <p14:creationId xmlns:p14="http://schemas.microsoft.com/office/powerpoint/2010/main" val="197265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“Aleut” people </a:t>
            </a:r>
          </a:p>
          <a:p>
            <a:r>
              <a:rPr lang="en-US" dirty="0"/>
              <a:t>In 1942, during </a:t>
            </a:r>
            <a:r>
              <a:rPr lang="en-US" dirty="0">
                <a:hlinkClick r:id="rId3" tooltip="World War II"/>
              </a:rPr>
              <a:t>World War II</a:t>
            </a:r>
            <a:r>
              <a:rPr lang="en-US" dirty="0"/>
              <a:t>, Japanese forces occupied </a:t>
            </a:r>
            <a:r>
              <a:rPr lang="en-US" dirty="0">
                <a:hlinkClick r:id="rId4" tooltip="Attu Island"/>
              </a:rPr>
              <a:t>Attu</a:t>
            </a:r>
            <a:r>
              <a:rPr lang="en-US" dirty="0"/>
              <a:t> and </a:t>
            </a:r>
            <a:r>
              <a:rPr lang="en-US" dirty="0">
                <a:hlinkClick r:id="rId5" tooltip="Kiska"/>
              </a:rPr>
              <a:t>Kiska</a:t>
            </a:r>
            <a:r>
              <a:rPr lang="en-US" dirty="0"/>
              <a:t> Islands in the western Aleutians. They later transported captive Attu Islanders to </a:t>
            </a:r>
            <a:r>
              <a:rPr lang="en-US" dirty="0">
                <a:hlinkClick r:id="rId6" tooltip="Hokkaidō"/>
              </a:rPr>
              <a:t>Hokkaidō</a:t>
            </a:r>
            <a:r>
              <a:rPr lang="en-US" dirty="0"/>
              <a:t>, where they were held as </a:t>
            </a:r>
            <a:r>
              <a:rPr lang="en-US" dirty="0">
                <a:hlinkClick r:id="rId7" tooltip="Prisoners of war"/>
              </a:rPr>
              <a:t>prisoners of war</a:t>
            </a:r>
            <a:r>
              <a:rPr lang="en-US" dirty="0"/>
              <a:t>. The United States government evacuated hundreds more Aleuts from the western chain during WWII, placing them in internment camps in southeast Alaska, where many died.</a:t>
            </a:r>
          </a:p>
        </p:txBody>
      </p:sp>
      <p:sp>
        <p:nvSpPr>
          <p:cNvPr id="4" name="Slide Number Placeholder 3"/>
          <p:cNvSpPr>
            <a:spLocks noGrp="1"/>
          </p:cNvSpPr>
          <p:nvPr>
            <p:ph type="sldNum" sz="quarter" idx="10"/>
          </p:nvPr>
        </p:nvSpPr>
        <p:spPr/>
        <p:txBody>
          <a:bodyPr/>
          <a:lstStyle/>
          <a:p>
            <a:fld id="{C0940AF8-46D5-4C4E-AEAA-A7CB3D4437BF}" type="slidenum">
              <a:rPr lang="en-US" smtClean="0"/>
              <a:t>16</a:t>
            </a:fld>
            <a:endParaRPr lang="en-US"/>
          </a:p>
        </p:txBody>
      </p:sp>
    </p:spTree>
    <p:extLst>
      <p:ext uri="{BB962C8B-B14F-4D97-AF65-F5344CB8AC3E}">
        <p14:creationId xmlns:p14="http://schemas.microsoft.com/office/powerpoint/2010/main" val="2901833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Remained</a:t>
            </a:r>
            <a:r>
              <a:rPr lang="en-US" baseline="0" dirty="0"/>
              <a:t> classified until 1968 </a:t>
            </a:r>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17</a:t>
            </a:fld>
            <a:endParaRPr lang="en-US"/>
          </a:p>
        </p:txBody>
      </p:sp>
    </p:spTree>
    <p:extLst>
      <p:ext uri="{BB962C8B-B14F-4D97-AF65-F5344CB8AC3E}">
        <p14:creationId xmlns:p14="http://schemas.microsoft.com/office/powerpoint/2010/main" val="151848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Mexican-Americans actually were overrepresented in the armed forces (more likely to join than average)</a:t>
            </a:r>
          </a:p>
          <a:p>
            <a:pPr defTabSz="931774">
              <a:defRPr/>
            </a:pPr>
            <a:endParaRPr lang="en-US" dirty="0"/>
          </a:p>
          <a:p>
            <a:pPr defTabSz="931774">
              <a:defRPr/>
            </a:pPr>
            <a:r>
              <a:rPr lang="en-US" dirty="0"/>
              <a:t>Latina Women - cultural barriers that had in the past prevented them from leaving their families and traveling long distances alone. Bilingualism was highly sought after during the war and so they found important work in cryptology, communications and interpretation. As linguists, nurses and Red Cross aids, and in the WAACS, WAVES, and Marine Corps Women’s Reserve, Latinas broke through both gender and cultural barriers to serve their country</a:t>
            </a:r>
          </a:p>
          <a:p>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19</a:t>
            </a:fld>
            <a:endParaRPr lang="en-US"/>
          </a:p>
        </p:txBody>
      </p:sp>
    </p:spTree>
    <p:extLst>
      <p:ext uri="{BB962C8B-B14F-4D97-AF65-F5344CB8AC3E}">
        <p14:creationId xmlns:p14="http://schemas.microsoft.com/office/powerpoint/2010/main" val="48789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early 1930s the United States deported between 500,000 and 2 million people. Estimates point at over 1m were us citizens. </a:t>
            </a:r>
          </a:p>
        </p:txBody>
      </p:sp>
      <p:sp>
        <p:nvSpPr>
          <p:cNvPr id="4" name="Slide Number Placeholder 3"/>
          <p:cNvSpPr>
            <a:spLocks noGrp="1"/>
          </p:cNvSpPr>
          <p:nvPr>
            <p:ph type="sldNum" sz="quarter" idx="10"/>
          </p:nvPr>
        </p:nvSpPr>
        <p:spPr/>
        <p:txBody>
          <a:bodyPr/>
          <a:lstStyle/>
          <a:p>
            <a:fld id="{C0940AF8-46D5-4C4E-AEAA-A7CB3D4437BF}" type="slidenum">
              <a:rPr lang="en-US" smtClean="0"/>
              <a:t>20</a:t>
            </a:fld>
            <a:endParaRPr lang="en-US"/>
          </a:p>
        </p:txBody>
      </p:sp>
    </p:spTree>
    <p:extLst>
      <p:ext uri="{BB962C8B-B14F-4D97-AF65-F5344CB8AC3E}">
        <p14:creationId xmlns:p14="http://schemas.microsoft.com/office/powerpoint/2010/main" val="168364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  United States deported between 500,000 and 2 million people of Mexican descent (including the illegal expulsion of up to 1.2 million U.S. citizens</a:t>
            </a:r>
          </a:p>
          <a:p>
            <a:endParaRPr lang="en-US" dirty="0"/>
          </a:p>
          <a:p>
            <a:r>
              <a:rPr lang="en-US" dirty="0"/>
              <a:t>LA experienced incredible growth during the war, large influx of Hispanics through bracero program – media described Mexican youth in an inflammatory fashion. </a:t>
            </a:r>
          </a:p>
          <a:p>
            <a:endParaRPr lang="en-US" dirty="0"/>
          </a:p>
          <a:p>
            <a:r>
              <a:rPr lang="en-US" dirty="0"/>
              <a:t>Many saw those that wore the suit as gang elements, violent criminals or at least less than patriotic – the community organization that helped support them in trial was labelled a communist front</a:t>
            </a:r>
          </a:p>
          <a:p>
            <a:endParaRPr lang="en-US" dirty="0"/>
          </a:p>
          <a:p>
            <a:r>
              <a:rPr lang="en-US" dirty="0"/>
              <a:t>The suits were argued to be unpatriotic due to the extra fabric that was used in them while the war board rewrote fabric regulations to reduce consumption – most legitimate tailoring companies followed these standards</a:t>
            </a:r>
          </a:p>
          <a:p>
            <a:endParaRPr lang="en-US" dirty="0"/>
          </a:p>
          <a:p>
            <a:r>
              <a:rPr lang="en-US" dirty="0"/>
              <a:t>LA Sheriff - E. Duran Ayres, to testify as an "expert witness" that Mexicans as a community had a "blood thirst" and a "biological predisposition" to crime and killing, citing the </a:t>
            </a:r>
            <a:r>
              <a:rPr lang="en-US" dirty="0">
                <a:hlinkClick r:id="rId3" tooltip="Human sacrifice in Aztec culture"/>
              </a:rPr>
              <a:t>culture of human sacrifice</a:t>
            </a:r>
            <a:r>
              <a:rPr lang="en-US" dirty="0"/>
              <a:t> practiced by their </a:t>
            </a:r>
            <a:r>
              <a:rPr lang="en-US" dirty="0">
                <a:hlinkClick r:id="rId4" tooltip="Aztec"/>
              </a:rPr>
              <a:t>Aztec</a:t>
            </a:r>
            <a:r>
              <a:rPr lang="en-US" dirty="0"/>
              <a:t> ancestors.</a:t>
            </a:r>
            <a:r>
              <a:rPr lang="en-US" baseline="30000" dirty="0"/>
              <a:t>[4] </a:t>
            </a:r>
            <a:r>
              <a:rPr lang="en-US" dirty="0"/>
              <a:t> </a:t>
            </a:r>
          </a:p>
          <a:p>
            <a:r>
              <a:rPr lang="en-US" dirty="0"/>
              <a:t>Case was reversed in 1944 </a:t>
            </a:r>
          </a:p>
          <a:p>
            <a:endParaRPr lang="en-US" dirty="0"/>
          </a:p>
          <a:p>
            <a:r>
              <a:rPr lang="en-US" dirty="0"/>
              <a:t>After the murder trial, all that was needed to was a spark to start widespread riot.  Spark – 11 sailors and zoot suitors got into verbal argument, sailors claimed they were assaulted</a:t>
            </a:r>
          </a:p>
          <a:p>
            <a:endParaRPr lang="en-US" dirty="0"/>
          </a:p>
          <a:p>
            <a:r>
              <a:rPr lang="en-US" dirty="0"/>
              <a:t>the officers went to the scene "seeking to clean up </a:t>
            </a:r>
            <a:r>
              <a:rPr lang="en-US" dirty="0">
                <a:hlinkClick r:id="rId5" tooltip="Main Street (Los Angeles)"/>
              </a:rPr>
              <a:t>Main Street</a:t>
            </a:r>
            <a:r>
              <a:rPr lang="en-US" dirty="0"/>
              <a:t> from what they viewed as the loathsome influence of pachuco gangs. – Luis Alvarez</a:t>
            </a:r>
          </a:p>
          <a:p>
            <a:endParaRPr lang="en-US" dirty="0"/>
          </a:p>
          <a:p>
            <a:r>
              <a:rPr lang="en-US" dirty="0"/>
              <a:t>Next day 200 sailors went into Mexican neighborhood searching for anyone wearing a suit, stripped the person naked, assaulted them with clubs, burned the suits.  1000s soon joined in.</a:t>
            </a:r>
          </a:p>
          <a:p>
            <a:endParaRPr lang="en-US" dirty="0"/>
          </a:p>
          <a:p>
            <a:r>
              <a:rPr lang="en-US" dirty="0"/>
              <a:t> local press lauded the racist attacks, describing them as having a "cleansing effect" to rid Los Angeles of "miscreants" and "hoodlums".</a:t>
            </a:r>
          </a:p>
          <a:p>
            <a:endParaRPr lang="en-US" dirty="0"/>
          </a:p>
          <a:p>
            <a:r>
              <a:rPr lang="en-US" dirty="0"/>
              <a:t>Sympathetic voices such as the first lady were accused </a:t>
            </a:r>
            <a:r>
              <a:rPr lang="en-US"/>
              <a:t>of being </a:t>
            </a:r>
            <a:r>
              <a:rPr lang="en-US" dirty="0"/>
              <a:t>communist,  part of a </a:t>
            </a:r>
            <a:r>
              <a:rPr lang="en-US" dirty="0" err="1"/>
              <a:t>nazi</a:t>
            </a:r>
            <a:r>
              <a:rPr lang="en-US" dirty="0"/>
              <a:t> plot to sow </a:t>
            </a:r>
            <a:r>
              <a:rPr lang="en-US" dirty="0" err="1"/>
              <a:t>dischord</a:t>
            </a:r>
            <a:r>
              <a:rPr lang="en-US" dirty="0"/>
              <a:t>. </a:t>
            </a:r>
          </a:p>
        </p:txBody>
      </p:sp>
      <p:sp>
        <p:nvSpPr>
          <p:cNvPr id="4" name="Slide Number Placeholder 3"/>
          <p:cNvSpPr>
            <a:spLocks noGrp="1"/>
          </p:cNvSpPr>
          <p:nvPr>
            <p:ph type="sldNum" sz="quarter" idx="10"/>
          </p:nvPr>
        </p:nvSpPr>
        <p:spPr/>
        <p:txBody>
          <a:bodyPr/>
          <a:lstStyle/>
          <a:p>
            <a:fld id="{C0940AF8-46D5-4C4E-AEAA-A7CB3D4437BF}" type="slidenum">
              <a:rPr lang="en-US" smtClean="0"/>
              <a:t>21</a:t>
            </a:fld>
            <a:endParaRPr lang="en-US"/>
          </a:p>
        </p:txBody>
      </p:sp>
    </p:spTree>
    <p:extLst>
      <p:ext uri="{BB962C8B-B14F-4D97-AF65-F5344CB8AC3E}">
        <p14:creationId xmlns:p14="http://schemas.microsoft.com/office/powerpoint/2010/main" val="261698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Arizona 158</a:t>
            </a:r>
            <a:r>
              <a:rPr lang="en-US" baseline="30000" dirty="0"/>
              <a:t>th</a:t>
            </a:r>
            <a:r>
              <a:rPr lang="en-US" dirty="0"/>
              <a:t> Regiment one of few organizations in the Pacific to participate in every major landing from Australia to Japan. General </a:t>
            </a:r>
            <a:r>
              <a:rPr lang="en-US"/>
              <a:t>MacArthur called </a:t>
            </a:r>
            <a:r>
              <a:rPr lang="en-US" dirty="0"/>
              <a:t>them “the greatest fighting combat team ever deployed in battle.</a:t>
            </a:r>
          </a:p>
        </p:txBody>
      </p:sp>
      <p:sp>
        <p:nvSpPr>
          <p:cNvPr id="4" name="Slide Number Placeholder 3"/>
          <p:cNvSpPr>
            <a:spLocks noGrp="1"/>
          </p:cNvSpPr>
          <p:nvPr>
            <p:ph type="sldNum" sz="quarter" idx="10"/>
          </p:nvPr>
        </p:nvSpPr>
        <p:spPr/>
        <p:txBody>
          <a:bodyPr/>
          <a:lstStyle/>
          <a:p>
            <a:fld id="{C0940AF8-46D5-4C4E-AEAA-A7CB3D4437BF}" type="slidenum">
              <a:rPr lang="en-US" smtClean="0"/>
              <a:t>22</a:t>
            </a:fld>
            <a:endParaRPr lang="en-US"/>
          </a:p>
        </p:txBody>
      </p:sp>
    </p:spTree>
    <p:extLst>
      <p:ext uri="{BB962C8B-B14F-4D97-AF65-F5344CB8AC3E}">
        <p14:creationId xmlns:p14="http://schemas.microsoft.com/office/powerpoint/2010/main" val="3345963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minutes </a:t>
            </a:r>
          </a:p>
          <a:p>
            <a:r>
              <a:rPr lang="en-US" dirty="0"/>
              <a:t>For</a:t>
            </a:r>
            <a:r>
              <a:rPr lang="en-US" baseline="0" dirty="0"/>
              <a:t> what reasons was the GI Bill so important?</a:t>
            </a:r>
          </a:p>
          <a:p>
            <a:r>
              <a:rPr lang="en-US" baseline="0" dirty="0"/>
              <a:t>What things did it do for veterans?</a:t>
            </a:r>
          </a:p>
          <a:p>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23</a:t>
            </a:fld>
            <a:endParaRPr lang="en-US"/>
          </a:p>
        </p:txBody>
      </p:sp>
    </p:spTree>
    <p:extLst>
      <p:ext uri="{BB962C8B-B14F-4D97-AF65-F5344CB8AC3E}">
        <p14:creationId xmlns:p14="http://schemas.microsoft.com/office/powerpoint/2010/main" val="1781434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1944, 37 percent of all adult women were employed</a:t>
            </a:r>
          </a:p>
          <a:p>
            <a:endParaRPr lang="en-US" dirty="0"/>
          </a:p>
          <a:p>
            <a:r>
              <a:rPr lang="en-US" dirty="0"/>
              <a:t>African American women working as domestic servants was a vestige of slavery that remained prevalent up to ww2, gained much economic independence due to war time labor demands. </a:t>
            </a:r>
          </a:p>
          <a:p>
            <a:endParaRPr lang="en-US" dirty="0"/>
          </a:p>
          <a:p>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24</a:t>
            </a:fld>
            <a:endParaRPr lang="en-US"/>
          </a:p>
        </p:txBody>
      </p:sp>
    </p:spTree>
    <p:extLst>
      <p:ext uri="{BB962C8B-B14F-4D97-AF65-F5344CB8AC3E}">
        <p14:creationId xmlns:p14="http://schemas.microsoft.com/office/powerpoint/2010/main" val="191723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Migration – starting during WW1 and more rapidly during ww2 millions of southern rural African Americans moved to mostly large northern cities in what is demand one of the largest internal migrations in history – became more politically relevant but this movement also led to tension as white workers felt threatened by new neighbors. </a:t>
            </a:r>
          </a:p>
        </p:txBody>
      </p:sp>
      <p:sp>
        <p:nvSpPr>
          <p:cNvPr id="4" name="Slide Number Placeholder 3"/>
          <p:cNvSpPr>
            <a:spLocks noGrp="1"/>
          </p:cNvSpPr>
          <p:nvPr>
            <p:ph type="sldNum" sz="quarter" idx="10"/>
          </p:nvPr>
        </p:nvSpPr>
        <p:spPr/>
        <p:txBody>
          <a:bodyPr/>
          <a:lstStyle/>
          <a:p>
            <a:fld id="{C0940AF8-46D5-4C4E-AEAA-A7CB3D4437BF}" type="slidenum">
              <a:rPr lang="en-US" smtClean="0"/>
              <a:t>5</a:t>
            </a:fld>
            <a:endParaRPr lang="en-US"/>
          </a:p>
        </p:txBody>
      </p:sp>
    </p:spTree>
    <p:extLst>
      <p:ext uri="{BB962C8B-B14F-4D97-AF65-F5344CB8AC3E}">
        <p14:creationId xmlns:p14="http://schemas.microsoft.com/office/powerpoint/2010/main" val="3846476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200,000 total served, + 75,000</a:t>
            </a:r>
            <a:r>
              <a:rPr lang="en-US" baseline="0" dirty="0"/>
              <a:t> as nurses </a:t>
            </a:r>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25</a:t>
            </a:fld>
            <a:endParaRPr lang="en-US"/>
          </a:p>
        </p:txBody>
      </p:sp>
    </p:spTree>
    <p:extLst>
      <p:ext uri="{BB962C8B-B14F-4D97-AF65-F5344CB8AC3E}">
        <p14:creationId xmlns:p14="http://schemas.microsoft.com/office/powerpoint/2010/main" val="1234982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WAC</a:t>
            </a:r>
          </a:p>
          <a:p>
            <a:r>
              <a:rPr lang="en-US" dirty="0"/>
              <a:t>50 percent of AAF WACs held traditional assignments such as file clerk, typist, and stenographer(note taker) </a:t>
            </a:r>
          </a:p>
          <a:p>
            <a:r>
              <a:rPr lang="en-US" dirty="0"/>
              <a:t>Other occupations </a:t>
            </a:r>
          </a:p>
          <a:p>
            <a:r>
              <a:rPr lang="en-US" dirty="0"/>
              <a:t>-weather observers and forecasters, cryptographers, radio operators, maintenance, sheet metal workers, parachute riggers, instructors, bombsight maintenance specialists, aerial photograph analysts, control tower operators, research technicians. Over 1,000 WAACs ran the statistical control tabulating machines (the precursors of modern-day computers) used to keep track of personnel records. </a:t>
            </a:r>
          </a:p>
        </p:txBody>
      </p:sp>
      <p:sp>
        <p:nvSpPr>
          <p:cNvPr id="4" name="Slide Number Placeholder 3"/>
          <p:cNvSpPr>
            <a:spLocks noGrp="1"/>
          </p:cNvSpPr>
          <p:nvPr>
            <p:ph type="sldNum" sz="quarter" idx="10"/>
          </p:nvPr>
        </p:nvSpPr>
        <p:spPr/>
        <p:txBody>
          <a:bodyPr/>
          <a:lstStyle/>
          <a:p>
            <a:fld id="{C0940AF8-46D5-4C4E-AEAA-A7CB3D4437BF}" type="slidenum">
              <a:rPr lang="en-US" smtClean="0"/>
              <a:t>26</a:t>
            </a:fld>
            <a:endParaRPr lang="en-US"/>
          </a:p>
        </p:txBody>
      </p:sp>
    </p:spTree>
    <p:extLst>
      <p:ext uri="{BB962C8B-B14F-4D97-AF65-F5344CB8AC3E}">
        <p14:creationId xmlns:p14="http://schemas.microsoft.com/office/powerpoint/2010/main" val="9213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1944, skilled female workers made an average weekly wage of $31.21 while skilled male workers earned $54.65 weekly.</a:t>
            </a:r>
          </a:p>
          <a:p>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27</a:t>
            </a:fld>
            <a:endParaRPr lang="en-US"/>
          </a:p>
        </p:txBody>
      </p:sp>
    </p:spTree>
    <p:extLst>
      <p:ext uri="{BB962C8B-B14F-4D97-AF65-F5344CB8AC3E}">
        <p14:creationId xmlns:p14="http://schemas.microsoft.com/office/powerpoint/2010/main" val="1589516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28</a:t>
            </a:fld>
            <a:endParaRPr lang="en-US"/>
          </a:p>
        </p:txBody>
      </p:sp>
    </p:spTree>
    <p:extLst>
      <p:ext uri="{BB962C8B-B14F-4D97-AF65-F5344CB8AC3E}">
        <p14:creationId xmlns:p14="http://schemas.microsoft.com/office/powerpoint/2010/main" val="19760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allowances made for… </a:t>
            </a:r>
          </a:p>
          <a:p>
            <a:r>
              <a:rPr lang="en-US" dirty="0"/>
              <a:t>physical disabilities (IV-F),</a:t>
            </a:r>
          </a:p>
          <a:p>
            <a:r>
              <a:rPr lang="en-US" dirty="0"/>
              <a:t>education, work in important war industries (II-A), </a:t>
            </a:r>
          </a:p>
          <a:p>
            <a:r>
              <a:rPr lang="en-US" dirty="0"/>
              <a:t>men who were the primary support for children not their own and certain other dependents (III-A)</a:t>
            </a:r>
          </a:p>
          <a:p>
            <a:r>
              <a:rPr lang="en-US" dirty="0"/>
              <a:t>or conscientious objectors (who were usually redirected to noncombatant roles, such as medics). </a:t>
            </a:r>
          </a:p>
          <a:p>
            <a:r>
              <a:rPr lang="en-US" dirty="0"/>
              <a:t>Most selectees dutifully entered service, but many swore that they would not go beyond their first year</a:t>
            </a:r>
          </a:p>
        </p:txBody>
      </p:sp>
      <p:sp>
        <p:nvSpPr>
          <p:cNvPr id="4" name="Slide Number Placeholder 3"/>
          <p:cNvSpPr>
            <a:spLocks noGrp="1"/>
          </p:cNvSpPr>
          <p:nvPr>
            <p:ph type="sldNum" sz="quarter" idx="10"/>
          </p:nvPr>
        </p:nvSpPr>
        <p:spPr/>
        <p:txBody>
          <a:bodyPr/>
          <a:lstStyle/>
          <a:p>
            <a:fld id="{C0940AF8-46D5-4C4E-AEAA-A7CB3D4437BF}" type="slidenum">
              <a:rPr lang="en-US" smtClean="0"/>
              <a:t>30</a:t>
            </a:fld>
            <a:endParaRPr lang="en-US"/>
          </a:p>
        </p:txBody>
      </p:sp>
    </p:spTree>
    <p:extLst>
      <p:ext uri="{BB962C8B-B14F-4D97-AF65-F5344CB8AC3E}">
        <p14:creationId xmlns:p14="http://schemas.microsoft.com/office/powerpoint/2010/main" val="2507797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ended voluntary enlistment. </a:t>
            </a:r>
            <a:r>
              <a:rPr lang="en-US" dirty="0">
                <a:hlinkClick r:id="rId3" tooltip="Paul V. McNutt"/>
              </a:rPr>
              <a:t>Paul V. McNutt</a:t>
            </a:r>
            <a:r>
              <a:rPr lang="en-US" dirty="0"/>
              <a:t>, head of the </a:t>
            </a:r>
            <a:r>
              <a:rPr lang="en-US" dirty="0">
                <a:hlinkClick r:id="rId4" tooltip="War Manpower Commission"/>
              </a:rPr>
              <a:t>War Manpower Commission</a:t>
            </a:r>
            <a:r>
              <a:rPr lang="en-US" dirty="0"/>
              <a:t>, estimated that the changes would increase the ratio of men drafted from one out of nine to one out of five</a:t>
            </a:r>
          </a:p>
        </p:txBody>
      </p:sp>
      <p:sp>
        <p:nvSpPr>
          <p:cNvPr id="4" name="Slide Number Placeholder 3"/>
          <p:cNvSpPr>
            <a:spLocks noGrp="1"/>
          </p:cNvSpPr>
          <p:nvPr>
            <p:ph type="sldNum" sz="quarter" idx="10"/>
          </p:nvPr>
        </p:nvSpPr>
        <p:spPr/>
        <p:txBody>
          <a:bodyPr/>
          <a:lstStyle/>
          <a:p>
            <a:fld id="{C0940AF8-46D5-4C4E-AEAA-A7CB3D4437BF}" type="slidenum">
              <a:rPr lang="en-US" smtClean="0"/>
              <a:t>31</a:t>
            </a:fld>
            <a:endParaRPr lang="en-US"/>
          </a:p>
        </p:txBody>
      </p:sp>
    </p:spTree>
    <p:extLst>
      <p:ext uri="{BB962C8B-B14F-4D97-AF65-F5344CB8AC3E}">
        <p14:creationId xmlns:p14="http://schemas.microsoft.com/office/powerpoint/2010/main" val="398767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intercontinental</a:t>
            </a:r>
            <a:r>
              <a:rPr lang="en-US" baseline="0" dirty="0"/>
              <a:t> weapons – Japan launched </a:t>
            </a:r>
            <a:r>
              <a:rPr lang="en-US" baseline="0" dirty="0" err="1"/>
              <a:t>apx</a:t>
            </a:r>
            <a:r>
              <a:rPr lang="en-US" baseline="0" dirty="0"/>
              <a:t> 6000 of these from across the Pacific, hoped to set fire to Pacific NW forest </a:t>
            </a:r>
          </a:p>
          <a:p>
            <a:r>
              <a:rPr lang="en-US" baseline="0" dirty="0"/>
              <a:t>o</a:t>
            </a:r>
            <a:r>
              <a:rPr lang="en-US" dirty="0"/>
              <a:t>nly known deaths in the contiguous U.S. as the result of enemy action during World War II and the only civilian casualties on American soil after the US entry into the war.</a:t>
            </a:r>
          </a:p>
        </p:txBody>
      </p:sp>
      <p:sp>
        <p:nvSpPr>
          <p:cNvPr id="4" name="Slide Number Placeholder 3"/>
          <p:cNvSpPr>
            <a:spLocks noGrp="1"/>
          </p:cNvSpPr>
          <p:nvPr>
            <p:ph type="sldNum" sz="quarter" idx="10"/>
          </p:nvPr>
        </p:nvSpPr>
        <p:spPr/>
        <p:txBody>
          <a:bodyPr/>
          <a:lstStyle/>
          <a:p>
            <a:fld id="{C0940AF8-46D5-4C4E-AEAA-A7CB3D4437BF}" type="slidenum">
              <a:rPr lang="en-US" smtClean="0"/>
              <a:t>7</a:t>
            </a:fld>
            <a:endParaRPr lang="en-US"/>
          </a:p>
        </p:txBody>
      </p:sp>
    </p:spTree>
    <p:extLst>
      <p:ext uri="{BB962C8B-B14F-4D97-AF65-F5344CB8AC3E}">
        <p14:creationId xmlns:p14="http://schemas.microsoft.com/office/powerpoint/2010/main" val="58786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people born in us are equal citizens under the law – can not be deprived of life, liberty property without equal due process, </a:t>
            </a:r>
          </a:p>
        </p:txBody>
      </p:sp>
      <p:sp>
        <p:nvSpPr>
          <p:cNvPr id="4" name="Slide Number Placeholder 3"/>
          <p:cNvSpPr>
            <a:spLocks noGrp="1"/>
          </p:cNvSpPr>
          <p:nvPr>
            <p:ph type="sldNum" sz="quarter" idx="10"/>
          </p:nvPr>
        </p:nvSpPr>
        <p:spPr/>
        <p:txBody>
          <a:bodyPr/>
          <a:lstStyle/>
          <a:p>
            <a:fld id="{C0940AF8-46D5-4C4E-AEAA-A7CB3D4437BF}" type="slidenum">
              <a:rPr lang="en-US" smtClean="0"/>
              <a:t>8</a:t>
            </a:fld>
            <a:endParaRPr lang="en-US"/>
          </a:p>
        </p:txBody>
      </p:sp>
    </p:spTree>
    <p:extLst>
      <p:ext uri="{BB962C8B-B14F-4D97-AF65-F5344CB8AC3E}">
        <p14:creationId xmlns:p14="http://schemas.microsoft.com/office/powerpoint/2010/main" val="355273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Wanted to fight on front lines, demonstrate duty, patriotism, courage and valor. </a:t>
            </a:r>
          </a:p>
          <a:p>
            <a:pPr marL="174708" indent="-174708">
              <a:buFontTx/>
              <a:buChar char="-"/>
            </a:pPr>
            <a:endParaRPr lang="en-US" dirty="0"/>
          </a:p>
          <a:p>
            <a:pPr marL="174708" indent="-174708">
              <a:buFontTx/>
              <a:buChar char="-"/>
            </a:pPr>
            <a:endParaRPr lang="en-US" dirty="0"/>
          </a:p>
          <a:p>
            <a:r>
              <a:rPr lang="en-US" dirty="0" err="1"/>
              <a:t>Spicely</a:t>
            </a:r>
            <a:r>
              <a:rPr lang="en-US" baseline="0" dirty="0"/>
              <a:t> incident - </a:t>
            </a:r>
            <a:r>
              <a:rPr lang="en-US" dirty="0"/>
              <a:t>victim of racial violence whose murder in North Carolina, United States is considered to be one of a series of outrages that contributed to rising activism in the </a:t>
            </a:r>
            <a:r>
              <a:rPr lang="en-US" dirty="0">
                <a:hlinkClick r:id="rId3" tooltip="Civil Rights movement"/>
              </a:rPr>
              <a:t>Civil Rights movement</a:t>
            </a:r>
            <a:r>
              <a:rPr lang="en-US" dirty="0"/>
              <a:t>. </a:t>
            </a:r>
          </a:p>
          <a:p>
            <a:r>
              <a:rPr lang="en-US" dirty="0">
                <a:effectLst/>
              </a:rPr>
              <a:t>"I thought I was fighting this war for democracy". The bus driver then said "shut up or get off".</a:t>
            </a:r>
          </a:p>
          <a:p>
            <a:r>
              <a:rPr lang="en-US" dirty="0" err="1">
                <a:effectLst/>
              </a:rPr>
              <a:t>Spicely</a:t>
            </a:r>
            <a:r>
              <a:rPr lang="en-US" dirty="0">
                <a:effectLst/>
              </a:rPr>
              <a:t> continued arguing with the bus driver until he departed the bus. When he did, the driver followed him off the bus and shot </a:t>
            </a:r>
            <a:r>
              <a:rPr lang="en-US" dirty="0" err="1">
                <a:effectLst/>
              </a:rPr>
              <a:t>Spicely</a:t>
            </a:r>
            <a:r>
              <a:rPr lang="en-US" dirty="0">
                <a:effectLst/>
              </a:rPr>
              <a:t> twice when the soldier turned around</a:t>
            </a:r>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9</a:t>
            </a:fld>
            <a:endParaRPr lang="en-US"/>
          </a:p>
        </p:txBody>
      </p:sp>
    </p:spTree>
    <p:extLst>
      <p:ext uri="{BB962C8B-B14F-4D97-AF65-F5344CB8AC3E}">
        <p14:creationId xmlns:p14="http://schemas.microsoft.com/office/powerpoint/2010/main" val="396995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Tuskegee University in Alabama – HBCU – trained many pilots through civilian program before war funding </a:t>
            </a:r>
          </a:p>
          <a:p>
            <a:pPr defTabSz="931774">
              <a:defRPr/>
            </a:pPr>
            <a:endParaRPr lang="en-US" dirty="0"/>
          </a:p>
          <a:p>
            <a:pPr defTabSz="931774">
              <a:defRPr/>
            </a:pPr>
            <a:r>
              <a:rPr lang="en-US" dirty="0"/>
              <a:t>179 bomber escort missions, with a good record of protection, losing bombers on only seven missions and a total of only 27, compared to an average of 46 among other Air Force P-51 groups</a:t>
            </a:r>
          </a:p>
          <a:p>
            <a:pPr defTabSz="931774">
              <a:defRPr/>
            </a:pPr>
            <a:endParaRPr lang="en-US" dirty="0"/>
          </a:p>
          <a:p>
            <a:pPr defTabSz="931774">
              <a:defRPr/>
            </a:pPr>
            <a:r>
              <a:rPr lang="en-US" dirty="0"/>
              <a:t>Investigate the record of the 99</a:t>
            </a:r>
            <a:r>
              <a:rPr lang="en-US" baseline="30000" dirty="0"/>
              <a:t>th</a:t>
            </a:r>
            <a:r>
              <a:rPr lang="en-US" dirty="0"/>
              <a:t> pursuit – their effectiveness, their significance in civil rights. </a:t>
            </a:r>
          </a:p>
          <a:p>
            <a:pPr defTabSz="931774">
              <a:defRPr/>
            </a:pPr>
            <a:r>
              <a:rPr lang="en-US" dirty="0"/>
              <a:t>On 29 March 2007, the Tuskegee Airmen were collectively awarded a </a:t>
            </a:r>
            <a:r>
              <a:rPr lang="en-US" u="sng" dirty="0">
                <a:hlinkClick r:id="rId3" tooltip="Congressional Gold Medal"/>
              </a:rPr>
              <a:t>Congressional Gold Medal</a:t>
            </a:r>
            <a:endParaRPr lang="en-US" baseline="30000" dirty="0"/>
          </a:p>
          <a:p>
            <a:pPr defTabSz="931774">
              <a:defRPr/>
            </a:pPr>
            <a:r>
              <a:rPr lang="en-US" baseline="30000" dirty="0"/>
              <a:t>Later,</a:t>
            </a:r>
            <a:r>
              <a:rPr lang="en-US" dirty="0"/>
              <a:t> bomber groups requested their escort due to their strong record</a:t>
            </a:r>
          </a:p>
          <a:p>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10</a:t>
            </a:fld>
            <a:endParaRPr lang="en-US"/>
          </a:p>
        </p:txBody>
      </p:sp>
    </p:spTree>
    <p:extLst>
      <p:ext uri="{BB962C8B-B14F-4D97-AF65-F5344CB8AC3E}">
        <p14:creationId xmlns:p14="http://schemas.microsoft.com/office/powerpoint/2010/main" val="365652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Thurgood Marshall – major figure in civil rights movement – (B. V Board) – first A Am. SCOTUS. Got his start with this case. </a:t>
            </a:r>
          </a:p>
        </p:txBody>
      </p:sp>
      <p:sp>
        <p:nvSpPr>
          <p:cNvPr id="4" name="Slide Number Placeholder 3"/>
          <p:cNvSpPr>
            <a:spLocks noGrp="1"/>
          </p:cNvSpPr>
          <p:nvPr>
            <p:ph type="sldNum" sz="quarter" idx="10"/>
          </p:nvPr>
        </p:nvSpPr>
        <p:spPr/>
        <p:txBody>
          <a:bodyPr/>
          <a:lstStyle/>
          <a:p>
            <a:fld id="{C0940AF8-46D5-4C4E-AEAA-A7CB3D4437BF}" type="slidenum">
              <a:rPr lang="en-US" smtClean="0"/>
              <a:t>11</a:t>
            </a:fld>
            <a:endParaRPr lang="en-US"/>
          </a:p>
        </p:txBody>
      </p:sp>
    </p:spTree>
    <p:extLst>
      <p:ext uri="{BB962C8B-B14F-4D97-AF65-F5344CB8AC3E}">
        <p14:creationId xmlns:p14="http://schemas.microsoft.com/office/powerpoint/2010/main" val="1736842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was sitting with another African American who passed</a:t>
            </a:r>
            <a:r>
              <a:rPr lang="en-US" baseline="0" dirty="0"/>
              <a:t> for white according to the bus driver</a:t>
            </a:r>
          </a:p>
          <a:p>
            <a:r>
              <a:rPr lang="en-US" baseline="0" dirty="0"/>
              <a:t>His number 42 retired by all of baseball – due in part to breaking the color barrier </a:t>
            </a:r>
            <a:endParaRPr lang="en-US" dirty="0"/>
          </a:p>
        </p:txBody>
      </p:sp>
      <p:sp>
        <p:nvSpPr>
          <p:cNvPr id="4" name="Slide Number Placeholder 3"/>
          <p:cNvSpPr>
            <a:spLocks noGrp="1"/>
          </p:cNvSpPr>
          <p:nvPr>
            <p:ph type="sldNum" sz="quarter" idx="10"/>
          </p:nvPr>
        </p:nvSpPr>
        <p:spPr/>
        <p:txBody>
          <a:bodyPr/>
          <a:lstStyle/>
          <a:p>
            <a:fld id="{C0940AF8-46D5-4C4E-AEAA-A7CB3D4437BF}" type="slidenum">
              <a:rPr lang="en-US" smtClean="0"/>
              <a:t>12</a:t>
            </a:fld>
            <a:endParaRPr lang="en-US"/>
          </a:p>
        </p:txBody>
      </p:sp>
    </p:spTree>
    <p:extLst>
      <p:ext uri="{BB962C8B-B14F-4D97-AF65-F5344CB8AC3E}">
        <p14:creationId xmlns:p14="http://schemas.microsoft.com/office/powerpoint/2010/main" val="257101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t>
            </a:r>
            <a:r>
              <a:rPr lang="en-US" baseline="0" dirty="0"/>
              <a:t> enemies overseas, and prejudice at home </a:t>
            </a:r>
          </a:p>
          <a:p>
            <a:endParaRPr lang="en-US" baseline="0" dirty="0"/>
          </a:p>
          <a:p>
            <a:r>
              <a:rPr lang="en-US" baseline="0" dirty="0"/>
              <a:t>Port Chicago disaster – 320 longshoremen, munitions loaders were killed in massive explosion, many of whom were A. Am.  50 of whom refused to work in same conditions, without regulatory changes(banning speed contest, providing adequate training.  Were sentenced to 15 years hard labor, freed after a year but never exonerated. </a:t>
            </a:r>
          </a:p>
          <a:p>
            <a:endParaRPr lang="en-US" baseline="0" dirty="0"/>
          </a:p>
          <a:p>
            <a:r>
              <a:rPr lang="en-US" dirty="0"/>
              <a:t>The mutiny trial was seen as underscoring the tense </a:t>
            </a:r>
            <a:r>
              <a:rPr lang="en-US" dirty="0">
                <a:hlinkClick r:id="rId3" tooltip="Race (classification of human beings)"/>
              </a:rPr>
              <a:t>race</a:t>
            </a:r>
            <a:r>
              <a:rPr lang="en-US" dirty="0"/>
              <a:t> relations in the </a:t>
            </a:r>
            <a:r>
              <a:rPr lang="en-US" dirty="0">
                <a:hlinkClick r:id="rId4" tooltip="Armed Forces of the United States"/>
              </a:rPr>
              <a:t>armed forces</a:t>
            </a:r>
            <a:r>
              <a:rPr lang="en-US" dirty="0"/>
              <a:t> at the time</a:t>
            </a:r>
          </a:p>
        </p:txBody>
      </p:sp>
      <p:sp>
        <p:nvSpPr>
          <p:cNvPr id="4" name="Slide Number Placeholder 3"/>
          <p:cNvSpPr>
            <a:spLocks noGrp="1"/>
          </p:cNvSpPr>
          <p:nvPr>
            <p:ph type="sldNum" sz="quarter" idx="10"/>
          </p:nvPr>
        </p:nvSpPr>
        <p:spPr/>
        <p:txBody>
          <a:bodyPr/>
          <a:lstStyle/>
          <a:p>
            <a:fld id="{C0940AF8-46D5-4C4E-AEAA-A7CB3D4437BF}" type="slidenum">
              <a:rPr lang="en-US" smtClean="0"/>
              <a:t>13</a:t>
            </a:fld>
            <a:endParaRPr lang="en-US"/>
          </a:p>
        </p:txBody>
      </p:sp>
    </p:spTree>
    <p:extLst>
      <p:ext uri="{BB962C8B-B14F-4D97-AF65-F5344CB8AC3E}">
        <p14:creationId xmlns:p14="http://schemas.microsoft.com/office/powerpoint/2010/main" val="100633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6F9F22A-7107-48E6-B21B-57B87D49251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547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862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513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987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214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09CC3-84E3-4AB7-962B-C37EC03AF234}"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9F22A-7107-48E6-B21B-57B87D49251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127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09CC3-84E3-4AB7-962B-C37EC03AF234}"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9F22A-7107-48E6-B21B-57B87D49251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537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09CC3-84E3-4AB7-962B-C37EC03AF234}"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9F22A-7107-48E6-B21B-57B87D49251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0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09CC3-84E3-4AB7-962B-C37EC03AF234}"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9F22A-7107-48E6-B21B-57B87D49251E}" type="slidenum">
              <a:rPr lang="en-US" smtClean="0"/>
              <a:t>‹#›</a:t>
            </a:fld>
            <a:endParaRPr lang="en-US"/>
          </a:p>
        </p:txBody>
      </p:sp>
    </p:spTree>
    <p:extLst>
      <p:ext uri="{BB962C8B-B14F-4D97-AF65-F5344CB8AC3E}">
        <p14:creationId xmlns:p14="http://schemas.microsoft.com/office/powerpoint/2010/main" val="147314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C09CC3-84E3-4AB7-962B-C37EC03AF234}"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9F22A-7107-48E6-B21B-57B87D49251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711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DC09CC3-84E3-4AB7-962B-C37EC03AF234}" type="datetimeFigureOut">
              <a:rPr lang="en-US" smtClean="0"/>
              <a:t>8/13/2019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6F9F22A-7107-48E6-B21B-57B87D49251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307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DC09CC3-84E3-4AB7-962B-C37EC03AF234}" type="datetimeFigureOut">
              <a:rPr lang="en-US" smtClean="0"/>
              <a:t>8/13/2019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6F9F22A-7107-48E6-B21B-57B87D49251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113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6YP9cbo5Ck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5rSvm3m8ZU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4qvrkMmw5g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0m9EqDlBBe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jQ-QF2SvK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49" y="783621"/>
            <a:ext cx="7131795" cy="5086350"/>
          </a:xfrm>
        </p:spPr>
        <p:txBody>
          <a:bodyPr>
            <a:normAutofit fontScale="90000"/>
          </a:bodyPr>
          <a:lstStyle/>
          <a:p>
            <a:r>
              <a:rPr lang="en-US" dirty="0"/>
              <a:t>Social Impacts of World War II in the USA – minorities, Women, Conscription</a:t>
            </a:r>
          </a:p>
        </p:txBody>
      </p:sp>
      <p:sp>
        <p:nvSpPr>
          <p:cNvPr id="3" name="Subtitle 2"/>
          <p:cNvSpPr>
            <a:spLocks noGrp="1"/>
          </p:cNvSpPr>
          <p:nvPr>
            <p:ph type="subTitle" idx="1"/>
          </p:nvPr>
        </p:nvSpPr>
        <p:spPr/>
        <p:txBody>
          <a:bodyPr/>
          <a:lstStyle/>
          <a:p>
            <a:endParaRPr lang="en-US" dirty="0"/>
          </a:p>
        </p:txBody>
      </p:sp>
      <p:pic>
        <p:nvPicPr>
          <p:cNvPr id="1026" name="Picture 2" descr="Image result for social impacts of world war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278" y="219680"/>
            <a:ext cx="4399722" cy="576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117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1" y="23738"/>
            <a:ext cx="9404723" cy="1400530"/>
          </a:xfrm>
        </p:spPr>
        <p:txBody>
          <a:bodyPr/>
          <a:lstStyle/>
          <a:p>
            <a:r>
              <a:rPr lang="en-US" dirty="0"/>
              <a:t>Tuskegee Airmen </a:t>
            </a:r>
          </a:p>
        </p:txBody>
      </p:sp>
      <p:sp>
        <p:nvSpPr>
          <p:cNvPr id="3" name="Content Placeholder 2"/>
          <p:cNvSpPr>
            <a:spLocks noGrp="1"/>
          </p:cNvSpPr>
          <p:nvPr>
            <p:ph idx="1"/>
          </p:nvPr>
        </p:nvSpPr>
        <p:spPr>
          <a:xfrm>
            <a:off x="332777" y="724003"/>
            <a:ext cx="6587067" cy="5858933"/>
          </a:xfrm>
        </p:spPr>
        <p:txBody>
          <a:bodyPr>
            <a:normAutofit/>
          </a:bodyPr>
          <a:lstStyle/>
          <a:p>
            <a:r>
              <a:rPr lang="en-US" sz="2800" dirty="0"/>
              <a:t>1939 – War Dept. appropriated funds for African American Air unit</a:t>
            </a:r>
          </a:p>
          <a:p>
            <a:pPr lvl="1"/>
            <a:r>
              <a:rPr lang="en-US" sz="2400" dirty="0"/>
              <a:t>Most Americans did not think they could perform</a:t>
            </a:r>
          </a:p>
          <a:p>
            <a:pPr lvl="2"/>
            <a:r>
              <a:rPr lang="en-US" sz="2000" dirty="0"/>
              <a:t>99</a:t>
            </a:r>
            <a:r>
              <a:rPr lang="en-US" sz="2000" baseline="30000" dirty="0"/>
              <a:t>th</a:t>
            </a:r>
            <a:r>
              <a:rPr lang="en-US" sz="2000" dirty="0"/>
              <a:t> Pursuit Squadron – myth - never lost a bomber it escorted – evidence today refutes this. </a:t>
            </a:r>
          </a:p>
          <a:p>
            <a:pPr lvl="2"/>
            <a:r>
              <a:rPr lang="en-US" sz="2000" dirty="0"/>
              <a:t>Many distinctions – many German jets ME-262’s shot down by 99</a:t>
            </a:r>
            <a:r>
              <a:rPr lang="en-US" sz="2000" baseline="30000" dirty="0"/>
              <a:t>th</a:t>
            </a:r>
            <a:r>
              <a:rPr lang="en-US" sz="2000" dirty="0"/>
              <a:t>. Over Italy</a:t>
            </a:r>
          </a:p>
          <a:p>
            <a:pPr lvl="2"/>
            <a:r>
              <a:rPr lang="en-US" sz="2000" dirty="0"/>
              <a:t>At wars end, they were considered “trainee’s” so officers could be treated as subordinates, not officers (which they were qualified to be considered due to experience and training)</a:t>
            </a:r>
          </a:p>
        </p:txBody>
      </p:sp>
      <p:pic>
        <p:nvPicPr>
          <p:cNvPr id="7170" name="Picture 2" descr="Image result for tuskegee airmen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51" y="0"/>
            <a:ext cx="4933950" cy="696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1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56" y="286436"/>
            <a:ext cx="9603275" cy="1049235"/>
          </a:xfrm>
        </p:spPr>
        <p:txBody>
          <a:bodyPr/>
          <a:lstStyle/>
          <a:p>
            <a:r>
              <a:rPr lang="en-US" dirty="0"/>
              <a:t>Tuskegee Airman – Freeman Field Mutiny -1945</a:t>
            </a:r>
          </a:p>
        </p:txBody>
      </p:sp>
      <p:sp>
        <p:nvSpPr>
          <p:cNvPr id="3" name="Content Placeholder 2"/>
          <p:cNvSpPr>
            <a:spLocks noGrp="1"/>
          </p:cNvSpPr>
          <p:nvPr>
            <p:ph idx="1"/>
          </p:nvPr>
        </p:nvSpPr>
        <p:spPr>
          <a:xfrm>
            <a:off x="172542" y="811053"/>
            <a:ext cx="5387135" cy="4746975"/>
          </a:xfrm>
        </p:spPr>
        <p:txBody>
          <a:bodyPr>
            <a:normAutofit lnSpcReduction="10000"/>
          </a:bodyPr>
          <a:lstStyle/>
          <a:p>
            <a:r>
              <a:rPr lang="en-US" sz="2400" dirty="0"/>
              <a:t>African American officers tried to integrate into all-white officers club</a:t>
            </a:r>
          </a:p>
          <a:p>
            <a:r>
              <a:rPr lang="en-US" sz="2400" dirty="0"/>
              <a:t>Put under arrest(162 arrest were issued) for disobeying local segregation policy at airbase</a:t>
            </a:r>
          </a:p>
          <a:p>
            <a:r>
              <a:rPr lang="en-US" sz="2400" dirty="0"/>
              <a:t>In response 2 </a:t>
            </a:r>
            <a:r>
              <a:rPr lang="en-US" sz="2400" dirty="0" err="1"/>
              <a:t>airwings</a:t>
            </a:r>
            <a:r>
              <a:rPr lang="en-US" sz="2400" dirty="0"/>
              <a:t> disbanded, rest put into a composite group – disbanded in ‘47</a:t>
            </a:r>
          </a:p>
          <a:p>
            <a:r>
              <a:rPr lang="en-US" sz="2400" dirty="0"/>
              <a:t>1948 – Truman desegregated all armed forces</a:t>
            </a:r>
          </a:p>
          <a:p>
            <a:endParaRPr lang="en-US" dirty="0"/>
          </a:p>
          <a:p>
            <a:endParaRPr lang="en-US" dirty="0"/>
          </a:p>
        </p:txBody>
      </p:sp>
      <p:pic>
        <p:nvPicPr>
          <p:cNvPr id="1026" name="Picture 2" descr="https://upload.wikimedia.org/wikipedia/commons/6/6f/Freeman_Field_Muti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958" y="811053"/>
            <a:ext cx="6286500" cy="4400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5413055"/>
            <a:ext cx="5665159" cy="646331"/>
          </a:xfrm>
          <a:prstGeom prst="rect">
            <a:avLst/>
          </a:prstGeom>
          <a:noFill/>
        </p:spPr>
        <p:txBody>
          <a:bodyPr wrap="square" rtlCol="0">
            <a:spAutoFit/>
          </a:bodyPr>
          <a:lstStyle/>
          <a:p>
            <a:r>
              <a:rPr lang="en-US" dirty="0"/>
              <a:t>African American Officers under arrest for minor crimes relating to civil disobedience </a:t>
            </a:r>
          </a:p>
        </p:txBody>
      </p:sp>
    </p:spTree>
    <p:extLst>
      <p:ext uri="{BB962C8B-B14F-4D97-AF65-F5344CB8AC3E}">
        <p14:creationId xmlns:p14="http://schemas.microsoft.com/office/powerpoint/2010/main" val="173358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Minorities in USA – Social Impacts?</a:t>
            </a:r>
            <a:br>
              <a:rPr lang="en-US" dirty="0"/>
            </a:br>
            <a:r>
              <a:rPr lang="en-US" dirty="0"/>
              <a:t>African Americans – War Advances</a:t>
            </a:r>
          </a:p>
        </p:txBody>
      </p:sp>
      <p:sp>
        <p:nvSpPr>
          <p:cNvPr id="3" name="Content Placeholder 2"/>
          <p:cNvSpPr>
            <a:spLocks noGrp="1"/>
          </p:cNvSpPr>
          <p:nvPr>
            <p:ph idx="1"/>
          </p:nvPr>
        </p:nvSpPr>
        <p:spPr>
          <a:xfrm>
            <a:off x="360363" y="1995768"/>
            <a:ext cx="7789724" cy="4671732"/>
          </a:xfrm>
        </p:spPr>
        <p:txBody>
          <a:bodyPr>
            <a:normAutofit/>
          </a:bodyPr>
          <a:lstStyle/>
          <a:p>
            <a:r>
              <a:rPr lang="en-US" sz="2400" dirty="0"/>
              <a:t>Jackie Robinson – A. American who was arrested in 1944 for refusing to move to segregated section of a bus, acquitted for his actions. </a:t>
            </a:r>
          </a:p>
          <a:p>
            <a:r>
              <a:rPr lang="en-US" sz="2400" dirty="0"/>
              <a:t>“More even than either Abraham Lincoln and the Civil War, or Martin Luther King, Jr. and the Civil Rights movement, Jackie Robinson graphically symbolized and personified the challenge to a vicious legacy and ideology of white supremacy in American history,”  - Philosopher Cornel West </a:t>
            </a:r>
          </a:p>
        </p:txBody>
      </p:sp>
      <p:pic>
        <p:nvPicPr>
          <p:cNvPr id="8194" name="Picture 2" descr="Image result for jackie robinson world war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100" y="1711325"/>
            <a:ext cx="3184525" cy="46600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97725" y="6371347"/>
            <a:ext cx="4994275" cy="461665"/>
          </a:xfrm>
          <a:prstGeom prst="rect">
            <a:avLst/>
          </a:prstGeom>
          <a:noFill/>
        </p:spPr>
        <p:txBody>
          <a:bodyPr wrap="square" rtlCol="0">
            <a:spAutoFit/>
          </a:bodyPr>
          <a:lstStyle/>
          <a:p>
            <a:r>
              <a:rPr lang="en-US" sz="1200" dirty="0"/>
              <a:t>In 1942, Jackie Robinson was drafted into the Army. He was assigned to a segregated Army Cavalry unit in Fort Riley, Kansas.</a:t>
            </a:r>
          </a:p>
        </p:txBody>
      </p:sp>
    </p:spTree>
    <p:extLst>
      <p:ext uri="{BB962C8B-B14F-4D97-AF65-F5344CB8AC3E}">
        <p14:creationId xmlns:p14="http://schemas.microsoft.com/office/powerpoint/2010/main" val="6185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01" y="355477"/>
            <a:ext cx="9603275" cy="1049235"/>
          </a:xfrm>
        </p:spPr>
        <p:txBody>
          <a:bodyPr/>
          <a:lstStyle/>
          <a:p>
            <a:r>
              <a:rPr lang="en-US" dirty="0"/>
              <a:t>Double Victory </a:t>
            </a:r>
          </a:p>
        </p:txBody>
      </p:sp>
      <p:sp>
        <p:nvSpPr>
          <p:cNvPr id="3" name="Content Placeholder 2"/>
          <p:cNvSpPr>
            <a:spLocks noGrp="1"/>
          </p:cNvSpPr>
          <p:nvPr>
            <p:ph idx="1"/>
          </p:nvPr>
        </p:nvSpPr>
        <p:spPr>
          <a:xfrm>
            <a:off x="391194" y="880094"/>
            <a:ext cx="7367954" cy="5227028"/>
          </a:xfrm>
        </p:spPr>
        <p:txBody>
          <a:bodyPr>
            <a:normAutofit lnSpcReduction="10000"/>
          </a:bodyPr>
          <a:lstStyle/>
          <a:p>
            <a:r>
              <a:rPr lang="en-US" sz="2400" dirty="0"/>
              <a:t>NAACP – war an opportunity “to persuade, embarrass, compel and shame government and our nation”</a:t>
            </a:r>
          </a:p>
          <a:p>
            <a:r>
              <a:rPr lang="en-US" sz="2400" dirty="0"/>
              <a:t>Membership grew from 50,000(1940) – 450,000(1945)</a:t>
            </a:r>
          </a:p>
          <a:p>
            <a:pPr lvl="1"/>
            <a:r>
              <a:rPr lang="en-US" sz="2000" dirty="0"/>
              <a:t>Empowered workers more insistent about their rights </a:t>
            </a:r>
          </a:p>
          <a:p>
            <a:r>
              <a:rPr lang="en-US" sz="2400" dirty="0"/>
              <a:t>Executive Order 8802 – any business accepting gov’t contracts had to make jobs available without discrimination</a:t>
            </a:r>
          </a:p>
          <a:p>
            <a:pPr lvl="1"/>
            <a:r>
              <a:rPr lang="en-US" sz="2000" dirty="0"/>
              <a:t>Around 500,000 became active in unions, many became Democrats due to FDR’s policies</a:t>
            </a:r>
          </a:p>
          <a:p>
            <a:pPr lvl="2"/>
            <a:r>
              <a:rPr lang="en-US" sz="1800" dirty="0"/>
              <a:t>Became more politically relevant</a:t>
            </a:r>
          </a:p>
          <a:p>
            <a:pPr lvl="3"/>
            <a:r>
              <a:rPr lang="en-US" sz="1600" dirty="0"/>
              <a:t>Could not vote in South (Jim Crow) but often were an important swing constituency in North</a:t>
            </a:r>
          </a:p>
          <a:p>
            <a:endParaRPr lang="en-US" dirty="0"/>
          </a:p>
        </p:txBody>
      </p:sp>
      <p:pic>
        <p:nvPicPr>
          <p:cNvPr id="9218" name="Picture 2" descr="Image result for double vi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733" y="993895"/>
            <a:ext cx="3871702" cy="399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046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Violence during WWII</a:t>
            </a:r>
          </a:p>
        </p:txBody>
      </p:sp>
      <p:sp>
        <p:nvSpPr>
          <p:cNvPr id="3" name="Content Placeholder 2"/>
          <p:cNvSpPr>
            <a:spLocks noGrp="1"/>
          </p:cNvSpPr>
          <p:nvPr>
            <p:ph idx="1"/>
          </p:nvPr>
        </p:nvSpPr>
        <p:spPr>
          <a:xfrm>
            <a:off x="360362" y="1576668"/>
            <a:ext cx="8946541" cy="4195481"/>
          </a:xfrm>
        </p:spPr>
        <p:txBody>
          <a:bodyPr/>
          <a:lstStyle/>
          <a:p>
            <a:r>
              <a:rPr lang="en-US" sz="2800" dirty="0"/>
              <a:t>1943 – 250 conflicts in 47 cities</a:t>
            </a:r>
          </a:p>
          <a:p>
            <a:r>
              <a:rPr lang="en-US" sz="2800" dirty="0">
                <a:hlinkClick r:id="rId3">
                  <a:extLst>
                    <a:ext uri="{A12FA001-AC4F-418D-AE19-62706E023703}">
                      <ahyp:hlinkClr xmlns:ahyp="http://schemas.microsoft.com/office/drawing/2018/hyperlinkcolor" val="tx"/>
                    </a:ext>
                  </a:extLst>
                </a:hlinkClick>
              </a:rPr>
              <a:t>Detroit Riots – Causes? Results?</a:t>
            </a:r>
            <a:endParaRPr lang="en-US" sz="2800" dirty="0"/>
          </a:p>
          <a:p>
            <a:r>
              <a:rPr lang="en-US" sz="2800" dirty="0"/>
              <a:t>Government did little in response to protect A. Americans</a:t>
            </a:r>
          </a:p>
          <a:p>
            <a:pPr lvl="1"/>
            <a:r>
              <a:rPr lang="en-US" sz="2400" dirty="0"/>
              <a:t>A. Americans learned lessons about passive resistance, strength in numbers, power of working class when labor is scarce</a:t>
            </a:r>
          </a:p>
          <a:p>
            <a:pPr lvl="1"/>
            <a:r>
              <a:rPr lang="en-US" sz="2400" dirty="0"/>
              <a:t>Early Civil Rights movement?</a:t>
            </a:r>
          </a:p>
          <a:p>
            <a:endParaRPr lang="en-US" dirty="0"/>
          </a:p>
          <a:p>
            <a:endParaRPr lang="en-US"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914267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18" y="246185"/>
            <a:ext cx="9603275" cy="1049235"/>
          </a:xfrm>
        </p:spPr>
        <p:txBody>
          <a:bodyPr/>
          <a:lstStyle/>
          <a:p>
            <a:r>
              <a:rPr lang="en-US" dirty="0"/>
              <a:t>Native Americans in WWII </a:t>
            </a:r>
            <a:br>
              <a:rPr lang="en-US" dirty="0"/>
            </a:br>
            <a:r>
              <a:rPr lang="en-US" dirty="0"/>
              <a:t>Background </a:t>
            </a:r>
          </a:p>
        </p:txBody>
      </p:sp>
      <p:sp>
        <p:nvSpPr>
          <p:cNvPr id="3" name="Content Placeholder 2"/>
          <p:cNvSpPr>
            <a:spLocks noGrp="1"/>
          </p:cNvSpPr>
          <p:nvPr>
            <p:ph idx="1"/>
          </p:nvPr>
        </p:nvSpPr>
        <p:spPr>
          <a:xfrm>
            <a:off x="244407" y="1888923"/>
            <a:ext cx="6221186" cy="4444597"/>
          </a:xfrm>
        </p:spPr>
        <p:txBody>
          <a:bodyPr>
            <a:normAutofit fontScale="92500" lnSpcReduction="20000"/>
          </a:bodyPr>
          <a:lstStyle/>
          <a:p>
            <a:r>
              <a:rPr lang="en-US" sz="2800" dirty="0"/>
              <a:t>1940 – Nationality Act – Native Americans = US Citizens</a:t>
            </a:r>
          </a:p>
          <a:p>
            <a:r>
              <a:rPr lang="en-US" sz="2800" dirty="0"/>
              <a:t>Over 300,000 N. Americans – living mostly in the West on reservations</a:t>
            </a:r>
          </a:p>
          <a:p>
            <a:r>
              <a:rPr lang="en-US" sz="2800" dirty="0"/>
              <a:t>During war many reservations were deemed “essential natural resources” for the war</a:t>
            </a:r>
          </a:p>
          <a:p>
            <a:pPr lvl="1"/>
            <a:r>
              <a:rPr lang="en-US" sz="2400" dirty="0"/>
              <a:t>Appropriated by federal government, sometimes for building of Japanese Internment camps</a:t>
            </a:r>
          </a:p>
          <a:p>
            <a:pPr lvl="1"/>
            <a:endParaRPr lang="en-US" dirty="0"/>
          </a:p>
          <a:p>
            <a:pPr lvl="1"/>
            <a:endParaRPr lang="en-US" dirty="0"/>
          </a:p>
          <a:p>
            <a:endParaRPr lang="en-US" dirty="0"/>
          </a:p>
        </p:txBody>
      </p:sp>
      <p:pic>
        <p:nvPicPr>
          <p:cNvPr id="10242" name="Picture 2" descr="Image result for map of us reser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017" y="1643270"/>
            <a:ext cx="4942983" cy="394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2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US" dirty="0"/>
              <a:t>Japanese Invasion of Aleutian Islands</a:t>
            </a:r>
          </a:p>
        </p:txBody>
      </p:sp>
      <p:sp>
        <p:nvSpPr>
          <p:cNvPr id="3" name="Content Placeholder 2"/>
          <p:cNvSpPr>
            <a:spLocks noGrp="1"/>
          </p:cNvSpPr>
          <p:nvPr>
            <p:ph idx="1"/>
          </p:nvPr>
        </p:nvSpPr>
        <p:spPr>
          <a:xfrm>
            <a:off x="232539" y="700265"/>
            <a:ext cx="7452013" cy="5457470"/>
          </a:xfrm>
        </p:spPr>
        <p:txBody>
          <a:bodyPr>
            <a:normAutofit lnSpcReduction="10000"/>
          </a:bodyPr>
          <a:lstStyle/>
          <a:p>
            <a:r>
              <a:rPr lang="en-US" sz="3600" dirty="0"/>
              <a:t>Eight villages Inhabited by </a:t>
            </a:r>
            <a:r>
              <a:rPr lang="en-US" sz="3600" dirty="0" err="1"/>
              <a:t>Unangax</a:t>
            </a:r>
            <a:r>
              <a:rPr lang="en-US" sz="3600" dirty="0"/>
              <a:t> people burned by U.S. military</a:t>
            </a:r>
          </a:p>
          <a:p>
            <a:pPr lvl="1"/>
            <a:r>
              <a:rPr lang="en-US" sz="3100" dirty="0"/>
              <a:t>Prevent occupation by Japanese on Aleutian islands </a:t>
            </a:r>
          </a:p>
          <a:p>
            <a:pPr lvl="1"/>
            <a:r>
              <a:rPr lang="en-US" sz="3100" dirty="0"/>
              <a:t>Nonetheless, Aleutians were incredibly useful to U.S. military</a:t>
            </a:r>
          </a:p>
          <a:p>
            <a:pPr lvl="2"/>
            <a:r>
              <a:rPr lang="en-US" sz="2600" dirty="0"/>
              <a:t>Patrolled outlying islands</a:t>
            </a:r>
          </a:p>
          <a:p>
            <a:pPr lvl="2"/>
            <a:r>
              <a:rPr lang="en-US" sz="2600" dirty="0"/>
              <a:t>Kayak and tracking skills incredibly useful in aiding U.S. military liberating major islands – Attu, Kiska</a:t>
            </a:r>
          </a:p>
        </p:txBody>
      </p:sp>
      <p:pic>
        <p:nvPicPr>
          <p:cNvPr id="1026" name="Picture 2" descr="Map of world showing the Aleutian Islands in the North Paci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7091" y="0"/>
            <a:ext cx="4378037" cy="43780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17091" y="4675909"/>
            <a:ext cx="3783073" cy="646331"/>
          </a:xfrm>
          <a:prstGeom prst="rect">
            <a:avLst/>
          </a:prstGeom>
          <a:noFill/>
        </p:spPr>
        <p:txBody>
          <a:bodyPr wrap="square" rtlCol="0">
            <a:spAutoFit/>
          </a:bodyPr>
          <a:lstStyle/>
          <a:p>
            <a:r>
              <a:rPr lang="en-US" dirty="0"/>
              <a:t>Attu – 1700 miles from Alaska mainland, 700 miles from Japan</a:t>
            </a:r>
          </a:p>
        </p:txBody>
      </p:sp>
    </p:spTree>
    <p:extLst>
      <p:ext uri="{BB962C8B-B14F-4D97-AF65-F5344CB8AC3E}">
        <p14:creationId xmlns:p14="http://schemas.microsoft.com/office/powerpoint/2010/main" val="303891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2" y="246165"/>
            <a:ext cx="9603275" cy="1049235"/>
          </a:xfrm>
        </p:spPr>
        <p:txBody>
          <a:bodyPr/>
          <a:lstStyle/>
          <a:p>
            <a:r>
              <a:rPr lang="en-US" dirty="0"/>
              <a:t>Native Americans in WWII</a:t>
            </a:r>
          </a:p>
        </p:txBody>
      </p:sp>
      <p:sp>
        <p:nvSpPr>
          <p:cNvPr id="3" name="Content Placeholder 2"/>
          <p:cNvSpPr>
            <a:spLocks noGrp="1"/>
          </p:cNvSpPr>
          <p:nvPr>
            <p:ph idx="1"/>
          </p:nvPr>
        </p:nvSpPr>
        <p:spPr>
          <a:xfrm>
            <a:off x="240195" y="1083365"/>
            <a:ext cx="11198469" cy="5372100"/>
          </a:xfrm>
        </p:spPr>
        <p:txBody>
          <a:bodyPr>
            <a:normAutofit/>
          </a:bodyPr>
          <a:lstStyle/>
          <a:p>
            <a:r>
              <a:rPr lang="en-US" sz="2400" dirty="0"/>
              <a:t>40,000 left reservations to work in war industries</a:t>
            </a:r>
          </a:p>
          <a:p>
            <a:r>
              <a:rPr lang="en-US" sz="2400" dirty="0"/>
              <a:t>10% of total population served in war – similar to overall rate</a:t>
            </a:r>
          </a:p>
          <a:p>
            <a:pPr lvl="1"/>
            <a:r>
              <a:rPr lang="en-US" sz="2000" dirty="0"/>
              <a:t>Speculation – though resentful towards U.S. government, warrior culture made up the difference</a:t>
            </a:r>
          </a:p>
          <a:p>
            <a:r>
              <a:rPr lang="en-US" sz="2400" dirty="0"/>
              <a:t>World War I – Choctaw language “unbreakable” code during WWI</a:t>
            </a:r>
          </a:p>
          <a:p>
            <a:pPr lvl="1"/>
            <a:r>
              <a:rPr lang="en-US" sz="2000" dirty="0"/>
              <a:t>German “anthropologist” came over during </a:t>
            </a:r>
            <a:r>
              <a:rPr lang="en-US" sz="2000" dirty="0" err="1"/>
              <a:t>interbellum</a:t>
            </a:r>
            <a:r>
              <a:rPr lang="en-US" sz="2000" dirty="0"/>
              <a:t> period to study their culture</a:t>
            </a:r>
          </a:p>
          <a:p>
            <a:r>
              <a:rPr lang="en-US" sz="2400" dirty="0"/>
              <a:t>Idea </a:t>
            </a:r>
            <a:r>
              <a:rPr lang="en-US" sz="2400" dirty="0">
                <a:hlinkClick r:id="rId3">
                  <a:extLst>
                    <a:ext uri="{A12FA001-AC4F-418D-AE19-62706E023703}">
                      <ahyp:hlinkClr xmlns:ahyp="http://schemas.microsoft.com/office/drawing/2018/hyperlinkcolor" val="tx"/>
                    </a:ext>
                  </a:extLst>
                </a:hlinkClick>
              </a:rPr>
              <a:t>used again during WWII </a:t>
            </a:r>
            <a:r>
              <a:rPr lang="en-US" sz="2400" dirty="0"/>
              <a:t>– Navajo language had only 30 outside speakers worldwide</a:t>
            </a:r>
          </a:p>
          <a:p>
            <a:r>
              <a:rPr lang="en-US" sz="2400" dirty="0"/>
              <a:t>2 Navajo speakers appointed to each U.S. marine battalion in Pacific</a:t>
            </a:r>
          </a:p>
          <a:p>
            <a:pPr lvl="1"/>
            <a:r>
              <a:rPr lang="en-US" sz="2000" dirty="0"/>
              <a:t>One on shore, one on ship so amphibious operations could be tightly coordinated</a:t>
            </a:r>
          </a:p>
          <a:p>
            <a:pPr lvl="1"/>
            <a:r>
              <a:rPr lang="en-US" sz="2000" dirty="0"/>
              <a:t>Participated in every battle in the Pacific, also D-Day in Europe </a:t>
            </a:r>
          </a:p>
        </p:txBody>
      </p:sp>
    </p:spTree>
    <p:extLst>
      <p:ext uri="{BB962C8B-B14F-4D97-AF65-F5344CB8AC3E}">
        <p14:creationId xmlns:p14="http://schemas.microsoft.com/office/powerpoint/2010/main" val="714680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571" y="413133"/>
            <a:ext cx="9603275" cy="1049235"/>
          </a:xfrm>
        </p:spPr>
        <p:txBody>
          <a:bodyPr/>
          <a:lstStyle/>
          <a:p>
            <a:r>
              <a:rPr lang="en-US" dirty="0"/>
              <a:t>Native Americans in WWII</a:t>
            </a:r>
          </a:p>
        </p:txBody>
      </p:sp>
      <p:sp>
        <p:nvSpPr>
          <p:cNvPr id="3" name="Content Placeholder 2"/>
          <p:cNvSpPr>
            <a:spLocks noGrp="1"/>
          </p:cNvSpPr>
          <p:nvPr>
            <p:ph idx="1"/>
          </p:nvPr>
        </p:nvSpPr>
        <p:spPr>
          <a:xfrm>
            <a:off x="272567" y="1873186"/>
            <a:ext cx="8946541" cy="4195481"/>
          </a:xfrm>
        </p:spPr>
        <p:txBody>
          <a:bodyPr/>
          <a:lstStyle/>
          <a:p>
            <a:r>
              <a:rPr lang="en-US" sz="2800" dirty="0"/>
              <a:t>Nearly half of Native Americans participated in the war, many left reservations and permanently assimilated into white culture</a:t>
            </a:r>
          </a:p>
          <a:p>
            <a:pPr lvl="1"/>
            <a:r>
              <a:rPr lang="en-US" sz="2400" dirty="0"/>
              <a:t>If they did return, they often brought back new techniques to be integrated into reservations</a:t>
            </a:r>
          </a:p>
          <a:p>
            <a:pPr lvl="1"/>
            <a:r>
              <a:rPr lang="en-US" sz="2400" dirty="0"/>
              <a:t>Became more aware of lack of rights and equality with mainstream culture</a:t>
            </a:r>
          </a:p>
          <a:p>
            <a:pPr lvl="1"/>
            <a:endParaRPr lang="en-US" dirty="0"/>
          </a:p>
          <a:p>
            <a:endParaRPr lang="en-US" dirty="0"/>
          </a:p>
        </p:txBody>
      </p:sp>
    </p:spTree>
    <p:extLst>
      <p:ext uri="{BB962C8B-B14F-4D97-AF65-F5344CB8AC3E}">
        <p14:creationId xmlns:p14="http://schemas.microsoft.com/office/powerpoint/2010/main" val="373767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771" y="470283"/>
            <a:ext cx="9603275" cy="1049235"/>
          </a:xfrm>
        </p:spPr>
        <p:txBody>
          <a:bodyPr/>
          <a:lstStyle/>
          <a:p>
            <a:r>
              <a:rPr lang="en-US" dirty="0"/>
              <a:t>Hispanic Americas WWII</a:t>
            </a:r>
          </a:p>
        </p:txBody>
      </p:sp>
      <p:sp>
        <p:nvSpPr>
          <p:cNvPr id="3" name="Content Placeholder 2"/>
          <p:cNvSpPr>
            <a:spLocks noGrp="1"/>
          </p:cNvSpPr>
          <p:nvPr>
            <p:ph idx="1"/>
          </p:nvPr>
        </p:nvSpPr>
        <p:spPr>
          <a:xfrm>
            <a:off x="246062" y="1864074"/>
            <a:ext cx="8946541" cy="4195481"/>
          </a:xfrm>
        </p:spPr>
        <p:txBody>
          <a:bodyPr/>
          <a:lstStyle/>
          <a:p>
            <a:r>
              <a:rPr lang="en-US" sz="2800" dirty="0"/>
              <a:t>500,000 served </a:t>
            </a:r>
          </a:p>
          <a:p>
            <a:r>
              <a:rPr lang="en-US" sz="2800" dirty="0"/>
              <a:t>Heavily employed in California shipyards/factories</a:t>
            </a:r>
          </a:p>
          <a:p>
            <a:r>
              <a:rPr lang="en-US" sz="2800" dirty="0"/>
              <a:t>Bilingualism heavily valued </a:t>
            </a:r>
          </a:p>
          <a:p>
            <a:pPr lvl="1"/>
            <a:r>
              <a:rPr lang="en-US" sz="2400" dirty="0"/>
              <a:t>Women took up head of house hold responsibilities, worked in auxiliary duties, cryptology, comm. </a:t>
            </a:r>
          </a:p>
          <a:p>
            <a:pPr lvl="1"/>
            <a:endParaRPr lang="en-US" dirty="0"/>
          </a:p>
        </p:txBody>
      </p:sp>
    </p:spTree>
    <p:extLst>
      <p:ext uri="{BB962C8B-B14F-4D97-AF65-F5344CB8AC3E}">
        <p14:creationId xmlns:p14="http://schemas.microsoft.com/office/powerpoint/2010/main" val="82921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8165" y="270934"/>
            <a:ext cx="7153835" cy="3776134"/>
          </a:xfrm>
        </p:spPr>
        <p:txBody>
          <a:bodyPr>
            <a:normAutofit/>
          </a:bodyPr>
          <a:lstStyle/>
          <a:p>
            <a:r>
              <a:rPr lang="en-US" dirty="0"/>
              <a:t>FDR’s “arsenal of democracy,” the country experienced a fundamental reorientation of economic and social patterns at home that provided the template for the postwar years.</a:t>
            </a:r>
          </a:p>
          <a:p>
            <a:pPr marL="0" indent="0">
              <a:buNone/>
            </a:pPr>
            <a:endParaRPr lang="en-US" dirty="0"/>
          </a:p>
          <a:p>
            <a:r>
              <a:rPr lang="en-US" dirty="0"/>
              <a:t>vindicated the theory of English economist John Maynard Keynes, who had earlier argued that sizable government spending could end a depression if the private sector was unable or unwilling to engage in such spending itself.</a:t>
            </a:r>
          </a:p>
          <a:p>
            <a:endParaRPr lang="en-US" dirty="0"/>
          </a:p>
        </p:txBody>
      </p:sp>
      <p:pic>
        <p:nvPicPr>
          <p:cNvPr id="1026" name="Picture 2" descr="Soldiers without Guns poster, Office of War Information, ca. 1944. (National Arch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05" y="114579"/>
            <a:ext cx="4864660" cy="67115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C29BF7C-4DA1-4969-978C-D42A627D9F64}"/>
              </a:ext>
            </a:extLst>
          </p:cNvPr>
          <p:cNvPicPr>
            <a:picLocks noChangeAspect="1"/>
          </p:cNvPicPr>
          <p:nvPr/>
        </p:nvPicPr>
        <p:blipFill>
          <a:blip r:embed="rId3"/>
          <a:stretch>
            <a:fillRect/>
          </a:stretch>
        </p:blipFill>
        <p:spPr>
          <a:xfrm>
            <a:off x="7832034" y="3220742"/>
            <a:ext cx="3631096" cy="2836794"/>
          </a:xfrm>
          <a:prstGeom prst="rect">
            <a:avLst/>
          </a:prstGeom>
        </p:spPr>
      </p:pic>
    </p:spTree>
    <p:extLst>
      <p:ext uri="{BB962C8B-B14F-4D97-AF65-F5344CB8AC3E}">
        <p14:creationId xmlns:p14="http://schemas.microsoft.com/office/powerpoint/2010/main" val="1731394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Hispanics in WWII</a:t>
            </a:r>
            <a:br>
              <a:rPr lang="en-US" dirty="0"/>
            </a:br>
            <a:r>
              <a:rPr lang="en-US" dirty="0"/>
              <a:t>Bracero Program</a:t>
            </a:r>
          </a:p>
        </p:txBody>
      </p:sp>
      <p:sp>
        <p:nvSpPr>
          <p:cNvPr id="3" name="Content Placeholder 2"/>
          <p:cNvSpPr>
            <a:spLocks noGrp="1"/>
          </p:cNvSpPr>
          <p:nvPr>
            <p:ph idx="1"/>
          </p:nvPr>
        </p:nvSpPr>
        <p:spPr>
          <a:xfrm>
            <a:off x="169862" y="2052918"/>
            <a:ext cx="8042153" cy="4629236"/>
          </a:xfrm>
        </p:spPr>
        <p:txBody>
          <a:bodyPr/>
          <a:lstStyle/>
          <a:p>
            <a:r>
              <a:rPr lang="en-US" sz="2400" dirty="0"/>
              <a:t>Many deported to Mexico during G. Depression (including US citizens)</a:t>
            </a:r>
          </a:p>
          <a:p>
            <a:r>
              <a:rPr lang="en-US" sz="2400" dirty="0"/>
              <a:t>War labor shortage caused many to return</a:t>
            </a:r>
          </a:p>
          <a:p>
            <a:r>
              <a:rPr lang="en-US" sz="2400" dirty="0"/>
              <a:t>Program started in Aug. 1942</a:t>
            </a:r>
          </a:p>
          <a:p>
            <a:pPr lvl="1"/>
            <a:r>
              <a:rPr lang="en-US" sz="2000" dirty="0"/>
              <a:t>Temporary, short term contracts</a:t>
            </a:r>
          </a:p>
          <a:p>
            <a:pPr lvl="1"/>
            <a:r>
              <a:rPr lang="en-US" sz="2000" dirty="0"/>
              <a:t>Primarily agriculture, later other unskilled labor (rail workers, </a:t>
            </a:r>
            <a:r>
              <a:rPr lang="en-US" sz="2000" dirty="0" err="1"/>
              <a:t>shoremen</a:t>
            </a:r>
            <a:r>
              <a:rPr lang="en-US" sz="2000" dirty="0"/>
              <a:t>)</a:t>
            </a:r>
          </a:p>
          <a:p>
            <a:pPr lvl="1"/>
            <a:r>
              <a:rPr lang="en-US" sz="2000" dirty="0"/>
              <a:t>Businesses required to provide a min. wage, decent housing, med. Care</a:t>
            </a:r>
          </a:p>
          <a:p>
            <a:pPr lvl="1"/>
            <a:endParaRPr lang="en-US" dirty="0"/>
          </a:p>
        </p:txBody>
      </p:sp>
      <p:pic>
        <p:nvPicPr>
          <p:cNvPr id="11266" name="Picture 2" descr="Image result for bracero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528" y="105410"/>
            <a:ext cx="3632231" cy="614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03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US" dirty="0"/>
              <a:t>Hispanics in WWII</a:t>
            </a:r>
            <a:br>
              <a:rPr lang="en-US" dirty="0"/>
            </a:br>
            <a:r>
              <a:rPr lang="en-US" dirty="0"/>
              <a:t>Zoot Suit Riots (June ‘43) </a:t>
            </a:r>
          </a:p>
        </p:txBody>
      </p:sp>
      <p:sp>
        <p:nvSpPr>
          <p:cNvPr id="3" name="Content Placeholder 2"/>
          <p:cNvSpPr>
            <a:spLocks noGrp="1"/>
          </p:cNvSpPr>
          <p:nvPr>
            <p:ph idx="1"/>
          </p:nvPr>
        </p:nvSpPr>
        <p:spPr>
          <a:xfrm>
            <a:off x="193902" y="1283669"/>
            <a:ext cx="8493559" cy="4930325"/>
          </a:xfrm>
        </p:spPr>
        <p:txBody>
          <a:bodyPr>
            <a:normAutofit fontScale="92500" lnSpcReduction="20000"/>
          </a:bodyPr>
          <a:lstStyle/>
          <a:p>
            <a:r>
              <a:rPr lang="en-US" sz="2600" dirty="0"/>
              <a:t>Already ethnic tension in LA between 17,000 Latinos and the Anglo sailors working at naval bases around the city</a:t>
            </a:r>
          </a:p>
          <a:p>
            <a:r>
              <a:rPr lang="en-US" sz="2600" dirty="0"/>
              <a:t>Pachucos –underaged Hispanic men (not drafted)many wore flamboyant outfits as part of their culture</a:t>
            </a:r>
          </a:p>
          <a:p>
            <a:pPr lvl="1"/>
            <a:r>
              <a:rPr lang="en-US" sz="2200" dirty="0"/>
              <a:t>Many Anglos on shore leave deemed it inappropriate after the war board issued rations on elaborately tailored suits</a:t>
            </a:r>
          </a:p>
          <a:p>
            <a:pPr lvl="2"/>
            <a:r>
              <a:rPr lang="en-US" sz="1900" dirty="0"/>
              <a:t>Combined with little understanding of culture and ease of identity led to them being a target of violence </a:t>
            </a:r>
          </a:p>
          <a:p>
            <a:pPr lvl="2"/>
            <a:r>
              <a:rPr lang="en-US" sz="1900" dirty="0"/>
              <a:t>Riots broke out in other large cities with Latino populations</a:t>
            </a:r>
            <a:endParaRPr lang="en-US" sz="2600" dirty="0"/>
          </a:p>
          <a:p>
            <a:pPr lvl="1"/>
            <a:r>
              <a:rPr lang="en-US" sz="2200" dirty="0"/>
              <a:t>Wrongly accused -Sleepy Lagoon murder – 9 young Latinos convicted of murder, making national headlines</a:t>
            </a:r>
          </a:p>
          <a:p>
            <a:pPr marL="0" indent="0">
              <a:buNone/>
            </a:pPr>
            <a:r>
              <a:rPr lang="en-US" sz="1900" dirty="0"/>
              <a:t>Gov’t insisted on an ending of riots – loss of productivity, stability </a:t>
            </a:r>
          </a:p>
          <a:p>
            <a:pPr marL="0" indent="0">
              <a:buNone/>
            </a:pPr>
            <a:r>
              <a:rPr lang="en-US" sz="2200" dirty="0"/>
              <a:t>	challenged US/Mexico relationship</a:t>
            </a:r>
          </a:p>
          <a:p>
            <a:pPr marL="0" indent="0">
              <a:buNone/>
            </a:pPr>
            <a:endParaRPr lang="en-US" dirty="0"/>
          </a:p>
          <a:p>
            <a:pPr lvl="2"/>
            <a:endParaRPr lang="en-US" sz="1800" dirty="0"/>
          </a:p>
          <a:p>
            <a:pPr lvl="2"/>
            <a:endParaRPr lang="en-US" dirty="0"/>
          </a:p>
          <a:p>
            <a:pPr lvl="1"/>
            <a:endParaRPr lang="en-US" dirty="0"/>
          </a:p>
        </p:txBody>
      </p:sp>
      <p:pic>
        <p:nvPicPr>
          <p:cNvPr id="12290" name="Picture 2" descr="Image result for zoot suit riots newspaper 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171" y="0"/>
            <a:ext cx="4690550" cy="9234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zootsuit">
            <a:extLst>
              <a:ext uri="{FF2B5EF4-FFF2-40B4-BE49-F238E27FC236}">
                <a16:creationId xmlns:a16="http://schemas.microsoft.com/office/drawing/2014/main" id="{04A0D9A5-02B6-4AC1-A43B-A1790565C9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70" t="-8383" r="718" b="8383"/>
          <a:stretch/>
        </p:blipFill>
        <p:spPr bwMode="auto">
          <a:xfrm>
            <a:off x="9215717" y="867122"/>
            <a:ext cx="3271557" cy="636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2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Hispanics in WWII</a:t>
            </a:r>
            <a:br>
              <a:rPr lang="en-US" dirty="0"/>
            </a:br>
            <a:r>
              <a:rPr lang="en-US" dirty="0"/>
              <a:t>Pearl Harbor </a:t>
            </a:r>
          </a:p>
        </p:txBody>
      </p:sp>
      <p:sp>
        <p:nvSpPr>
          <p:cNvPr id="3" name="Content Placeholder 2"/>
          <p:cNvSpPr>
            <a:spLocks noGrp="1"/>
          </p:cNvSpPr>
          <p:nvPr>
            <p:ph idx="1"/>
          </p:nvPr>
        </p:nvSpPr>
        <p:spPr>
          <a:xfrm>
            <a:off x="375139" y="1853248"/>
            <a:ext cx="5649180" cy="4195481"/>
          </a:xfrm>
        </p:spPr>
        <p:txBody>
          <a:bodyPr/>
          <a:lstStyle/>
          <a:p>
            <a:r>
              <a:rPr lang="en-US" sz="2400" dirty="0"/>
              <a:t>New Mexico National Guard sent to Philippines as translators directly before Japanese attack. </a:t>
            </a:r>
          </a:p>
          <a:p>
            <a:pPr lvl="1"/>
            <a:r>
              <a:rPr lang="en-US" sz="2000" dirty="0"/>
              <a:t>Many were part of the Bataan Death March and became prisoners of war</a:t>
            </a:r>
          </a:p>
          <a:p>
            <a:endParaRPr lang="en-US" sz="2400" dirty="0"/>
          </a:p>
          <a:p>
            <a:pPr lvl="1"/>
            <a:endParaRPr lang="en-US" dirty="0"/>
          </a:p>
          <a:p>
            <a:endParaRPr lang="en-US" dirty="0"/>
          </a:p>
        </p:txBody>
      </p:sp>
      <p:sp>
        <p:nvSpPr>
          <p:cNvPr id="4" name="Rectangle 3"/>
          <p:cNvSpPr/>
          <p:nvPr/>
        </p:nvSpPr>
        <p:spPr>
          <a:xfrm>
            <a:off x="6389078" y="5402398"/>
            <a:ext cx="6096000" cy="646331"/>
          </a:xfrm>
          <a:prstGeom prst="rect">
            <a:avLst/>
          </a:prstGeom>
        </p:spPr>
        <p:txBody>
          <a:bodyPr>
            <a:spAutoFit/>
          </a:bodyPr>
          <a:lstStyle/>
          <a:p>
            <a:r>
              <a:rPr lang="en-US" dirty="0">
                <a:latin typeface="Arial" panose="020B0604020202020204" pitchFamily="34" charset="0"/>
              </a:rPr>
              <a:t>Staff of the Allied Translator and Interpreter Section in 1943.</a:t>
            </a:r>
            <a:endParaRPr lang="en-US" dirty="0"/>
          </a:p>
        </p:txBody>
      </p:sp>
      <p:pic>
        <p:nvPicPr>
          <p:cNvPr id="13314" name="Picture 2" descr="Photography of the ten ATIS staff in 19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291" y="229353"/>
            <a:ext cx="5712958" cy="445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3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Hispanics in WWII</a:t>
            </a:r>
            <a:br>
              <a:rPr lang="en-US" dirty="0"/>
            </a:br>
            <a:r>
              <a:rPr lang="en-US" dirty="0"/>
              <a:t>After the War </a:t>
            </a:r>
          </a:p>
        </p:txBody>
      </p:sp>
      <p:sp>
        <p:nvSpPr>
          <p:cNvPr id="3" name="Content Placeholder 2"/>
          <p:cNvSpPr>
            <a:spLocks noGrp="1"/>
          </p:cNvSpPr>
          <p:nvPr>
            <p:ph idx="1"/>
          </p:nvPr>
        </p:nvSpPr>
        <p:spPr/>
        <p:txBody>
          <a:bodyPr>
            <a:normAutofit fontScale="47500" lnSpcReduction="20000"/>
          </a:bodyPr>
          <a:lstStyle/>
          <a:p>
            <a:r>
              <a:rPr lang="en-US" sz="2400" dirty="0"/>
              <a:t>Utilized </a:t>
            </a:r>
            <a:r>
              <a:rPr lang="en-US" sz="2400" dirty="0">
                <a:hlinkClick r:id="rId3"/>
              </a:rPr>
              <a:t>GI Bill </a:t>
            </a:r>
            <a:r>
              <a:rPr lang="en-US" sz="2400" dirty="0"/>
              <a:t>for education, housing, starting small businesses</a:t>
            </a:r>
          </a:p>
          <a:p>
            <a:endParaRPr lang="en-US" sz="2400" dirty="0"/>
          </a:p>
          <a:p>
            <a:r>
              <a:rPr lang="en-US" sz="2400" dirty="0"/>
              <a:t>Specific opportunities given to each group.  Challenges each group faced in receiving or utilizing GI bill benefits. </a:t>
            </a:r>
          </a:p>
          <a:p>
            <a:pPr marL="0" indent="0">
              <a:buNone/>
            </a:pPr>
            <a:endParaRPr lang="en-US" sz="2400" dirty="0"/>
          </a:p>
          <a:p>
            <a:r>
              <a:rPr lang="en-US" sz="2400" dirty="0"/>
              <a:t>1. General benefits conferred, general challenges</a:t>
            </a:r>
          </a:p>
          <a:p>
            <a:r>
              <a:rPr lang="en-US" sz="2400" dirty="0"/>
              <a:t>2. Economically poor whites </a:t>
            </a:r>
          </a:p>
          <a:p>
            <a:r>
              <a:rPr lang="en-US" sz="2400" dirty="0"/>
              <a:t>3. Women</a:t>
            </a:r>
          </a:p>
          <a:p>
            <a:r>
              <a:rPr lang="en-US" sz="2400" dirty="0"/>
              <a:t>4. African Americans</a:t>
            </a:r>
          </a:p>
          <a:p>
            <a:r>
              <a:rPr lang="en-US" sz="2400" dirty="0"/>
              <a:t>5. Latinos </a:t>
            </a:r>
          </a:p>
          <a:p>
            <a:r>
              <a:rPr lang="en-US" sz="2400" dirty="0"/>
              <a:t>6. Native Americans </a:t>
            </a:r>
          </a:p>
          <a:p>
            <a:r>
              <a:rPr lang="en-US" sz="2400" dirty="0"/>
              <a:t>7. Japanese Americans </a:t>
            </a:r>
          </a:p>
          <a:p>
            <a:endParaRPr lang="en-US" sz="2400" dirty="0"/>
          </a:p>
        </p:txBody>
      </p:sp>
    </p:spTree>
    <p:extLst>
      <p:ext uri="{BB962C8B-B14F-4D97-AF65-F5344CB8AC3E}">
        <p14:creationId xmlns:p14="http://schemas.microsoft.com/office/powerpoint/2010/main" val="3010184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Women and WWII</a:t>
            </a:r>
          </a:p>
        </p:txBody>
      </p:sp>
      <p:sp>
        <p:nvSpPr>
          <p:cNvPr id="3" name="Content Placeholder 2"/>
          <p:cNvSpPr>
            <a:spLocks noGrp="1"/>
          </p:cNvSpPr>
          <p:nvPr>
            <p:ph idx="1"/>
          </p:nvPr>
        </p:nvSpPr>
        <p:spPr>
          <a:xfrm>
            <a:off x="492370" y="1477108"/>
            <a:ext cx="9557484" cy="4771291"/>
          </a:xfrm>
        </p:spPr>
        <p:txBody>
          <a:bodyPr/>
          <a:lstStyle/>
          <a:p>
            <a:r>
              <a:rPr lang="en-US" sz="2400" dirty="0"/>
              <a:t>Role was much larger than it was in WWI</a:t>
            </a:r>
          </a:p>
          <a:p>
            <a:pPr lvl="1"/>
            <a:r>
              <a:rPr lang="en-US" sz="2000" dirty="0"/>
              <a:t>Larger percentage fighting abroad, better equipped</a:t>
            </a:r>
          </a:p>
          <a:p>
            <a:r>
              <a:rPr lang="en-US" sz="2400" dirty="0"/>
              <a:t>Industry</a:t>
            </a:r>
          </a:p>
          <a:p>
            <a:pPr lvl="1"/>
            <a:r>
              <a:rPr lang="en-US" sz="2000" dirty="0"/>
              <a:t>6 m entered work force – 57% increase</a:t>
            </a:r>
          </a:p>
          <a:p>
            <a:pPr lvl="1"/>
            <a:r>
              <a:rPr lang="en-US" sz="2000" dirty="0"/>
              <a:t>No longer contentious, but now patriotic duty</a:t>
            </a:r>
          </a:p>
          <a:p>
            <a:pPr lvl="1"/>
            <a:r>
              <a:rPr lang="en-US" sz="2000" dirty="0"/>
              <a:t>2m in clerical, 2.5m in manufacturing</a:t>
            </a:r>
          </a:p>
          <a:p>
            <a:pPr lvl="1"/>
            <a:r>
              <a:rPr lang="en-US" sz="2000" dirty="0"/>
              <a:t>Crane operators, riveters, shell loaders, welders, tool makers</a:t>
            </a:r>
          </a:p>
          <a:p>
            <a:pPr lvl="1"/>
            <a:r>
              <a:rPr lang="en-US" sz="2000" dirty="0"/>
              <a:t>Lumberjacks = </a:t>
            </a:r>
            <a:r>
              <a:rPr lang="en-US" sz="2000" dirty="0" err="1"/>
              <a:t>lumberjills</a:t>
            </a:r>
            <a:r>
              <a:rPr lang="en-US" sz="2000" dirty="0"/>
              <a:t>, cowboys=cowgirls</a:t>
            </a:r>
          </a:p>
          <a:p>
            <a:pPr lvl="1"/>
            <a:r>
              <a:rPr lang="en-US" sz="2000" dirty="0"/>
              <a:t>A. American women moved out of domestic service to work in industry</a:t>
            </a:r>
          </a:p>
          <a:p>
            <a:pPr lvl="1"/>
            <a:endParaRPr lang="en-US" dirty="0"/>
          </a:p>
        </p:txBody>
      </p:sp>
    </p:spTree>
    <p:extLst>
      <p:ext uri="{BB962C8B-B14F-4D97-AF65-F5344CB8AC3E}">
        <p14:creationId xmlns:p14="http://schemas.microsoft.com/office/powerpoint/2010/main" val="1572996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Women and WWII</a:t>
            </a:r>
          </a:p>
        </p:txBody>
      </p:sp>
      <p:sp>
        <p:nvSpPr>
          <p:cNvPr id="3" name="Content Placeholder 2"/>
          <p:cNvSpPr>
            <a:spLocks noGrp="1"/>
          </p:cNvSpPr>
          <p:nvPr>
            <p:ph idx="1"/>
          </p:nvPr>
        </p:nvSpPr>
        <p:spPr>
          <a:xfrm>
            <a:off x="171328" y="1377460"/>
            <a:ext cx="7627883" cy="4906108"/>
          </a:xfrm>
        </p:spPr>
        <p:txBody>
          <a:bodyPr>
            <a:normAutofit lnSpcReduction="10000"/>
          </a:bodyPr>
          <a:lstStyle/>
          <a:p>
            <a:r>
              <a:rPr lang="en-US" sz="2400" dirty="0"/>
              <a:t>Auxiliary Corps.  (uniformed military units not in direct combat)</a:t>
            </a:r>
          </a:p>
          <a:p>
            <a:pPr lvl="1"/>
            <a:r>
              <a:rPr lang="en-US" sz="2000" dirty="0"/>
              <a:t>Women’s Army Corps (WACS)</a:t>
            </a:r>
          </a:p>
          <a:p>
            <a:pPr lvl="1"/>
            <a:r>
              <a:rPr lang="en-US" sz="2000" dirty="0"/>
              <a:t>US Naval Women’s Reserve (WAVES)</a:t>
            </a:r>
          </a:p>
          <a:p>
            <a:pPr lvl="1"/>
            <a:r>
              <a:rPr lang="en-US" sz="2000" dirty="0"/>
              <a:t>Women’s Coast Guard Reserve</a:t>
            </a:r>
          </a:p>
          <a:p>
            <a:r>
              <a:rPr lang="en-US" sz="2400" dirty="0"/>
              <a:t>Served as air traffic control, clerical support, teletype operators, communication experts, flight instructors, test pilots</a:t>
            </a:r>
          </a:p>
          <a:p>
            <a:r>
              <a:rPr lang="en-US" sz="2400" dirty="0"/>
              <a:t>Often flew “auxiliary missions” flying newly developed craft to shore stations, took over many </a:t>
            </a:r>
            <a:r>
              <a:rPr lang="en-US" sz="2400" dirty="0" err="1"/>
              <a:t>shoreside</a:t>
            </a:r>
            <a:r>
              <a:rPr lang="en-US" sz="2400" dirty="0"/>
              <a:t> duties (doctors, research, coastal rescue)</a:t>
            </a:r>
          </a:p>
        </p:txBody>
      </p:sp>
      <p:pic>
        <p:nvPicPr>
          <p:cNvPr id="1026" name="Picture 2" descr="https://upload.wikimedia.org/wikipedia/commons/thumb/5/59/%22YOU%27LL_BE_HAPPY_TOO%2C_AND_FEEL_SO_PROUD_SERVING_AS_A_WAVE_IN_THE_NAVY.%22_-_NARA_-_516239.jpg/220px-%22YOU%27LL_BE_HAPPY_TOO%2C_AND_FEEL_SO_PROUD_SERVING_AS_A_WAVE_IN_THE_NAVY.%22_-_NARA_-_5162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211" y="0"/>
            <a:ext cx="4347123" cy="628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72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19C3-28B7-4AE2-BAD1-76A77779CF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BA770D-B8C1-4312-A47A-025A2153982A}"/>
              </a:ext>
            </a:extLst>
          </p:cNvPr>
          <p:cNvSpPr>
            <a:spLocks noGrp="1"/>
          </p:cNvSpPr>
          <p:nvPr>
            <p:ph idx="1"/>
          </p:nvPr>
        </p:nvSpPr>
        <p:spPr/>
        <p:txBody>
          <a:bodyPr/>
          <a:lstStyle/>
          <a:p>
            <a:endParaRPr lang="en-US"/>
          </a:p>
        </p:txBody>
      </p:sp>
      <p:pic>
        <p:nvPicPr>
          <p:cNvPr id="1026" name="Picture 2" descr="Image result for woman in workforce ww2 chart">
            <a:extLst>
              <a:ext uri="{FF2B5EF4-FFF2-40B4-BE49-F238E27FC236}">
                <a16:creationId xmlns:a16="http://schemas.microsoft.com/office/drawing/2014/main" id="{D654AE2A-BD0C-4ABF-A528-C870D2AEF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5" y="696035"/>
            <a:ext cx="6195776" cy="4258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y during ww2 chart">
            <a:extLst>
              <a:ext uri="{FF2B5EF4-FFF2-40B4-BE49-F238E27FC236}">
                <a16:creationId xmlns:a16="http://schemas.microsoft.com/office/drawing/2014/main" id="{64E584D6-7055-491D-A943-C34912229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311" y="696035"/>
            <a:ext cx="7323699" cy="427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268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Women and WWII</a:t>
            </a:r>
            <a:br>
              <a:rPr lang="en-US" dirty="0"/>
            </a:br>
            <a:r>
              <a:rPr lang="en-US" dirty="0"/>
              <a:t>Rights </a:t>
            </a:r>
          </a:p>
        </p:txBody>
      </p:sp>
      <p:sp>
        <p:nvSpPr>
          <p:cNvPr id="3" name="Content Placeholder 2"/>
          <p:cNvSpPr>
            <a:spLocks noGrp="1"/>
          </p:cNvSpPr>
          <p:nvPr>
            <p:ph idx="1"/>
          </p:nvPr>
        </p:nvSpPr>
        <p:spPr>
          <a:xfrm>
            <a:off x="11485" y="1853248"/>
            <a:ext cx="6389316" cy="4738052"/>
          </a:xfrm>
        </p:spPr>
        <p:txBody>
          <a:bodyPr/>
          <a:lstStyle/>
          <a:p>
            <a:r>
              <a:rPr lang="en-US" sz="2800" dirty="0"/>
              <a:t>Paid lower wages</a:t>
            </a:r>
          </a:p>
          <a:p>
            <a:r>
              <a:rPr lang="en-US" sz="2800" dirty="0"/>
              <a:t>Little assistance in terms of childcare</a:t>
            </a:r>
          </a:p>
          <a:p>
            <a:pPr lvl="1"/>
            <a:r>
              <a:rPr lang="en-US" sz="2400" dirty="0"/>
              <a:t>Lanham Act (1941) – Federal aid to provide childcare facilities for communities with high war-related populations </a:t>
            </a:r>
          </a:p>
          <a:p>
            <a:pPr lvl="1"/>
            <a:r>
              <a:rPr lang="en-US" sz="2400" dirty="0"/>
              <a:t>1944 – 130,000 children in Lanham care</a:t>
            </a:r>
          </a:p>
          <a:p>
            <a:pPr lvl="2"/>
            <a:r>
              <a:rPr lang="en-US" sz="2000" dirty="0"/>
              <a:t>Grossly insufficient – most stayed with extended family</a:t>
            </a:r>
          </a:p>
          <a:p>
            <a:pPr lvl="2"/>
            <a:endParaRPr lang="en-US" dirty="0"/>
          </a:p>
          <a:p>
            <a:pPr lvl="1"/>
            <a:endParaRPr lang="en-US" dirty="0"/>
          </a:p>
        </p:txBody>
      </p:sp>
      <p:pic>
        <p:nvPicPr>
          <p:cNvPr id="3074" name="Picture 2" descr="Image result for population growth us during world war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809" y="804519"/>
            <a:ext cx="5118097" cy="497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900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US" dirty="0"/>
              <a:t>WWII Demographics </a:t>
            </a:r>
          </a:p>
        </p:txBody>
      </p:sp>
      <p:sp>
        <p:nvSpPr>
          <p:cNvPr id="3" name="Content Placeholder 2"/>
          <p:cNvSpPr>
            <a:spLocks noGrp="1"/>
          </p:cNvSpPr>
          <p:nvPr>
            <p:ph idx="1"/>
          </p:nvPr>
        </p:nvSpPr>
        <p:spPr>
          <a:xfrm>
            <a:off x="249217" y="700265"/>
            <a:ext cx="7900712" cy="5914567"/>
          </a:xfrm>
        </p:spPr>
        <p:txBody>
          <a:bodyPr>
            <a:normAutofit/>
          </a:bodyPr>
          <a:lstStyle/>
          <a:p>
            <a:r>
              <a:rPr lang="en-US" sz="2400" dirty="0"/>
              <a:t>1940 – 900,000 14-19 year olds employed</a:t>
            </a:r>
          </a:p>
          <a:p>
            <a:pPr lvl="1"/>
            <a:r>
              <a:rPr lang="en-US" sz="2200" dirty="0"/>
              <a:t>3m in 1943</a:t>
            </a:r>
          </a:p>
          <a:p>
            <a:r>
              <a:rPr lang="en-US" sz="2400" dirty="0"/>
              <a:t>High school enrollment dropped – “back to school” program introduced in 1944 after war</a:t>
            </a:r>
          </a:p>
          <a:p>
            <a:r>
              <a:rPr lang="en-US" sz="2400" dirty="0"/>
              <a:t>Marriage and Birthrates</a:t>
            </a:r>
          </a:p>
          <a:p>
            <a:pPr lvl="1"/>
            <a:r>
              <a:rPr lang="en-US" sz="2000" dirty="0"/>
              <a:t>Marriage Rate 1939 – 73/1000,  Marriage Rate 1943 – 93/1000</a:t>
            </a:r>
          </a:p>
          <a:p>
            <a:pPr lvl="1"/>
            <a:r>
              <a:rPr lang="en-US" sz="2000" dirty="0"/>
              <a:t>Birthrate 1939 – 2.1million births, Birthrate 1943 – 3.1m</a:t>
            </a:r>
          </a:p>
          <a:p>
            <a:pPr lvl="2"/>
            <a:r>
              <a:rPr lang="en-US" sz="1800" dirty="0"/>
              <a:t>Marriage after very short courtship was usual, before men left for war</a:t>
            </a:r>
          </a:p>
          <a:p>
            <a:pPr lvl="2"/>
            <a:r>
              <a:rPr lang="en-US" sz="1800" dirty="0"/>
              <a:t>“good-bye” babies</a:t>
            </a:r>
          </a:p>
          <a:p>
            <a:pPr lvl="1"/>
            <a:r>
              <a:rPr lang="en-US" sz="2000" dirty="0"/>
              <a:t>Were these stable relationships?</a:t>
            </a:r>
          </a:p>
          <a:p>
            <a:pPr lvl="2"/>
            <a:r>
              <a:rPr lang="en-US" sz="1800" dirty="0"/>
              <a:t>Divorce rate – 1939 -25,000, divorce rate 1943 – 359,000</a:t>
            </a:r>
          </a:p>
          <a:p>
            <a:pPr lvl="2"/>
            <a:r>
              <a:rPr lang="en-US" sz="1800" dirty="0"/>
              <a:t>Loss of family values? 8 hour orphans?</a:t>
            </a:r>
          </a:p>
          <a:p>
            <a:pPr lvl="2"/>
            <a:endParaRPr lang="en-US" dirty="0"/>
          </a:p>
          <a:p>
            <a:pPr lvl="2"/>
            <a:endParaRPr lang="en-US" dirty="0"/>
          </a:p>
        </p:txBody>
      </p:sp>
      <p:pic>
        <p:nvPicPr>
          <p:cNvPr id="14338" name="Picture 2" descr="Image result for world war II goodbye 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723" y="3429000"/>
            <a:ext cx="2690191" cy="32657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birth rate in the us">
            <a:extLst>
              <a:ext uri="{FF2B5EF4-FFF2-40B4-BE49-F238E27FC236}">
                <a16:creationId xmlns:a16="http://schemas.microsoft.com/office/drawing/2014/main" id="{AA7FB5E0-888A-4F2A-95F0-C2C24E11F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9146" y="781878"/>
            <a:ext cx="3890064" cy="204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235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248" y="228600"/>
            <a:ext cx="9603275" cy="1049235"/>
          </a:xfrm>
        </p:spPr>
        <p:txBody>
          <a:bodyPr/>
          <a:lstStyle/>
          <a:p>
            <a:r>
              <a:rPr lang="en-US" dirty="0"/>
              <a:t>WWII – Social impact AFTER the war</a:t>
            </a:r>
          </a:p>
        </p:txBody>
      </p:sp>
      <p:sp>
        <p:nvSpPr>
          <p:cNvPr id="3" name="Content Placeholder 2"/>
          <p:cNvSpPr>
            <a:spLocks noGrp="1"/>
          </p:cNvSpPr>
          <p:nvPr>
            <p:ph idx="1"/>
          </p:nvPr>
        </p:nvSpPr>
        <p:spPr>
          <a:xfrm>
            <a:off x="0" y="1152983"/>
            <a:ext cx="6630988" cy="5147982"/>
          </a:xfrm>
        </p:spPr>
        <p:txBody>
          <a:bodyPr/>
          <a:lstStyle/>
          <a:p>
            <a:r>
              <a:rPr lang="en-US" sz="2800" dirty="0"/>
              <a:t>Women had become more independent – in charge of home economies, worked independent of men</a:t>
            </a:r>
          </a:p>
          <a:p>
            <a:r>
              <a:rPr lang="en-US" sz="2800" dirty="0"/>
              <a:t>Returning men felt irrelevant, pushed out of roles they had left behind</a:t>
            </a:r>
          </a:p>
          <a:p>
            <a:r>
              <a:rPr lang="en-US" sz="2800" dirty="0"/>
              <a:t>Most women were unhappy in giving up there roles</a:t>
            </a:r>
          </a:p>
          <a:p>
            <a:pPr lvl="1"/>
            <a:r>
              <a:rPr lang="en-US" sz="2400" dirty="0"/>
              <a:t>Poll – 75% of women in Detroit, 85% in NYC wanted to keep jobs</a:t>
            </a:r>
          </a:p>
          <a:p>
            <a:pPr lvl="1"/>
            <a:endParaRPr lang="en-US" dirty="0"/>
          </a:p>
        </p:txBody>
      </p:sp>
      <p:pic>
        <p:nvPicPr>
          <p:cNvPr id="15362" name="Picture 2" descr="Image result for world war II women propag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341" y="530540"/>
            <a:ext cx="3767997" cy="579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79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12" y="262218"/>
            <a:ext cx="11031538" cy="6386232"/>
          </a:xfrm>
        </p:spPr>
        <p:txBody>
          <a:bodyPr/>
          <a:lstStyle/>
          <a:p>
            <a:r>
              <a:rPr lang="en-US" sz="2800" dirty="0"/>
              <a:t>Evaluate the social impact of the Second World War on women and minorities in one country (USA)</a:t>
            </a:r>
          </a:p>
          <a:p>
            <a:r>
              <a:rPr lang="en-US" sz="2800" dirty="0"/>
              <a:t>Examine the involvement and participation of any two countries in the Americas (USA, CA)</a:t>
            </a:r>
          </a:p>
          <a:p>
            <a:endParaRPr lang="en-US" dirty="0"/>
          </a:p>
        </p:txBody>
      </p:sp>
    </p:spTree>
    <p:extLst>
      <p:ext uri="{BB962C8B-B14F-4D97-AF65-F5344CB8AC3E}">
        <p14:creationId xmlns:p14="http://schemas.microsoft.com/office/powerpoint/2010/main" val="58484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1" y="166968"/>
            <a:ext cx="9404723" cy="1400530"/>
          </a:xfrm>
        </p:spPr>
        <p:txBody>
          <a:bodyPr/>
          <a:lstStyle/>
          <a:p>
            <a:r>
              <a:rPr lang="en-US" dirty="0"/>
              <a:t>U.S. Conscription </a:t>
            </a:r>
          </a:p>
        </p:txBody>
      </p:sp>
      <p:sp>
        <p:nvSpPr>
          <p:cNvPr id="3" name="Content Placeholder 2"/>
          <p:cNvSpPr>
            <a:spLocks noGrp="1"/>
          </p:cNvSpPr>
          <p:nvPr>
            <p:ph idx="1"/>
          </p:nvPr>
        </p:nvSpPr>
        <p:spPr>
          <a:xfrm>
            <a:off x="207961" y="1157568"/>
            <a:ext cx="7088189" cy="5262282"/>
          </a:xfrm>
        </p:spPr>
        <p:txBody>
          <a:bodyPr>
            <a:normAutofit fontScale="92500" lnSpcReduction="10000"/>
          </a:bodyPr>
          <a:lstStyle/>
          <a:p>
            <a:r>
              <a:rPr lang="en-US" sz="3200" dirty="0"/>
              <a:t>Began in 1940 – before the war began – first peacetime conscription</a:t>
            </a:r>
          </a:p>
          <a:p>
            <a:pPr lvl="1"/>
            <a:r>
              <a:rPr lang="en-US" sz="2800" dirty="0"/>
              <a:t>Done after fall of France,  Norway, low countries</a:t>
            </a:r>
          </a:p>
          <a:p>
            <a:r>
              <a:rPr lang="en-US" sz="3200" dirty="0"/>
              <a:t>All men 21-40 required to register for the draft </a:t>
            </a:r>
          </a:p>
          <a:p>
            <a:pPr lvl="1"/>
            <a:r>
              <a:rPr lang="en-US" sz="2800" dirty="0"/>
              <a:t>50m did so</a:t>
            </a:r>
          </a:p>
          <a:p>
            <a:pPr lvl="1"/>
            <a:r>
              <a:rPr lang="en-US" sz="2800" dirty="0"/>
              <a:t>Lottery held, those selected required to serve for one year</a:t>
            </a:r>
          </a:p>
          <a:p>
            <a:pPr lvl="1"/>
            <a:r>
              <a:rPr lang="en-US" sz="2800" dirty="0"/>
              <a:t>Cap set at 900,000 training at any one time</a:t>
            </a:r>
          </a:p>
          <a:p>
            <a:pPr lvl="1"/>
            <a:endParaRPr lang="en-US" dirty="0"/>
          </a:p>
        </p:txBody>
      </p:sp>
      <p:pic>
        <p:nvPicPr>
          <p:cNvPr id="17410" name="Picture 2" descr="Uncle Sam points toward the view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237" y="-106363"/>
            <a:ext cx="4799763" cy="696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67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9404723" cy="1400530"/>
          </a:xfrm>
        </p:spPr>
        <p:txBody>
          <a:bodyPr/>
          <a:lstStyle/>
          <a:p>
            <a:r>
              <a:rPr lang="en-US" dirty="0"/>
              <a:t>Expanding U.S. Conscription </a:t>
            </a:r>
          </a:p>
        </p:txBody>
      </p:sp>
      <p:sp>
        <p:nvSpPr>
          <p:cNvPr id="3" name="Content Placeholder 2"/>
          <p:cNvSpPr>
            <a:spLocks noGrp="1"/>
          </p:cNvSpPr>
          <p:nvPr>
            <p:ph idx="1"/>
          </p:nvPr>
        </p:nvSpPr>
        <p:spPr>
          <a:xfrm>
            <a:off x="0" y="971550"/>
            <a:ext cx="8483822" cy="5886450"/>
          </a:xfrm>
        </p:spPr>
        <p:txBody>
          <a:bodyPr>
            <a:normAutofit fontScale="92500"/>
          </a:bodyPr>
          <a:lstStyle/>
          <a:p>
            <a:r>
              <a:rPr lang="en-US" sz="2800" dirty="0"/>
              <a:t>Dec. 1942 – all men 18-65 required to register</a:t>
            </a:r>
          </a:p>
          <a:p>
            <a:pPr lvl="1"/>
            <a:r>
              <a:rPr lang="en-US" sz="2400" dirty="0"/>
              <a:t>Men 18-37 could be immediately called up</a:t>
            </a:r>
          </a:p>
          <a:p>
            <a:pPr lvl="1"/>
            <a:r>
              <a:rPr lang="en-US" sz="2400" dirty="0"/>
              <a:t>Odds of being called up went from 9:1 to 5:1</a:t>
            </a:r>
          </a:p>
          <a:p>
            <a:pPr lvl="1"/>
            <a:r>
              <a:rPr lang="en-US" sz="2400" dirty="0"/>
              <a:t>Build arm forces up to 9 million men, 200,000 inducted per month</a:t>
            </a:r>
          </a:p>
          <a:p>
            <a:pPr lvl="1"/>
            <a:r>
              <a:rPr lang="en-US" sz="2400" dirty="0"/>
              <a:t>Resistance</a:t>
            </a:r>
          </a:p>
          <a:p>
            <a:pPr lvl="2"/>
            <a:r>
              <a:rPr lang="en-US" sz="2200" dirty="0"/>
              <a:t>37,000 men received (CO) status and served as medics, fire-jumpers, worked in Civilian Public Service (CPS)</a:t>
            </a:r>
          </a:p>
          <a:p>
            <a:pPr lvl="3"/>
            <a:r>
              <a:rPr lang="en-US" sz="1800" dirty="0"/>
              <a:t>Had to serve longer (until 1947), pay room and board, worked on federal land (flood control, park management, etc.)</a:t>
            </a:r>
          </a:p>
          <a:p>
            <a:pPr lvl="3"/>
            <a:r>
              <a:rPr lang="en-US" sz="1800" dirty="0"/>
              <a:t>Not much meaningful work to do, was a way to keep CO’s out of public eye. </a:t>
            </a:r>
          </a:p>
          <a:p>
            <a:pPr lvl="2"/>
            <a:r>
              <a:rPr lang="en-US" sz="2200" dirty="0"/>
              <a:t>Nation of Islam – Black nationalist group, opposed conscription, many including leader Elijah Muhammad, arrested for draft dodging. </a:t>
            </a:r>
          </a:p>
          <a:p>
            <a:pPr lvl="2"/>
            <a:endParaRPr lang="en-US" dirty="0"/>
          </a:p>
        </p:txBody>
      </p:sp>
      <p:pic>
        <p:nvPicPr>
          <p:cNvPr id="16386" name="Picture 2" descr="Image result for world war II conscientious obj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822" y="-181389"/>
            <a:ext cx="4079238"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8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918"/>
            <a:ext cx="7434263" cy="1400530"/>
          </a:xfrm>
        </p:spPr>
        <p:txBody>
          <a:bodyPr>
            <a:normAutofit fontScale="90000"/>
          </a:bodyPr>
          <a:lstStyle/>
          <a:p>
            <a:r>
              <a:rPr lang="en-US" dirty="0"/>
              <a:t>Demands of WWII caused countries to mobilize their economies by…</a:t>
            </a:r>
          </a:p>
        </p:txBody>
      </p:sp>
      <p:sp>
        <p:nvSpPr>
          <p:cNvPr id="3" name="Content Placeholder 2"/>
          <p:cNvSpPr>
            <a:spLocks noGrp="1"/>
          </p:cNvSpPr>
          <p:nvPr>
            <p:ph idx="1"/>
          </p:nvPr>
        </p:nvSpPr>
        <p:spPr>
          <a:xfrm>
            <a:off x="155575" y="1840829"/>
            <a:ext cx="6861176" cy="4279900"/>
          </a:xfrm>
        </p:spPr>
        <p:txBody>
          <a:bodyPr>
            <a:normAutofit/>
          </a:bodyPr>
          <a:lstStyle/>
          <a:p>
            <a:r>
              <a:rPr lang="en-US" sz="2800" dirty="0"/>
              <a:t>Granting concessions to industrial workers and appealing to patriotism (Latin America)</a:t>
            </a:r>
          </a:p>
          <a:p>
            <a:r>
              <a:rPr lang="en-US" sz="2800" dirty="0"/>
              <a:t>With so many men mobilized, enlisting groups otherwise not recruited to work in the formal economy (USA and CANADA)</a:t>
            </a:r>
          </a:p>
          <a:p>
            <a:pPr lvl="1"/>
            <a:r>
              <a:rPr lang="en-US" sz="2400" dirty="0"/>
              <a:t>Women</a:t>
            </a:r>
          </a:p>
          <a:p>
            <a:pPr lvl="1"/>
            <a:r>
              <a:rPr lang="en-US" sz="2400" dirty="0"/>
              <a:t>Minorities</a:t>
            </a:r>
          </a:p>
          <a:p>
            <a:pPr lvl="1"/>
            <a:r>
              <a:rPr lang="en-US" sz="2400" dirty="0"/>
              <a:t>immigrants</a:t>
            </a:r>
          </a:p>
        </p:txBody>
      </p:sp>
      <p:sp>
        <p:nvSpPr>
          <p:cNvPr id="4" name="AutoShape 2" descr="Image result for mexico industrial program world war II propagan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work propaganda ww2">
            <a:extLst>
              <a:ext uri="{FF2B5EF4-FFF2-40B4-BE49-F238E27FC236}">
                <a16:creationId xmlns:a16="http://schemas.microsoft.com/office/drawing/2014/main" id="{6921EAAD-E19D-4029-A87F-2C1D9EE41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589" y="96610"/>
            <a:ext cx="4428836" cy="608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69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87" y="78543"/>
            <a:ext cx="9404723" cy="1400530"/>
          </a:xfrm>
        </p:spPr>
        <p:txBody>
          <a:bodyPr/>
          <a:lstStyle/>
          <a:p>
            <a:r>
              <a:rPr lang="en-US" dirty="0"/>
              <a:t>USA – 1940 – Total War?</a:t>
            </a:r>
          </a:p>
        </p:txBody>
      </p:sp>
      <p:sp>
        <p:nvSpPr>
          <p:cNvPr id="3" name="Content Placeholder 2"/>
          <p:cNvSpPr>
            <a:spLocks noGrp="1"/>
          </p:cNvSpPr>
          <p:nvPr>
            <p:ph idx="1"/>
          </p:nvPr>
        </p:nvSpPr>
        <p:spPr>
          <a:xfrm>
            <a:off x="155387" y="821636"/>
            <a:ext cx="5450283" cy="5839142"/>
          </a:xfrm>
        </p:spPr>
        <p:txBody>
          <a:bodyPr>
            <a:normAutofit/>
          </a:bodyPr>
          <a:lstStyle/>
          <a:p>
            <a:r>
              <a:rPr lang="en-US" sz="2400" dirty="0"/>
              <a:t>Population – 133m</a:t>
            </a:r>
          </a:p>
          <a:p>
            <a:r>
              <a:rPr lang="en-US" sz="2400" dirty="0"/>
              <a:t>16m men and women served in military </a:t>
            </a:r>
          </a:p>
          <a:p>
            <a:r>
              <a:rPr lang="en-US" sz="2400" dirty="0"/>
              <a:t>With men absent women had to become de facto head of households</a:t>
            </a:r>
          </a:p>
          <a:p>
            <a:pPr lvl="1"/>
            <a:r>
              <a:rPr lang="en-US" sz="2000" dirty="0"/>
              <a:t>Run finances</a:t>
            </a:r>
          </a:p>
          <a:p>
            <a:pPr lvl="1"/>
            <a:r>
              <a:rPr lang="en-US" sz="2000" dirty="0"/>
              <a:t>Make executive decisions </a:t>
            </a:r>
          </a:p>
          <a:p>
            <a:r>
              <a:rPr lang="en-US" sz="2400" dirty="0"/>
              <a:t>Demographic shift(especially minorities) towards Midwest/Great Lakes – large factories </a:t>
            </a:r>
          </a:p>
          <a:p>
            <a:pPr lvl="1"/>
            <a:r>
              <a:rPr lang="en-US" sz="2000" dirty="0"/>
              <a:t>1:10 Americans moved permanently to new state during War</a:t>
            </a:r>
          </a:p>
          <a:p>
            <a:pPr lvl="1"/>
            <a:endParaRPr lang="en-US" dirty="0"/>
          </a:p>
        </p:txBody>
      </p:sp>
      <p:pic>
        <p:nvPicPr>
          <p:cNvPr id="4098" name="Picture 2" descr="http://www.nystromeducation.com/itemimages/large/NYS3126.jpg"/>
          <p:cNvPicPr>
            <a:picLocks noChangeAspect="1" noChangeArrowheads="1"/>
          </p:cNvPicPr>
          <p:nvPr/>
        </p:nvPicPr>
        <p:blipFill rotWithShape="1">
          <a:blip r:embed="rId3">
            <a:extLst>
              <a:ext uri="{28A0092B-C50C-407E-A947-70E740481C1C}">
                <a14:useLocalDpi xmlns:a14="http://schemas.microsoft.com/office/drawing/2010/main" val="0"/>
              </a:ext>
            </a:extLst>
          </a:blip>
          <a:srcRect l="3155" t="9623" r="2711"/>
          <a:stretch/>
        </p:blipFill>
        <p:spPr bwMode="auto">
          <a:xfrm>
            <a:off x="5787675" y="379712"/>
            <a:ext cx="6248938" cy="539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6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F3FD-A3B3-4241-88E7-009B741A7995}"/>
              </a:ext>
            </a:extLst>
          </p:cNvPr>
          <p:cNvSpPr>
            <a:spLocks noGrp="1"/>
          </p:cNvSpPr>
          <p:nvPr>
            <p:ph type="title"/>
          </p:nvPr>
        </p:nvSpPr>
        <p:spPr>
          <a:xfrm>
            <a:off x="550431" y="181667"/>
            <a:ext cx="9603275" cy="1049235"/>
          </a:xfrm>
        </p:spPr>
        <p:txBody>
          <a:bodyPr/>
          <a:lstStyle/>
          <a:p>
            <a:endParaRPr lang="en-US" dirty="0"/>
          </a:p>
        </p:txBody>
      </p:sp>
      <p:sp>
        <p:nvSpPr>
          <p:cNvPr id="3" name="Content Placeholder 2">
            <a:extLst>
              <a:ext uri="{FF2B5EF4-FFF2-40B4-BE49-F238E27FC236}">
                <a16:creationId xmlns:a16="http://schemas.microsoft.com/office/drawing/2014/main" id="{98B3725C-FDEF-4957-84AE-E9C22651121C}"/>
              </a:ext>
            </a:extLst>
          </p:cNvPr>
          <p:cNvSpPr>
            <a:spLocks noGrp="1"/>
          </p:cNvSpPr>
          <p:nvPr>
            <p:ph idx="1"/>
          </p:nvPr>
        </p:nvSpPr>
        <p:spPr>
          <a:xfrm>
            <a:off x="851522" y="1973405"/>
            <a:ext cx="5970588" cy="4195481"/>
          </a:xfrm>
        </p:spPr>
        <p:txBody>
          <a:bodyPr>
            <a:normAutofit fontScale="92500" lnSpcReduction="10000"/>
          </a:bodyPr>
          <a:lstStyle/>
          <a:p>
            <a:r>
              <a:rPr lang="en-US" sz="2800" dirty="0"/>
              <a:t>Great Migration – during WW2 about 5m rural southern A. Americans moved to large industrial cities in North and West.</a:t>
            </a:r>
          </a:p>
          <a:p>
            <a:pPr lvl="1"/>
            <a:r>
              <a:rPr lang="en-US" sz="2400" dirty="0"/>
              <a:t>Faced de facto segregation – not Jim Crow but racial tension still existed, and were relegated to lower wage, dangerous work, poorer schools, communities. </a:t>
            </a:r>
          </a:p>
          <a:p>
            <a:pPr lvl="1"/>
            <a:r>
              <a:rPr lang="en-US" sz="2400" dirty="0"/>
              <a:t>But did gain ability to vote in elections, most became politically active for first time. </a:t>
            </a:r>
          </a:p>
        </p:txBody>
      </p:sp>
      <p:pic>
        <p:nvPicPr>
          <p:cNvPr id="2050" name="Picture 2" descr="https://upload.wikimedia.org/wikipedia/commons/1/14/We_want_white_tenants.jpg">
            <a:extLst>
              <a:ext uri="{FF2B5EF4-FFF2-40B4-BE49-F238E27FC236}">
                <a16:creationId xmlns:a16="http://schemas.microsoft.com/office/drawing/2014/main" id="{E16F25A6-E6BC-427F-BCDB-F8AA53C720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4" t="11906" r="524" b="9051"/>
          <a:stretch/>
        </p:blipFill>
        <p:spPr bwMode="auto">
          <a:xfrm>
            <a:off x="7319657" y="1853248"/>
            <a:ext cx="4848225" cy="304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86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404723" cy="1400530"/>
          </a:xfrm>
        </p:spPr>
        <p:txBody>
          <a:bodyPr/>
          <a:lstStyle/>
          <a:p>
            <a:r>
              <a:rPr lang="en-US" dirty="0"/>
              <a:t>USA – 1940 – Total War?</a:t>
            </a:r>
          </a:p>
        </p:txBody>
      </p:sp>
      <p:sp>
        <p:nvSpPr>
          <p:cNvPr id="3" name="Content Placeholder 2"/>
          <p:cNvSpPr>
            <a:spLocks noGrp="1"/>
          </p:cNvSpPr>
          <p:nvPr>
            <p:ph idx="1"/>
          </p:nvPr>
        </p:nvSpPr>
        <p:spPr>
          <a:xfrm>
            <a:off x="-1" y="762000"/>
            <a:ext cx="8883787" cy="5015948"/>
          </a:xfrm>
        </p:spPr>
        <p:txBody>
          <a:bodyPr>
            <a:normAutofit fontScale="92500" lnSpcReduction="20000"/>
          </a:bodyPr>
          <a:lstStyle/>
          <a:p>
            <a:r>
              <a:rPr lang="en-US" sz="2400" dirty="0"/>
              <a:t>President Roosevelt – widely popular</a:t>
            </a:r>
          </a:p>
          <a:p>
            <a:pPr lvl="1"/>
            <a:r>
              <a:rPr lang="en-US" sz="2000" dirty="0"/>
              <a:t>Effectively appealed to patriotism – war was seen as good versus evil (runs 3</a:t>
            </a:r>
            <a:r>
              <a:rPr lang="en-US" sz="2000" baseline="30000" dirty="0"/>
              <a:t>rd</a:t>
            </a:r>
            <a:r>
              <a:rPr lang="en-US" sz="2000" dirty="0"/>
              <a:t> term 1940)</a:t>
            </a:r>
          </a:p>
          <a:p>
            <a:r>
              <a:rPr lang="en-US" sz="2400" dirty="0"/>
              <a:t>Home Front totally mobilized</a:t>
            </a:r>
          </a:p>
          <a:p>
            <a:pPr lvl="1"/>
            <a:r>
              <a:rPr lang="en-US" sz="2000" dirty="0"/>
              <a:t>Victory Gardens – small produce “farms” in urban areas</a:t>
            </a:r>
          </a:p>
          <a:p>
            <a:pPr lvl="3"/>
            <a:r>
              <a:rPr lang="en-US" sz="1600" dirty="0"/>
              <a:t>20m created in front yards, rooftops, local parks</a:t>
            </a:r>
          </a:p>
          <a:p>
            <a:pPr lvl="3"/>
            <a:r>
              <a:rPr lang="en-US" sz="1600" dirty="0"/>
              <a:t>Produced 9-10m tons of produce – most canned and preserved</a:t>
            </a:r>
          </a:p>
          <a:p>
            <a:pPr lvl="1"/>
            <a:r>
              <a:rPr lang="en-US" sz="2000" dirty="0"/>
              <a:t>Rationing, scrap iron collection, recycling</a:t>
            </a:r>
          </a:p>
          <a:p>
            <a:r>
              <a:rPr lang="en-US" sz="2400" dirty="0"/>
              <a:t>Attacks on mainland? – Limited </a:t>
            </a:r>
          </a:p>
          <a:p>
            <a:pPr lvl="1"/>
            <a:r>
              <a:rPr lang="en-US" sz="2000" dirty="0"/>
              <a:t>Japanese </a:t>
            </a:r>
            <a:r>
              <a:rPr lang="en-US" sz="2000" dirty="0">
                <a:hlinkClick r:id="rId3">
                  <a:extLst>
                    <a:ext uri="{A12FA001-AC4F-418D-AE19-62706E023703}">
                      <ahyp:hlinkClr xmlns:ahyp="http://schemas.microsoft.com/office/drawing/2018/hyperlinkcolor" val="tx"/>
                    </a:ext>
                  </a:extLst>
                </a:hlinkClick>
              </a:rPr>
              <a:t>balloon bombs </a:t>
            </a:r>
            <a:r>
              <a:rPr lang="en-US" sz="2000" dirty="0"/>
              <a:t>(killed 6 Americans in Oregon)</a:t>
            </a:r>
          </a:p>
          <a:p>
            <a:pPr lvl="1"/>
            <a:r>
              <a:rPr lang="en-US" sz="2000" dirty="0"/>
              <a:t>German subs in Atlantic, Gulf</a:t>
            </a:r>
          </a:p>
          <a:p>
            <a:pPr lvl="1"/>
            <a:r>
              <a:rPr lang="en-US" sz="2000" dirty="0"/>
              <a:t>Occupation of Aleutian islands (Attu and Kiska)</a:t>
            </a:r>
          </a:p>
          <a:p>
            <a:pPr lvl="1"/>
            <a:r>
              <a:rPr lang="en-US" sz="2000" dirty="0"/>
              <a:t>Nonetheless, war was unavoidable – news, </a:t>
            </a:r>
            <a:r>
              <a:rPr lang="en-US" sz="2000" dirty="0" err="1"/>
              <a:t>ent</a:t>
            </a:r>
            <a:r>
              <a:rPr lang="en-US" sz="2000" dirty="0"/>
              <a:t>., lifestyle</a:t>
            </a:r>
          </a:p>
          <a:p>
            <a:pPr lvl="3"/>
            <a:endParaRPr lang="en-US" dirty="0"/>
          </a:p>
          <a:p>
            <a:pPr lvl="2"/>
            <a:endParaRPr lang="en-US" dirty="0"/>
          </a:p>
          <a:p>
            <a:pPr lvl="1"/>
            <a:endParaRPr lang="en-US" dirty="0"/>
          </a:p>
        </p:txBody>
      </p:sp>
      <p:pic>
        <p:nvPicPr>
          <p:cNvPr id="5122" name="Picture 2" descr="Image result for victory gard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3787" y="2067338"/>
            <a:ext cx="3308213" cy="420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57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849" y="209550"/>
            <a:ext cx="9603275" cy="1049235"/>
          </a:xfrm>
        </p:spPr>
        <p:txBody>
          <a:bodyPr/>
          <a:lstStyle/>
          <a:p>
            <a:r>
              <a:rPr lang="en-US" dirty="0"/>
              <a:t>Minorities in USA – Social Impacts?</a:t>
            </a:r>
            <a:br>
              <a:rPr lang="en-US" dirty="0"/>
            </a:br>
            <a:r>
              <a:rPr lang="en-US" dirty="0"/>
              <a:t>African Americans - background</a:t>
            </a:r>
          </a:p>
        </p:txBody>
      </p:sp>
      <p:sp>
        <p:nvSpPr>
          <p:cNvPr id="3" name="Content Placeholder 2"/>
          <p:cNvSpPr>
            <a:spLocks noGrp="1"/>
          </p:cNvSpPr>
          <p:nvPr>
            <p:ph idx="1"/>
          </p:nvPr>
        </p:nvSpPr>
        <p:spPr>
          <a:xfrm>
            <a:off x="265112" y="2071968"/>
            <a:ext cx="6269038" cy="4576482"/>
          </a:xfrm>
        </p:spPr>
        <p:txBody>
          <a:bodyPr/>
          <a:lstStyle/>
          <a:p>
            <a:r>
              <a:rPr lang="en-US" sz="2800" dirty="0"/>
              <a:t>Hypothetically equal – 14</a:t>
            </a:r>
            <a:r>
              <a:rPr lang="en-US" sz="2800" baseline="30000" dirty="0"/>
              <a:t>th</a:t>
            </a:r>
            <a:r>
              <a:rPr lang="en-US" sz="2800" dirty="0"/>
              <a:t> Amend. </a:t>
            </a:r>
          </a:p>
          <a:p>
            <a:pPr lvl="1"/>
            <a:r>
              <a:rPr lang="en-US" sz="2400" dirty="0"/>
              <a:t>Segregation throughout U.S., not just South</a:t>
            </a:r>
          </a:p>
          <a:p>
            <a:pPr lvl="2"/>
            <a:r>
              <a:rPr lang="en-US" sz="2000" dirty="0"/>
              <a:t>Ex. “white” and “colored” establishments, Red Cross separated donated blood</a:t>
            </a:r>
          </a:p>
          <a:p>
            <a:pPr lvl="1"/>
            <a:r>
              <a:rPr lang="en-US" sz="2400" dirty="0"/>
              <a:t>Great Depression disproportionally affected minorities/poor</a:t>
            </a:r>
          </a:p>
          <a:p>
            <a:pPr lvl="2"/>
            <a:r>
              <a:rPr lang="en-US" sz="2000" dirty="0"/>
              <a:t>Their jobs were usually first to go,  lacked savings, support</a:t>
            </a:r>
          </a:p>
          <a:p>
            <a:pPr lvl="1"/>
            <a:endParaRPr lang="en-US" dirty="0"/>
          </a:p>
        </p:txBody>
      </p:sp>
      <p:pic>
        <p:nvPicPr>
          <p:cNvPr id="6146" name="Picture 2" descr="Image result for african americans in world war II double vi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964" y="1872298"/>
            <a:ext cx="4208061" cy="477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0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559" y="194919"/>
            <a:ext cx="9603275" cy="1049235"/>
          </a:xfrm>
        </p:spPr>
        <p:txBody>
          <a:bodyPr/>
          <a:lstStyle/>
          <a:p>
            <a:r>
              <a:rPr lang="en-US" dirty="0"/>
              <a:t>Minorities in USA – Social Impacts?</a:t>
            </a:r>
            <a:br>
              <a:rPr lang="en-US" dirty="0"/>
            </a:br>
            <a:r>
              <a:rPr lang="en-US" dirty="0"/>
              <a:t>African Americans – War Advances</a:t>
            </a:r>
          </a:p>
        </p:txBody>
      </p:sp>
      <p:sp>
        <p:nvSpPr>
          <p:cNvPr id="3" name="Content Placeholder 2"/>
          <p:cNvSpPr>
            <a:spLocks noGrp="1"/>
          </p:cNvSpPr>
          <p:nvPr>
            <p:ph idx="1"/>
          </p:nvPr>
        </p:nvSpPr>
        <p:spPr>
          <a:xfrm>
            <a:off x="0" y="927652"/>
            <a:ext cx="10050834" cy="5930348"/>
          </a:xfrm>
        </p:spPr>
        <p:txBody>
          <a:bodyPr/>
          <a:lstStyle/>
          <a:p>
            <a:r>
              <a:rPr lang="en-US" sz="2400" dirty="0"/>
              <a:t>African American leaders saw war as opportunity to bring equal rights</a:t>
            </a:r>
          </a:p>
          <a:p>
            <a:pPr lvl="1"/>
            <a:r>
              <a:rPr lang="en-US" sz="2000" dirty="0"/>
              <a:t>Agitated to be drafted in equal proportion (to be seen doing their part)</a:t>
            </a:r>
          </a:p>
          <a:p>
            <a:pPr lvl="1"/>
            <a:r>
              <a:rPr lang="en-US" sz="2000" dirty="0"/>
              <a:t>700,000 in army, 187,000 in naval </a:t>
            </a:r>
          </a:p>
          <a:p>
            <a:pPr lvl="1"/>
            <a:r>
              <a:rPr lang="en-US" sz="2000" dirty="0"/>
              <a:t>Remained segregated, but unlike previous wars fought on front lines</a:t>
            </a:r>
          </a:p>
          <a:p>
            <a:pPr lvl="2"/>
            <a:r>
              <a:rPr lang="en-US" sz="1800" dirty="0"/>
              <a:t>Still sometimes relegated to menial task – ex. </a:t>
            </a:r>
            <a:r>
              <a:rPr lang="en-US" sz="1800" dirty="0">
                <a:hlinkClick r:id="rId3">
                  <a:extLst>
                    <a:ext uri="{A12FA001-AC4F-418D-AE19-62706E023703}">
                      <ahyp:hlinkClr xmlns:ahyp="http://schemas.microsoft.com/office/drawing/2018/hyperlinkcolor" val="tx"/>
                    </a:ext>
                  </a:extLst>
                </a:hlinkClick>
              </a:rPr>
              <a:t>Alcan highway </a:t>
            </a:r>
            <a:endParaRPr lang="en-US" sz="1800" dirty="0"/>
          </a:p>
          <a:p>
            <a:pPr lvl="1"/>
            <a:r>
              <a:rPr lang="en-US" sz="2000" dirty="0"/>
              <a:t>Race riots (68 acts of racial violence in ‘45 for example)</a:t>
            </a:r>
          </a:p>
          <a:p>
            <a:pPr lvl="2"/>
            <a:r>
              <a:rPr lang="en-US" sz="1800" dirty="0"/>
              <a:t>Military advocated separate but equal – barracks often similar conditions</a:t>
            </a:r>
          </a:p>
          <a:p>
            <a:pPr lvl="3"/>
            <a:r>
              <a:rPr lang="en-US" sz="1600" dirty="0"/>
              <a:t>Commanders were overwhelmingly white, assaults on black soldiers often went unpunished </a:t>
            </a:r>
          </a:p>
          <a:p>
            <a:pPr lvl="3"/>
            <a:r>
              <a:rPr lang="en-US" sz="1600" dirty="0"/>
              <a:t>Booker </a:t>
            </a:r>
            <a:r>
              <a:rPr lang="en-US" sz="1600" dirty="0" err="1"/>
              <a:t>Spicely</a:t>
            </a:r>
            <a:r>
              <a:rPr lang="en-US" sz="1600" dirty="0"/>
              <a:t> – murdered by bus driver for not moving to back of bus quickly enough – murderer was acquitted </a:t>
            </a:r>
          </a:p>
          <a:p>
            <a:pPr lvl="3"/>
            <a:r>
              <a:rPr lang="en-US" sz="1600" dirty="0"/>
              <a:t>German/Italian prisoners often received fairer treatment</a:t>
            </a:r>
          </a:p>
          <a:p>
            <a:pPr lvl="3"/>
            <a:endParaRPr lang="en-US" dirty="0"/>
          </a:p>
        </p:txBody>
      </p:sp>
    </p:spTree>
    <p:extLst>
      <p:ext uri="{BB962C8B-B14F-4D97-AF65-F5344CB8AC3E}">
        <p14:creationId xmlns:p14="http://schemas.microsoft.com/office/powerpoint/2010/main" val="341541072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265</TotalTime>
  <Words>3032</Words>
  <Application>Microsoft Office PowerPoint</Application>
  <PresentationFormat>Widescreen</PresentationFormat>
  <Paragraphs>322</Paragraphs>
  <Slides>31</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Gill Sans MT</vt:lpstr>
      <vt:lpstr>Gallery</vt:lpstr>
      <vt:lpstr>Social Impacts of World War II in the USA – minorities, Women, Conscription</vt:lpstr>
      <vt:lpstr>PowerPoint Presentation</vt:lpstr>
      <vt:lpstr>PowerPoint Presentation</vt:lpstr>
      <vt:lpstr>Demands of WWII caused countries to mobilize their economies by…</vt:lpstr>
      <vt:lpstr>USA – 1940 – Total War?</vt:lpstr>
      <vt:lpstr>PowerPoint Presentation</vt:lpstr>
      <vt:lpstr>USA – 1940 – Total War?</vt:lpstr>
      <vt:lpstr>Minorities in USA – Social Impacts? African Americans - background</vt:lpstr>
      <vt:lpstr>Minorities in USA – Social Impacts? African Americans – War Advances</vt:lpstr>
      <vt:lpstr>Tuskegee Airmen </vt:lpstr>
      <vt:lpstr>Tuskegee Airman – Freeman Field Mutiny -1945</vt:lpstr>
      <vt:lpstr>Minorities in USA – Social Impacts? African Americans – War Advances</vt:lpstr>
      <vt:lpstr>Double Victory </vt:lpstr>
      <vt:lpstr>Race Violence during WWII</vt:lpstr>
      <vt:lpstr>Native Americans in WWII  Background </vt:lpstr>
      <vt:lpstr>Japanese Invasion of Aleutian Islands</vt:lpstr>
      <vt:lpstr>Native Americans in WWII</vt:lpstr>
      <vt:lpstr>Native Americans in WWII</vt:lpstr>
      <vt:lpstr>Hispanic Americas WWII</vt:lpstr>
      <vt:lpstr>Hispanics in WWII Bracero Program</vt:lpstr>
      <vt:lpstr>Hispanics in WWII Zoot Suit Riots (June ‘43) </vt:lpstr>
      <vt:lpstr>Hispanics in WWII Pearl Harbor </vt:lpstr>
      <vt:lpstr>Hispanics in WWII After the War </vt:lpstr>
      <vt:lpstr>U.S. Women and WWII</vt:lpstr>
      <vt:lpstr>U.S. Women and WWII</vt:lpstr>
      <vt:lpstr>PowerPoint Presentation</vt:lpstr>
      <vt:lpstr>U.S. Women and WWII Rights </vt:lpstr>
      <vt:lpstr>WWII Demographics </vt:lpstr>
      <vt:lpstr>WWII – Social impact AFTER the war</vt:lpstr>
      <vt:lpstr>U.S. Conscription </vt:lpstr>
      <vt:lpstr>Expanding U.S. Conscription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Grudic Sandra</dc:creator>
  <cp:lastModifiedBy>Grudic Sandra</cp:lastModifiedBy>
  <cp:revision>13</cp:revision>
  <cp:lastPrinted>2019-08-13T14:12:22Z</cp:lastPrinted>
  <dcterms:created xsi:type="dcterms:W3CDTF">2019-08-12T11:58:57Z</dcterms:created>
  <dcterms:modified xsi:type="dcterms:W3CDTF">2019-08-13T15:48:16Z</dcterms:modified>
</cp:coreProperties>
</file>