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81" r:id="rId10"/>
    <p:sldId id="277" r:id="rId11"/>
    <p:sldId id="278" r:id="rId12"/>
    <p:sldId id="279" r:id="rId13"/>
    <p:sldId id="263" r:id="rId14"/>
    <p:sldId id="264" r:id="rId15"/>
    <p:sldId id="280" r:id="rId16"/>
    <p:sldId id="265" r:id="rId17"/>
    <p:sldId id="27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96" autoAdjust="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FAC946-4D9C-4E48-83D3-1B800639117D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B6D1B0-E455-45FD-83F8-B0570FB7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5EB1F8-911A-4B59-9B2A-15A394DA4165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E90379-176A-4897-A89E-73D2E36A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About 15,000 Japanese Americans living elsewhere on the mainland</a:t>
            </a:r>
          </a:p>
          <a:p>
            <a:r>
              <a:rPr lang="en-US" dirty="0" smtClean="0"/>
              <a:t>US had put Japanese Americans under surveillance after 1935</a:t>
            </a:r>
          </a:p>
          <a:p>
            <a:pPr lvl="1"/>
            <a:r>
              <a:rPr lang="en-US" dirty="0" smtClean="0"/>
              <a:t>1940 intelligence agencies identified potential activists</a:t>
            </a:r>
          </a:p>
          <a:p>
            <a:pPr lvl="2"/>
            <a:r>
              <a:rPr lang="en-US" dirty="0" smtClean="0"/>
              <a:t>Within weeks of the outbreak of war in 1940, 3,000 Japanese Americans had been arrested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all 7,068 pieces of property, personal and landholdings alike, were sold for a total of $2,591,456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Post WWII - 6,000 were racially repatriated to Japan by this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$1.3 million was awarded to 1,434 Japanese Canadians for damages to property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1988 each surviving internee received $21,000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1942, Latin Americans of Japanese descent were rounded up and transported to American internment campus</a:t>
            </a:r>
          </a:p>
          <a:p>
            <a:pPr lvl="1"/>
            <a:r>
              <a:rPr lang="en-US" dirty="0" smtClean="0"/>
              <a:t>1,800 (most) came from Brazil</a:t>
            </a:r>
          </a:p>
          <a:p>
            <a:pPr lvl="1"/>
            <a:r>
              <a:rPr lang="en-US" dirty="0" smtClean="0"/>
              <a:t>250 from Panama, Bolivia, Columbia, Costa Rica, Ecuador, El Salvador, Mexico, Nicaragua and Venezuela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1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	One trade occurred</a:t>
            </a:r>
          </a:p>
          <a:p>
            <a:pPr lvl="0"/>
            <a:r>
              <a:rPr lang="en-US" dirty="0" smtClean="0"/>
              <a:t>Peru refused to accept post-war return of Japanese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1942 Californian press claimed around 20,000 Japanese in San Francisco were ready to action against USA</a:t>
            </a:r>
          </a:p>
          <a:p>
            <a:r>
              <a:rPr lang="en-US" dirty="0" smtClean="0"/>
              <a:t>Sympathetic Japanese feared threat from others</a:t>
            </a:r>
          </a:p>
          <a:p>
            <a:pPr lvl="1"/>
            <a:r>
              <a:rPr lang="en-US" dirty="0" smtClean="0"/>
              <a:t>Presidential action was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7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Japanese Americans were allowed to take only a few possessions with them when relocated</a:t>
            </a:r>
          </a:p>
          <a:p>
            <a:pPr lvl="0"/>
            <a:r>
              <a:rPr lang="en-US" dirty="0" smtClean="0"/>
              <a:t>General de Witt (head of Western Defense Command, USA) stated that the Japanese race was an enemy race</a:t>
            </a:r>
          </a:p>
          <a:p>
            <a:pPr lvl="0"/>
            <a:r>
              <a:rPr lang="en-US" dirty="0" smtClean="0"/>
              <a:t>Japanese American farmers grew %40 of the state’s produce</a:t>
            </a:r>
          </a:p>
          <a:p>
            <a:pPr lvl="1"/>
            <a:r>
              <a:rPr lang="en-US" dirty="0" smtClean="0"/>
              <a:t>Economic incentive for relocation</a:t>
            </a:r>
          </a:p>
          <a:p>
            <a:pPr lvl="1"/>
            <a:r>
              <a:rPr lang="en-US" dirty="0" smtClean="0"/>
              <a:t>Farms were sold at a loss ($500 million in 1942 values)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Japanese Americans acted with great dignity and patriotism at the camps. They raised the stars and stripes flag each morning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were released in May 1945</a:t>
            </a:r>
          </a:p>
          <a:p>
            <a:pPr lvl="1"/>
            <a:r>
              <a:rPr lang="en-US" dirty="0" smtClean="0"/>
              <a:t>Many difficulties in starting their life over with all of their losses</a:t>
            </a:r>
          </a:p>
          <a:p>
            <a:pPr lvl="1"/>
            <a:r>
              <a:rPr lang="en-US" dirty="0" smtClean="0"/>
              <a:t>1948 American Japanese Claims Act</a:t>
            </a:r>
          </a:p>
          <a:p>
            <a:pPr lvl="2"/>
            <a:r>
              <a:rPr lang="en-US" dirty="0" smtClean="0"/>
              <a:t>$37 million compensation for surviving internees</a:t>
            </a:r>
          </a:p>
          <a:p>
            <a:pPr lvl="1"/>
            <a:r>
              <a:rPr lang="en-US" dirty="0" smtClean="0"/>
              <a:t>1988 – Congress apologized and gave $20,000 to all surviving members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Were at the liberation of the Dachau concentration camp</a:t>
            </a:r>
          </a:p>
          <a:p>
            <a:pPr lvl="1"/>
            <a:r>
              <a:rPr lang="en-US" dirty="0" smtClean="0"/>
              <a:t>9,500 Purple heart (highest casualty rate in US army history</a:t>
            </a:r>
          </a:p>
          <a:p>
            <a:endParaRPr lang="en-US" dirty="0" smtClean="0"/>
          </a:p>
          <a:p>
            <a:r>
              <a:rPr lang="en-US" dirty="0" smtClean="0"/>
              <a:t>10 people were convicted for spying for Japan, all were Caucasian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Canadian – Pacific Railway Company fired all Japanese Canadian workers</a:t>
            </a:r>
          </a:p>
          <a:p>
            <a:r>
              <a:rPr lang="en-US" dirty="0" smtClean="0"/>
              <a:t>Feared espionage and sabotage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containment camps</a:t>
            </a:r>
          </a:p>
          <a:p>
            <a:pPr lvl="1"/>
            <a:r>
              <a:rPr lang="en-US" dirty="0" smtClean="0"/>
              <a:t>Could leave, but could not seek work or go to school</a:t>
            </a:r>
          </a:p>
          <a:p>
            <a:pPr lvl="2"/>
            <a:r>
              <a:rPr lang="en-US" dirty="0" smtClean="0"/>
              <a:t>Only option was to stay</a:t>
            </a:r>
          </a:p>
          <a:p>
            <a:r>
              <a:rPr lang="en-US" dirty="0" smtClean="0"/>
              <a:t>Some young men worked on road construction or on farms if not at a camp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dirty="0" smtClean="0"/>
              <a:t>Canada spent roughly 1/3 on their internees than the United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0379-176A-4897-A89E-73D2E36ABD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4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1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4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FFB9-F5A2-40BE-8486-36C20697403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D47B-D03B-46B1-BB71-52F2C689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820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Unit 2: The Second World War and the Americas (1933–1945)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Bullet 4 - </a:t>
            </a:r>
            <a:r>
              <a:rPr lang="en-US" dirty="0">
                <a:solidFill>
                  <a:schemeClr val="tx1"/>
                </a:solidFill>
              </a:rPr>
              <a:t>Treatment of Japanese Americans, Japanese Latin Americans and Japanese Canadians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digitalhistory.uh.edu/active_learning/explorations/japanese_internment/evacuation-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4577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zOv51jIbE0w/TpB4zRTF2dI/AAAAAAAABHo/a7-eEtVjx7Q/s1600/Sumner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81907"/>
            <a:ext cx="2924175" cy="25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province.com/news/racism/timeline/images/1942_busin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867"/>
            <a:ext cx="2743200" cy="23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0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ditorial cartoon in the San Francisco News shows California-born Japanese citizens on back of Army truck as they go to internment cam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0"/>
            <a:ext cx="596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8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bringinghistoryhome.org/assets/bringinghistoryhome/5th-grade/unit-2/activity-8/9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4924"/>
            <a:ext cx="4482366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6" y="4114800"/>
            <a:ext cx="7823574" cy="25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6" y="48153"/>
            <a:ext cx="4203294" cy="30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6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Reactions to </a:t>
            </a:r>
            <a:r>
              <a:rPr lang="en-US" b="1" dirty="0" smtClean="0"/>
              <a:t>Internment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 </a:t>
            </a:r>
            <a:r>
              <a:rPr lang="en-US" dirty="0"/>
              <a:t>criticized initially</a:t>
            </a:r>
          </a:p>
          <a:p>
            <a:r>
              <a:rPr lang="en-US" dirty="0" smtClean="0"/>
              <a:t>Some </a:t>
            </a:r>
            <a:r>
              <a:rPr lang="en-US" dirty="0"/>
              <a:t>called it ‘government racism’</a:t>
            </a:r>
          </a:p>
          <a:p>
            <a:r>
              <a:rPr lang="en-US" dirty="0" smtClean="0"/>
              <a:t>Japanese </a:t>
            </a:r>
            <a:r>
              <a:rPr lang="en-US" dirty="0"/>
              <a:t>Americans in Hawaii were not interned due to </a:t>
            </a:r>
            <a:r>
              <a:rPr lang="en-US" dirty="0" smtClean="0"/>
              <a:t>martial </a:t>
            </a:r>
            <a:r>
              <a:rPr lang="en-US" dirty="0"/>
              <a:t>law imposed</a:t>
            </a:r>
          </a:p>
          <a:p>
            <a:endParaRPr lang="en-US" dirty="0"/>
          </a:p>
        </p:txBody>
      </p:sp>
      <p:pic>
        <p:nvPicPr>
          <p:cNvPr id="6146" name="Picture 2" descr="http://japanese-internment-camps.wikispaces.com/file/view/japanese-internment-camp-1.jpg/223090174/326x246/japanese-internment-cam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714750" cy="2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0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Reactions to </a:t>
            </a:r>
            <a:r>
              <a:rPr lang="en-US" b="1" dirty="0" smtClean="0"/>
              <a:t>Internment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72112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30,000 Japanese Americans served in the US armed forces</a:t>
            </a:r>
          </a:p>
          <a:p>
            <a:pPr lvl="1"/>
            <a:r>
              <a:rPr lang="en-US" dirty="0"/>
              <a:t>442</a:t>
            </a:r>
            <a:r>
              <a:rPr lang="en-US" baseline="30000" dirty="0"/>
              <a:t>nd</a:t>
            </a:r>
            <a:r>
              <a:rPr lang="en-US" dirty="0"/>
              <a:t> Regiment Combat Team (almost all Japanese Americans)</a:t>
            </a:r>
          </a:p>
          <a:p>
            <a:pPr lvl="1"/>
            <a:r>
              <a:rPr lang="en-US" dirty="0"/>
              <a:t>Served in Italy and France</a:t>
            </a:r>
          </a:p>
          <a:p>
            <a:endParaRPr lang="en-US" dirty="0"/>
          </a:p>
        </p:txBody>
      </p:sp>
      <p:pic>
        <p:nvPicPr>
          <p:cNvPr id="7170" name="Picture 2" descr="http://mlra.org/tak/imprisoned/920_442ndReg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2" y="3200400"/>
            <a:ext cx="529086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16xicwlxfdgzv.cloudfront.net/wp-content/gallery/insignia/442insig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9217"/>
            <a:ext cx="2362200" cy="28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1.media.tumblr.com/f62c4c671f3f6485587fe95fa8af55a0/tumblr_njc6wukjrf1ru188h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340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rvmuseum.org/journal/images/GoForBr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933"/>
            <a:ext cx="3584575" cy="49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history.com/news/wp-content/uploads/2011/11/HITH-Congressional-medal-of-honor_310x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472440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7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Treatment of Japanese </a:t>
            </a:r>
            <a:r>
              <a:rPr lang="en-US" b="1" dirty="0" smtClean="0">
                <a:solidFill>
                  <a:schemeClr val="tx1"/>
                </a:solidFill>
              </a:rPr>
              <a:t>Canadians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6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sumihayashi.com/images/canada/canada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262"/>
            <a:ext cx="8950808" cy="62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0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Treatment of Japanese </a:t>
            </a:r>
            <a:r>
              <a:rPr lang="en-US" b="1" dirty="0" smtClean="0"/>
              <a:t>Canadians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the start of the war in 1939, about 23,000 Canadians of Japanese ancestry in British Columbia</a:t>
            </a:r>
          </a:p>
          <a:p>
            <a:pPr lvl="1"/>
            <a:r>
              <a:rPr lang="en-US" dirty="0" smtClean="0"/>
              <a:t>13,000 </a:t>
            </a:r>
            <a:r>
              <a:rPr lang="en-US" dirty="0"/>
              <a:t>born in 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Pearl Harbor </a:t>
            </a:r>
            <a:r>
              <a:rPr lang="en-US" b="1" dirty="0" smtClean="0"/>
              <a:t>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Had </a:t>
            </a:r>
            <a:r>
              <a:rPr lang="en-US" dirty="0"/>
              <a:t>experienced discrimination and occasional violence before the attack</a:t>
            </a:r>
          </a:p>
          <a:p>
            <a:r>
              <a:rPr lang="en-US" dirty="0" smtClean="0"/>
              <a:t>More </a:t>
            </a:r>
            <a:r>
              <a:rPr lang="en-US" dirty="0"/>
              <a:t>incidents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 smtClean="0"/>
              <a:t>vandalism </a:t>
            </a:r>
            <a:r>
              <a:rPr lang="en-US" dirty="0"/>
              <a:t>(Buddhist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temples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3314" name="Picture 2" descr="https://media1.biola.edu/gbb/photos/2011/Mar/31/cache/seuss%20cartoon%20pearl%20harbor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495549"/>
            <a:ext cx="52387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6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 of Japanese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Anti-Japanese </a:t>
            </a:r>
            <a:r>
              <a:rPr lang="en-US" dirty="0"/>
              <a:t>feeling from most, but not all Americans took place after that Japanese attack on Pearl Harbor in December 1941</a:t>
            </a:r>
          </a:p>
          <a:p>
            <a:r>
              <a:rPr lang="en-US" dirty="0" smtClean="0"/>
              <a:t>About </a:t>
            </a:r>
            <a:r>
              <a:rPr lang="en-US" dirty="0"/>
              <a:t>110,000 lined along the Pacific Coast &amp; 150,000 lived in Hawaii</a:t>
            </a:r>
          </a:p>
          <a:p>
            <a:endParaRPr lang="en-US" dirty="0"/>
          </a:p>
        </p:txBody>
      </p:sp>
      <p:pic>
        <p:nvPicPr>
          <p:cNvPr id="5" name="Picture 6" descr="http://www.history.com/images/media/slideshow/pearl-harbor/pearl-harbor-news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200400" cy="21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socioecohistory.files.wordpress.com/2009/08/pearl_harbor.jpg?w=478&amp;h=3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702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5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Internment </a:t>
            </a:r>
            <a:r>
              <a:rPr lang="en-US" dirty="0"/>
              <a:t>Camps </a:t>
            </a:r>
            <a:r>
              <a:rPr lang="en-US" dirty="0" smtClean="0"/>
              <a:t>- </a:t>
            </a:r>
            <a:r>
              <a:rPr lang="en-US" dirty="0"/>
              <a:t>24, February </a:t>
            </a:r>
            <a:r>
              <a:rPr lang="en-US" dirty="0" smtClean="0"/>
              <a:t>1942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(100 mile strip inland from Pacific coast was created)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Japanese men between 18 – 45 removed and sent to camps within interior of Canada</a:t>
            </a:r>
          </a:p>
          <a:p>
            <a:pPr lvl="1"/>
            <a:r>
              <a:rPr lang="en-US" dirty="0" smtClean="0"/>
              <a:t>Later </a:t>
            </a:r>
            <a:r>
              <a:rPr lang="en-US" dirty="0"/>
              <a:t>all removed within the containment strip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5/58/Japanese_internment_camp_in_British_Columb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572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4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Conditions were so poor, that upon Canadian learning of the camps, they sent food to camps</a:t>
            </a:r>
          </a:p>
          <a:p>
            <a:endParaRPr lang="en-US" dirty="0"/>
          </a:p>
        </p:txBody>
      </p:sp>
      <p:pic>
        <p:nvPicPr>
          <p:cNvPr id="14338" name="Picture 2" descr="http://salmonberry.ca/wp-content/uploads/2014/11/LemonCreek-1a-828x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22" y="2895600"/>
            <a:ext cx="6888278" cy="39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0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1943 Custodian of </a:t>
            </a:r>
            <a:r>
              <a:rPr lang="en-US" b="1" dirty="0" smtClean="0"/>
              <a:t>Aliens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Japanese </a:t>
            </a:r>
            <a:r>
              <a:rPr lang="en-US" dirty="0"/>
              <a:t>property that was under protective custody, was sold off</a:t>
            </a:r>
          </a:p>
          <a:p>
            <a:r>
              <a:rPr lang="en-US" dirty="0" smtClean="0"/>
              <a:t>This </a:t>
            </a:r>
            <a:r>
              <a:rPr lang="en-US" dirty="0"/>
              <a:t>money was used to run the camps</a:t>
            </a:r>
          </a:p>
          <a:p>
            <a:pPr lvl="1"/>
            <a:r>
              <a:rPr lang="en-US" dirty="0" smtClean="0"/>
              <a:t>Japanese </a:t>
            </a:r>
            <a:r>
              <a:rPr lang="en-US" dirty="0"/>
              <a:t>Canadians were not consulted</a:t>
            </a:r>
          </a:p>
          <a:p>
            <a:endParaRPr lang="en-US" dirty="0"/>
          </a:p>
        </p:txBody>
      </p:sp>
      <p:pic>
        <p:nvPicPr>
          <p:cNvPr id="15362" name="Picture 2" descr="http://www.yesnet.yk.ca/schools/projects/canadianhistory/camps/graphics/japann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0232"/>
            <a:ext cx="3810000" cy="58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2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4,000 </a:t>
            </a:r>
            <a:r>
              <a:rPr lang="en-US" dirty="0"/>
              <a:t>were stripped of their Canadian citizenship and deported to Japan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16386" name="Picture 2" descr="http://www.sedai.ca/wordpress/wp-content/uploads/2012/06/SANDON-2a-828x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7048500" cy="40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1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754"/>
            <a:ext cx="8229600" cy="1143000"/>
          </a:xfrm>
        </p:spPr>
        <p:txBody>
          <a:bodyPr/>
          <a:lstStyle/>
          <a:p>
            <a:r>
              <a:rPr lang="en-US" b="1" dirty="0" smtClean="0"/>
              <a:t>The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April 1949 – The Canadian government announced that Japanese Americans could live anywhere in Canada</a:t>
            </a:r>
          </a:p>
          <a:p>
            <a:r>
              <a:rPr lang="en-US" dirty="0" smtClean="0"/>
              <a:t>Most did not return to British Columbia</a:t>
            </a:r>
          </a:p>
          <a:p>
            <a:endParaRPr lang="en-US" dirty="0"/>
          </a:p>
        </p:txBody>
      </p:sp>
      <p:pic>
        <p:nvPicPr>
          <p:cNvPr id="17410" name="Picture 2" descr="http://lenthom.ca/wp-content/uploads/2015/02/Canada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41338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Treatment of Japanese Latin Americans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2,200 </a:t>
            </a:r>
            <a:r>
              <a:rPr lang="en-US" dirty="0"/>
              <a:t>Japanese Americans from Latin American were help in internment camps by Immigration and Naturalization Service</a:t>
            </a:r>
          </a:p>
          <a:p>
            <a:endParaRPr lang="en-US" dirty="0"/>
          </a:p>
        </p:txBody>
      </p:sp>
      <p:pic>
        <p:nvPicPr>
          <p:cNvPr id="19458" name="Picture 2" descr="Undated aerial view of Crystal City Internment Camp, Tex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 City Internment Camp, South of San Antonio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Japanese Latin Americans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intended to these internees as part of a hostage exchange program</a:t>
            </a:r>
          </a:p>
          <a:p>
            <a:endParaRPr lang="en-US" dirty="0"/>
          </a:p>
        </p:txBody>
      </p:sp>
      <p:pic>
        <p:nvPicPr>
          <p:cNvPr id="18434" name="Picture 2" descr="http://encyclopedia.densho.org/front/media/cache/55/f2/55f2fbee353dab27ff470af321385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638800" cy="40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0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Japanese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Danger of Pacific coast attack, led to growing pressure to remove people of Japanese descent</a:t>
            </a:r>
          </a:p>
          <a:p>
            <a:r>
              <a:rPr lang="en-US" dirty="0"/>
              <a:t>Feared espionage, sabotage or general acts of disruptions</a:t>
            </a:r>
          </a:p>
          <a:p>
            <a:endParaRPr lang="en-US" dirty="0"/>
          </a:p>
        </p:txBody>
      </p:sp>
      <p:pic>
        <p:nvPicPr>
          <p:cNvPr id="5" name="Picture 4" descr="Japanese_internment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445185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nter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0946"/>
            <a:ext cx="5012267" cy="354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5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Internment of Japanese </a:t>
            </a:r>
            <a:r>
              <a:rPr lang="en-US" b="1" dirty="0" smtClean="0"/>
              <a:t>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19 </a:t>
            </a:r>
            <a:r>
              <a:rPr lang="en-US" dirty="0"/>
              <a:t>February 1942, President Roosevelt signed Executive Order 9066</a:t>
            </a:r>
          </a:p>
          <a:p>
            <a:pPr lvl="1"/>
            <a:r>
              <a:rPr lang="en-US" dirty="0" smtClean="0"/>
              <a:t>Relocation </a:t>
            </a:r>
            <a:r>
              <a:rPr lang="en-US" dirty="0" err="1"/>
              <a:t>Issei</a:t>
            </a:r>
            <a:r>
              <a:rPr lang="en-US" dirty="0"/>
              <a:t> &amp; </a:t>
            </a:r>
            <a:r>
              <a:rPr lang="en-US" dirty="0" smtClean="0"/>
              <a:t>Nisei</a:t>
            </a:r>
          </a:p>
          <a:p>
            <a:pPr lvl="2"/>
            <a:r>
              <a:rPr lang="en-US" dirty="0" err="1" smtClean="0"/>
              <a:t>Issei</a:t>
            </a:r>
            <a:r>
              <a:rPr lang="en-US" dirty="0" smtClean="0"/>
              <a:t> </a:t>
            </a:r>
            <a:r>
              <a:rPr lang="en-US" dirty="0"/>
              <a:t>– first generation of Japanese immigrants to the USA</a:t>
            </a:r>
          </a:p>
          <a:p>
            <a:pPr lvl="2"/>
            <a:r>
              <a:rPr lang="en-US" dirty="0" smtClean="0"/>
              <a:t>Nisei </a:t>
            </a:r>
            <a:r>
              <a:rPr lang="en-US" dirty="0"/>
              <a:t>– the children of first generation Japanese immigrants</a:t>
            </a:r>
          </a:p>
          <a:p>
            <a:endParaRPr lang="en-US" dirty="0"/>
          </a:p>
        </p:txBody>
      </p:sp>
      <p:pic>
        <p:nvPicPr>
          <p:cNvPr id="5" name="Picture 4" descr="fresn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067050" cy="238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internmentt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7" y="4394200"/>
            <a:ext cx="341499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nglish.illinois.edu/maps/poets/g_l/haiku/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24475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4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Internment </a:t>
            </a:r>
            <a:r>
              <a:rPr lang="en-US" b="1" dirty="0" smtClean="0"/>
              <a:t>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than 100,000 Japanese Americans were moved from their homes to ten main camps in bleak parts of the USA in the spring of 1942</a:t>
            </a: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egusd.net/calvine/Photographs/WWII/Japanese%20Internment/images/0784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1" y="3428999"/>
            <a:ext cx="4568779" cy="33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3/3a/Luggage_-_Japanese_American_intern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2055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0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nm.org/projects/clasc/graphics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913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score.rims.k12.ca.us/activity/internment/imag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96838"/>
            <a:ext cx="4675188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2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kmice.net/darkchilde/japan/japan/tab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7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809</Words>
  <Application>Microsoft Office PowerPoint</Application>
  <PresentationFormat>On-screen Show (4:3)</PresentationFormat>
  <Paragraphs>106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Treatment of Japanese Americans</vt:lpstr>
      <vt:lpstr>Treatment of Japanese Americans</vt:lpstr>
      <vt:lpstr>The Internment of Japanese Americans</vt:lpstr>
      <vt:lpstr>PowerPoint Presentation</vt:lpstr>
      <vt:lpstr>The Internment Camps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Reactions to Internment</vt:lpstr>
      <vt:lpstr>Reactions to Internment</vt:lpstr>
      <vt:lpstr>PowerPoint Presentation</vt:lpstr>
      <vt:lpstr>PowerPoint Presentation</vt:lpstr>
      <vt:lpstr>PowerPoint Presentation</vt:lpstr>
      <vt:lpstr>Treatment of Japanese Canadians</vt:lpstr>
      <vt:lpstr>Pearl Harbor Attack</vt:lpstr>
      <vt:lpstr>Internment Camps - 24, February 1942</vt:lpstr>
      <vt:lpstr>Internment Camps</vt:lpstr>
      <vt:lpstr>1943 Custodian of Aliens</vt:lpstr>
      <vt:lpstr>The End of the War</vt:lpstr>
      <vt:lpstr>The End of the War</vt:lpstr>
      <vt:lpstr>Treatment of Japanese Latin Americans </vt:lpstr>
      <vt:lpstr>Treatment of Japanese Latin Americans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Image</dc:creator>
  <cp:lastModifiedBy>Grudic Sandra</cp:lastModifiedBy>
  <cp:revision>12</cp:revision>
  <cp:lastPrinted>2017-08-16T14:30:10Z</cp:lastPrinted>
  <dcterms:created xsi:type="dcterms:W3CDTF">2015-08-07T22:03:06Z</dcterms:created>
  <dcterms:modified xsi:type="dcterms:W3CDTF">2017-08-16T14:40:56Z</dcterms:modified>
</cp:coreProperties>
</file>