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6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6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5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3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0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0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7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4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8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71D5-E4FE-4B68-A98B-57BDDFF6860C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57C8-7568-4220-B115-0A17703D8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9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74010"/>
          </a:xfrm>
        </p:spPr>
        <p:txBody>
          <a:bodyPr>
            <a:normAutofit/>
          </a:bodyPr>
          <a:lstStyle/>
          <a:p>
            <a:r>
              <a:rPr lang="en-GB" b="1" u="sng" dirty="0"/>
              <a:t>Why do Authoritarian States emerge?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64625"/>
            <a:ext cx="9144000" cy="969962"/>
          </a:xfrm>
        </p:spPr>
        <p:txBody>
          <a:bodyPr>
            <a:normAutofit/>
          </a:bodyPr>
          <a:lstStyle/>
          <a:p>
            <a:r>
              <a:rPr lang="en-GB" sz="3200" b="1" i="1" dirty="0">
                <a:solidFill>
                  <a:srgbClr val="FF0000"/>
                </a:solidFill>
              </a:rPr>
              <a:t>L/O – To define an authoritarian state and to analyse the common factors in their emergence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1" y="3112942"/>
            <a:ext cx="4297410" cy="335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43" y="2934587"/>
            <a:ext cx="1775364" cy="232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995" y="3211032"/>
            <a:ext cx="1656113" cy="239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688" y="4413639"/>
            <a:ext cx="1691791" cy="225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85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Ideologies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3888"/>
            <a:ext cx="6337006" cy="57841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Authoritarian and totalitarian dictatorships usually seek to control all aspects of life and maintain their power through some kind of </a:t>
            </a:r>
            <a:r>
              <a:rPr lang="en-GB" dirty="0">
                <a:solidFill>
                  <a:srgbClr val="FFFF00"/>
                </a:solidFill>
              </a:rPr>
              <a:t>unifying ideology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Political ideologies can be </a:t>
            </a:r>
            <a:r>
              <a:rPr lang="en-GB" dirty="0">
                <a:solidFill>
                  <a:srgbClr val="00B0F0"/>
                </a:solidFill>
              </a:rPr>
              <a:t>left-wing or right-wing</a:t>
            </a:r>
            <a:r>
              <a:rPr lang="en-GB" dirty="0"/>
              <a:t>. Right-wing views are </a:t>
            </a:r>
            <a:r>
              <a:rPr lang="en-GB" dirty="0">
                <a:solidFill>
                  <a:srgbClr val="FFC000"/>
                </a:solidFill>
              </a:rPr>
              <a:t>conservative and reactionary</a:t>
            </a:r>
            <a:r>
              <a:rPr lang="en-GB" dirty="0"/>
              <a:t> (resistant to change). Left-wing views desire </a:t>
            </a:r>
            <a:r>
              <a:rPr lang="en-GB" dirty="0">
                <a:solidFill>
                  <a:srgbClr val="92D050"/>
                </a:solidFill>
              </a:rPr>
              <a:t>radical or revolutionary </a:t>
            </a:r>
            <a:r>
              <a:rPr lang="en-GB" dirty="0"/>
              <a:t>change.</a:t>
            </a:r>
          </a:p>
          <a:p>
            <a:endParaRPr lang="en-GB" dirty="0"/>
          </a:p>
          <a:p>
            <a:r>
              <a:rPr lang="en-GB" dirty="0"/>
              <a:t>These terms originated during the </a:t>
            </a:r>
            <a:r>
              <a:rPr lang="en-GB" dirty="0">
                <a:solidFill>
                  <a:srgbClr val="FF0000"/>
                </a:solidFill>
              </a:rPr>
              <a:t>French revolutionary period</a:t>
            </a:r>
            <a:r>
              <a:rPr lang="en-GB" dirty="0"/>
              <a:t>, when revolutionaries sat on the left side of the chamber in the </a:t>
            </a:r>
            <a:r>
              <a:rPr lang="en-GB" dirty="0">
                <a:solidFill>
                  <a:srgbClr val="FFFF00"/>
                </a:solidFill>
              </a:rPr>
              <a:t>Estates-General</a:t>
            </a:r>
            <a:r>
              <a:rPr lang="en-GB" dirty="0"/>
              <a:t>, and conservatives on the right.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42" y="1171669"/>
            <a:ext cx="2643880" cy="176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10" y="4774019"/>
            <a:ext cx="2852901" cy="1795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21" y="3049154"/>
            <a:ext cx="2151321" cy="16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787"/>
            <a:ext cx="9138942" cy="4569471"/>
          </a:xfrm>
        </p:spPr>
      </p:pic>
    </p:spTree>
    <p:extLst>
      <p:ext uri="{BB962C8B-B14F-4D97-AF65-F5344CB8AC3E}">
        <p14:creationId xmlns:p14="http://schemas.microsoft.com/office/powerpoint/2010/main" val="346053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856"/>
            <a:ext cx="9170543" cy="6623530"/>
          </a:xfrm>
        </p:spPr>
      </p:pic>
    </p:spTree>
    <p:extLst>
      <p:ext uri="{BB962C8B-B14F-4D97-AF65-F5344CB8AC3E}">
        <p14:creationId xmlns:p14="http://schemas.microsoft.com/office/powerpoint/2010/main" val="3602062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63" y="167630"/>
            <a:ext cx="7686073" cy="649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6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Ideologies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2"/>
            <a:ext cx="9144000" cy="5816008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>
                <a:solidFill>
                  <a:srgbClr val="FFFF00"/>
                </a:solidFill>
              </a:rPr>
              <a:t>Socialism</a:t>
            </a:r>
            <a:r>
              <a:rPr lang="en-GB" dirty="0"/>
              <a:t> = influenced by Marxism, grew as a reaction to the injustices of capitalism. Modern socialism seeks common ownership of production so that an equal society can be created.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00B0F0"/>
                </a:solidFill>
              </a:rPr>
              <a:t>Communism</a:t>
            </a:r>
            <a:r>
              <a:rPr lang="en-GB" dirty="0"/>
              <a:t> = a form of revolutionary socialism by Karl Marx that proposed a scientific view of change, in which conflict between classes leads to new forms of government.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C000"/>
                </a:solidFill>
              </a:rPr>
              <a:t>Nationalism</a:t>
            </a:r>
            <a:r>
              <a:rPr lang="en-GB" dirty="0"/>
              <a:t> = an intense belief that the nation-state is the highest form of political organisation and it is as members of a nation that individual derive their true identity and worth. </a:t>
            </a:r>
          </a:p>
          <a:p>
            <a:endParaRPr lang="en-GB" dirty="0"/>
          </a:p>
          <a:p>
            <a:r>
              <a:rPr lang="en-GB" b="1" u="sng" dirty="0">
                <a:solidFill>
                  <a:srgbClr val="FF0000"/>
                </a:solidFill>
              </a:rPr>
              <a:t>Fascism</a:t>
            </a:r>
            <a:r>
              <a:rPr lang="en-GB" dirty="0"/>
              <a:t> = a radical form of ultra-nationalism that is anti-liberal, anti-communist, anti-conservative and is influenced by Racism and Social Darwinism.</a:t>
            </a:r>
          </a:p>
        </p:txBody>
      </p:sp>
    </p:spTree>
    <p:extLst>
      <p:ext uri="{BB962C8B-B14F-4D97-AF65-F5344CB8AC3E}">
        <p14:creationId xmlns:p14="http://schemas.microsoft.com/office/powerpoint/2010/main" val="38026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Emergence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5786"/>
            <a:ext cx="6251944" cy="57522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 ‘crisis states’, 20</a:t>
            </a:r>
            <a:r>
              <a:rPr lang="en-GB" baseline="30000" dirty="0"/>
              <a:t>th</a:t>
            </a:r>
            <a:r>
              <a:rPr lang="en-GB" dirty="0"/>
              <a:t> century authoritarian states arose out of specific </a:t>
            </a:r>
            <a:r>
              <a:rPr lang="en-GB" dirty="0">
                <a:solidFill>
                  <a:srgbClr val="FF0000"/>
                </a:solidFill>
              </a:rPr>
              <a:t>historical conditions</a:t>
            </a:r>
            <a:r>
              <a:rPr lang="en-GB" dirty="0"/>
              <a:t>, in which </a:t>
            </a:r>
            <a:r>
              <a:rPr lang="en-GB" dirty="0">
                <a:solidFill>
                  <a:srgbClr val="FFFF00"/>
                </a:solidFill>
              </a:rPr>
              <a:t>leaders</a:t>
            </a:r>
            <a:r>
              <a:rPr lang="en-GB" dirty="0"/>
              <a:t> used legal and illegal </a:t>
            </a:r>
            <a:r>
              <a:rPr lang="en-GB" dirty="0">
                <a:solidFill>
                  <a:srgbClr val="92D050"/>
                </a:solidFill>
              </a:rPr>
              <a:t>methods</a:t>
            </a:r>
            <a:r>
              <a:rPr lang="en-GB" dirty="0"/>
              <a:t> to take advantage of chaos and upheaval to </a:t>
            </a:r>
            <a:r>
              <a:rPr lang="en-GB" dirty="0">
                <a:solidFill>
                  <a:srgbClr val="00B0F0"/>
                </a:solidFill>
              </a:rPr>
              <a:t>eliminate opposition </a:t>
            </a:r>
            <a:r>
              <a:rPr lang="en-GB" dirty="0"/>
              <a:t>and take power.</a:t>
            </a:r>
          </a:p>
          <a:p>
            <a:endParaRPr lang="en-GB" dirty="0"/>
          </a:p>
          <a:p>
            <a:r>
              <a:rPr lang="en-GB" dirty="0"/>
              <a:t>For your exam, you will need to think of the historical conditions and crises environments in each state, that </a:t>
            </a:r>
            <a:r>
              <a:rPr lang="en-GB" dirty="0">
                <a:solidFill>
                  <a:srgbClr val="FFC000"/>
                </a:solidFill>
              </a:rPr>
              <a:t>enable authoritarian leaders to take power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What historical conditions can create a crisis state?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5" y="1105786"/>
            <a:ext cx="2523571" cy="335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417" y="4711569"/>
            <a:ext cx="2768865" cy="185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0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Historical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88" y="1041992"/>
            <a:ext cx="6018028" cy="5816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Authoritarian states </a:t>
            </a:r>
            <a:r>
              <a:rPr lang="en-GB" dirty="0">
                <a:solidFill>
                  <a:srgbClr val="FFC000"/>
                </a:solidFill>
              </a:rPr>
              <a:t>DO NOT</a:t>
            </a:r>
            <a:r>
              <a:rPr lang="en-GB" dirty="0"/>
              <a:t> emerge in times of peace and prosperity. Crises states are induced by:</a:t>
            </a:r>
          </a:p>
          <a:p>
            <a:r>
              <a:rPr lang="en-GB" dirty="0"/>
              <a:t>War, including the aftermath of war</a:t>
            </a:r>
          </a:p>
          <a:p>
            <a:r>
              <a:rPr lang="en-GB" dirty="0"/>
              <a:t>Economic Crisis</a:t>
            </a:r>
          </a:p>
          <a:p>
            <a:r>
              <a:rPr lang="en-GB" dirty="0"/>
              <a:t>Political Instability</a:t>
            </a:r>
          </a:p>
          <a:p>
            <a:r>
              <a:rPr lang="en-GB" dirty="0"/>
              <a:t>Lack of leadership</a:t>
            </a:r>
          </a:p>
          <a:p>
            <a:r>
              <a:rPr lang="en-GB" dirty="0"/>
              <a:t>Unpopular or tyrannical governments</a:t>
            </a:r>
          </a:p>
          <a:p>
            <a:r>
              <a:rPr lang="en-GB" dirty="0"/>
              <a:t>Fear of revolution</a:t>
            </a:r>
          </a:p>
          <a:p>
            <a:r>
              <a:rPr lang="en-GB" dirty="0"/>
              <a:t>New ideas introduced in politics</a:t>
            </a:r>
          </a:p>
          <a:p>
            <a:r>
              <a:rPr lang="en-GB" dirty="0"/>
              <a:t>Nationalism, independence movements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56" y="262306"/>
            <a:ext cx="2885189" cy="317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6" y="4642334"/>
            <a:ext cx="2800129" cy="195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20" y="2922597"/>
            <a:ext cx="2345660" cy="205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6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Leaders and their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8316"/>
            <a:ext cx="6602819" cy="5709683"/>
          </a:xfrm>
        </p:spPr>
        <p:txBody>
          <a:bodyPr>
            <a:normAutofit/>
          </a:bodyPr>
          <a:lstStyle/>
          <a:p>
            <a:r>
              <a:rPr lang="en-GB" dirty="0"/>
              <a:t>The single-party states we will study are all really ‘</a:t>
            </a:r>
            <a:r>
              <a:rPr lang="en-GB" dirty="0">
                <a:solidFill>
                  <a:srgbClr val="FFC000"/>
                </a:solidFill>
              </a:rPr>
              <a:t>single-leader states</a:t>
            </a:r>
            <a:r>
              <a:rPr lang="en-GB" dirty="0"/>
              <a:t>’. In nearly all authoritarian states, a single leader becomes so dominant that he </a:t>
            </a:r>
            <a:r>
              <a:rPr lang="en-GB" dirty="0">
                <a:solidFill>
                  <a:srgbClr val="00B0F0"/>
                </a:solidFill>
              </a:rPr>
              <a:t>personifies the party and becomes a dictator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 studying the rise to power of authoritarian states, you need to consider the</a:t>
            </a:r>
            <a:r>
              <a:rPr lang="en-GB" dirty="0">
                <a:solidFill>
                  <a:srgbClr val="FFFF00"/>
                </a:solidFill>
              </a:rPr>
              <a:t> role of leaders </a:t>
            </a:r>
            <a:r>
              <a:rPr lang="en-GB" dirty="0"/>
              <a:t>and </a:t>
            </a:r>
            <a:r>
              <a:rPr lang="en-GB" dirty="0">
                <a:solidFill>
                  <a:srgbClr val="92D050"/>
                </a:solidFill>
              </a:rPr>
              <a:t>how they contributed to the rise to power of a party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What qualities do authoritarian leaders need to successful take power?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02" y="283358"/>
            <a:ext cx="2025396" cy="269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3338624"/>
            <a:ext cx="23050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5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Leaders and their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992"/>
            <a:ext cx="9144000" cy="5816008"/>
          </a:xfrm>
        </p:spPr>
        <p:txBody>
          <a:bodyPr>
            <a:normAutofit lnSpcReduction="10000"/>
          </a:bodyPr>
          <a:lstStyle/>
          <a:p>
            <a:r>
              <a:rPr lang="en-GB" b="1" u="sng" dirty="0">
                <a:solidFill>
                  <a:srgbClr val="FFFF00"/>
                </a:solidFill>
              </a:rPr>
              <a:t>Physical characteristics</a:t>
            </a:r>
            <a:r>
              <a:rPr lang="en-GB" b="1" dirty="0">
                <a:solidFill>
                  <a:srgbClr val="FFFF00"/>
                </a:solidFill>
              </a:rPr>
              <a:t> </a:t>
            </a:r>
            <a:r>
              <a:rPr lang="en-GB" dirty="0"/>
              <a:t>– size, physical appearance, personal magnetism, show of strength and power</a:t>
            </a:r>
          </a:p>
          <a:p>
            <a:r>
              <a:rPr lang="en-GB" b="1" u="sng" dirty="0">
                <a:solidFill>
                  <a:srgbClr val="00B0F0"/>
                </a:solidFill>
              </a:rPr>
              <a:t>Intelligence</a:t>
            </a:r>
            <a:r>
              <a:rPr lang="en-GB" dirty="0"/>
              <a:t> – spiritual depth, ability to articulate a programme of reform and advancement</a:t>
            </a:r>
          </a:p>
          <a:p>
            <a:r>
              <a:rPr lang="en-GB" b="1" u="sng" dirty="0">
                <a:solidFill>
                  <a:srgbClr val="92D050"/>
                </a:solidFill>
              </a:rPr>
              <a:t>Personal skills and qualities</a:t>
            </a:r>
            <a:r>
              <a:rPr lang="en-GB" b="1" dirty="0"/>
              <a:t> </a:t>
            </a:r>
            <a:r>
              <a:rPr lang="en-GB" dirty="0"/>
              <a:t>– public speaking (oratory), ability as a writer, personal charm, magnetism (charisma), ability to project an aura of confidence, determination, sincerity</a:t>
            </a:r>
          </a:p>
          <a:p>
            <a:r>
              <a:rPr lang="en-GB" b="1" u="sng" dirty="0">
                <a:solidFill>
                  <a:srgbClr val="FFC000"/>
                </a:solidFill>
              </a:rPr>
              <a:t>Personal history</a:t>
            </a:r>
            <a:r>
              <a:rPr lang="en-GB" b="1" dirty="0"/>
              <a:t> </a:t>
            </a:r>
            <a:r>
              <a:rPr lang="en-GB" dirty="0"/>
              <a:t>– evidence of heroism, courage, record of personal sacrifice and struggle against injustices, real or imagined</a:t>
            </a:r>
          </a:p>
          <a:p>
            <a:r>
              <a:rPr lang="en-GB" b="1" u="sng" dirty="0">
                <a:solidFill>
                  <a:srgbClr val="FF0000"/>
                </a:solidFill>
              </a:rPr>
              <a:t>Ability to Recruit</a:t>
            </a:r>
            <a:r>
              <a:rPr lang="en-GB" b="1" dirty="0"/>
              <a:t> </a:t>
            </a:r>
            <a:r>
              <a:rPr lang="en-GB" dirty="0"/>
              <a:t>– to gain support of powerful and talented individuals, maintain a large following</a:t>
            </a:r>
          </a:p>
          <a:p>
            <a:r>
              <a:rPr lang="en-GB" b="1" u="sng" dirty="0">
                <a:solidFill>
                  <a:srgbClr val="7030A0"/>
                </a:solidFill>
              </a:rPr>
              <a:t>Motivation</a:t>
            </a:r>
            <a:r>
              <a:rPr lang="en-GB" dirty="0"/>
              <a:t> – has the necessary motivation to succeed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589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Elimination of 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41992"/>
            <a:ext cx="7091917" cy="5816008"/>
          </a:xfrm>
        </p:spPr>
        <p:txBody>
          <a:bodyPr>
            <a:noAutofit/>
          </a:bodyPr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FFFF00"/>
                </a:solidFill>
              </a:rPr>
              <a:t>mistakes or shortcomings of opponents </a:t>
            </a:r>
            <a:r>
              <a:rPr lang="en-GB" dirty="0"/>
              <a:t>are crucial to the success of the new leader and the party in their attempt to seize and hold onto power.</a:t>
            </a:r>
          </a:p>
          <a:p>
            <a:endParaRPr lang="en-GB" dirty="0"/>
          </a:p>
          <a:p>
            <a:r>
              <a:rPr lang="en-GB" dirty="0"/>
              <a:t>In almost every case, prior to regime change, </a:t>
            </a:r>
            <a:r>
              <a:rPr lang="en-GB" dirty="0">
                <a:solidFill>
                  <a:srgbClr val="92D050"/>
                </a:solidFill>
              </a:rPr>
              <a:t>the defeated power had failed to respond to the problems in society</a:t>
            </a:r>
            <a:r>
              <a:rPr lang="en-GB" dirty="0"/>
              <a:t>, effectively opening the door to its opponents. </a:t>
            </a:r>
          </a:p>
          <a:p>
            <a:endParaRPr lang="en-GB" dirty="0"/>
          </a:p>
          <a:p>
            <a:r>
              <a:rPr lang="en-GB" dirty="0"/>
              <a:t>This failure maybe due to a </a:t>
            </a:r>
            <a:r>
              <a:rPr lang="en-GB" dirty="0">
                <a:solidFill>
                  <a:srgbClr val="00B0F0"/>
                </a:solidFill>
              </a:rPr>
              <a:t>rigidity of approach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weak leadership</a:t>
            </a:r>
            <a:r>
              <a:rPr lang="en-GB" dirty="0"/>
              <a:t>, or </a:t>
            </a:r>
            <a:r>
              <a:rPr lang="en-GB" dirty="0">
                <a:solidFill>
                  <a:srgbClr val="FF0000"/>
                </a:solidFill>
              </a:rPr>
              <a:t>underestimation of its opposition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75" y="156830"/>
            <a:ext cx="2091850" cy="290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20" y="2578395"/>
            <a:ext cx="1941380" cy="238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10" y="4561367"/>
            <a:ext cx="2184992" cy="218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87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52623"/>
          </a:xfrm>
        </p:spPr>
        <p:txBody>
          <a:bodyPr/>
          <a:lstStyle/>
          <a:p>
            <a:r>
              <a:rPr lang="en-GB" b="1" u="sng" dirty="0"/>
              <a:t>What is an Authoritarian 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20" y="967563"/>
            <a:ext cx="5861860" cy="5890437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/>
              <a:t>Authoritarian State</a:t>
            </a:r>
            <a:r>
              <a:rPr lang="en-GB" b="1" dirty="0"/>
              <a:t> </a:t>
            </a:r>
            <a:r>
              <a:rPr lang="en-GB" dirty="0"/>
              <a:t>= </a:t>
            </a:r>
            <a:r>
              <a:rPr lang="en-GB" i="1" dirty="0">
                <a:solidFill>
                  <a:srgbClr val="FFFF00"/>
                </a:solidFill>
              </a:rPr>
              <a:t>a system of government that puts order and obedience to the regime above the personal freedoms of its citizens. </a:t>
            </a:r>
          </a:p>
          <a:p>
            <a:endParaRPr lang="en-GB" b="1" u="sng" dirty="0"/>
          </a:p>
          <a:p>
            <a:pPr marL="0" indent="0">
              <a:buNone/>
            </a:pPr>
            <a:r>
              <a:rPr lang="en-GB" b="1" u="sng" dirty="0"/>
              <a:t>Defining Attributes</a:t>
            </a:r>
            <a:r>
              <a:rPr lang="en-GB" dirty="0"/>
              <a:t>: </a:t>
            </a:r>
          </a:p>
          <a:p>
            <a:r>
              <a:rPr lang="en-US" dirty="0">
                <a:solidFill>
                  <a:srgbClr val="92D050"/>
                </a:solidFill>
              </a:rPr>
              <a:t>One legal political party </a:t>
            </a:r>
            <a:r>
              <a:rPr lang="en-US" dirty="0"/>
              <a:t>or limits the existence of other parties by not allowing them any significant role in political life</a:t>
            </a:r>
            <a:endParaRPr lang="en-GB" dirty="0"/>
          </a:p>
          <a:p>
            <a:r>
              <a:rPr lang="en-US" dirty="0"/>
              <a:t>A government that is </a:t>
            </a:r>
            <a:r>
              <a:rPr lang="en-US" dirty="0">
                <a:solidFill>
                  <a:srgbClr val="00B0F0"/>
                </a:solidFill>
              </a:rPr>
              <a:t>not constitutionally responsible </a:t>
            </a:r>
            <a:r>
              <a:rPr lang="en-US" dirty="0"/>
              <a:t>to the people and exercises political power </a:t>
            </a:r>
            <a:r>
              <a:rPr lang="en-US" dirty="0">
                <a:solidFill>
                  <a:srgbClr val="FFC000"/>
                </a:solidFill>
              </a:rPr>
              <a:t>arbitrarily</a:t>
            </a:r>
            <a:endParaRPr lang="en-GB" dirty="0">
              <a:solidFill>
                <a:srgbClr val="FFC000"/>
              </a:solidFill>
            </a:endParaRPr>
          </a:p>
          <a:p>
            <a:r>
              <a:rPr lang="en-US" dirty="0"/>
              <a:t>A leader often chosen by or from the military following a coup.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656" y="1630326"/>
            <a:ext cx="2800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9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428"/>
            <a:ext cx="7886700" cy="1325563"/>
          </a:xfrm>
        </p:spPr>
        <p:txBody>
          <a:bodyPr/>
          <a:lstStyle/>
          <a:p>
            <a:r>
              <a:rPr lang="en-GB" b="1" u="sng" dirty="0"/>
              <a:t>Elimination of Opposition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8" y="1041992"/>
            <a:ext cx="5560829" cy="5816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main ways in which governments in power maybe </a:t>
            </a:r>
            <a:r>
              <a:rPr lang="en-GB" dirty="0">
                <a:solidFill>
                  <a:srgbClr val="92D050"/>
                </a:solidFill>
              </a:rPr>
              <a:t>unable to withstand challenges</a:t>
            </a:r>
            <a:r>
              <a:rPr lang="en-GB" dirty="0"/>
              <a:t> are:</a:t>
            </a:r>
          </a:p>
          <a:p>
            <a:pPr lvl="1"/>
            <a:r>
              <a:rPr lang="en-GB" sz="2800" dirty="0"/>
              <a:t>Weak or unpopular policies</a:t>
            </a:r>
          </a:p>
          <a:p>
            <a:pPr lvl="1"/>
            <a:r>
              <a:rPr lang="en-GB" sz="2800" dirty="0"/>
              <a:t>Rigid or insensitive attitudes</a:t>
            </a:r>
          </a:p>
          <a:p>
            <a:pPr lvl="1"/>
            <a:r>
              <a:rPr lang="en-GB" sz="2800" dirty="0"/>
              <a:t>Lack of experience and a failure to recognise problems</a:t>
            </a:r>
          </a:p>
          <a:p>
            <a:pPr lvl="1"/>
            <a:r>
              <a:rPr lang="en-GB" sz="2800" dirty="0"/>
              <a:t>Failure to embrace reform or a determination to retain traditional structures and policies</a:t>
            </a:r>
          </a:p>
          <a:p>
            <a:pPr lvl="1"/>
            <a:r>
              <a:rPr lang="en-GB" sz="2800" dirty="0"/>
              <a:t>Divided leadership – no clear direction</a:t>
            </a:r>
          </a:p>
          <a:p>
            <a:pPr lvl="1"/>
            <a:r>
              <a:rPr lang="en-GB" sz="2800" dirty="0"/>
              <a:t>Underestimating strength of opposition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26" y="202018"/>
            <a:ext cx="2919965" cy="4009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83" y="3450486"/>
            <a:ext cx="2301064" cy="310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42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31358"/>
          </a:xfrm>
        </p:spPr>
        <p:txBody>
          <a:bodyPr/>
          <a:lstStyle/>
          <a:p>
            <a:pPr algn="ctr"/>
            <a:r>
              <a:rPr lang="en-GB" b="1" u="sng" dirty="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1358"/>
            <a:ext cx="9144000" cy="582664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u="sng" dirty="0"/>
              <a:t>Authoritarian governments</a:t>
            </a:r>
            <a:r>
              <a:rPr lang="en-GB" dirty="0"/>
              <a:t> are states in which </a:t>
            </a:r>
            <a:r>
              <a:rPr lang="en-GB" dirty="0">
                <a:solidFill>
                  <a:srgbClr val="92D050"/>
                </a:solidFill>
              </a:rPr>
              <a:t>power is concentrated in the hands of the few, who rule without consent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u="sng" dirty="0"/>
              <a:t>Totalitarian states</a:t>
            </a:r>
            <a:r>
              <a:rPr lang="en-GB" dirty="0"/>
              <a:t> differ in that the </a:t>
            </a:r>
            <a:r>
              <a:rPr lang="en-GB" dirty="0">
                <a:solidFill>
                  <a:srgbClr val="FFC000"/>
                </a:solidFill>
              </a:rPr>
              <a:t>state tries to control ALL aspects of public and private behaviour with their own ‘ideology’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Carl Friedrich </a:t>
            </a:r>
            <a:r>
              <a:rPr lang="en-GB" dirty="0"/>
              <a:t>and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Zbigniew</a:t>
            </a:r>
            <a:r>
              <a:rPr lang="en-GB" dirty="0">
                <a:solidFill>
                  <a:srgbClr val="92D050"/>
                </a:solidFill>
              </a:rPr>
              <a:t> Brzezinski</a:t>
            </a:r>
            <a:r>
              <a:rPr lang="en-GB" dirty="0"/>
              <a:t> define an Authoritarian state as a ‘</a:t>
            </a:r>
            <a:r>
              <a:rPr lang="en-GB" dirty="0">
                <a:solidFill>
                  <a:srgbClr val="FFFF00"/>
                </a:solidFill>
              </a:rPr>
              <a:t>crisis state</a:t>
            </a:r>
            <a:r>
              <a:rPr lang="en-GB" dirty="0"/>
              <a:t>’ – they have arisen during periods of conflict, division or confusion in a society.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emergence of authoritarian states can be analysed and compared by examining the </a:t>
            </a:r>
            <a:r>
              <a:rPr lang="en-GB" dirty="0">
                <a:solidFill>
                  <a:srgbClr val="00B0F0"/>
                </a:solidFill>
              </a:rPr>
              <a:t>historical conditions (1) </a:t>
            </a:r>
            <a:r>
              <a:rPr lang="en-GB" dirty="0"/>
              <a:t>that </a:t>
            </a:r>
            <a:r>
              <a:rPr lang="en-GB" dirty="0">
                <a:solidFill>
                  <a:srgbClr val="FF0000"/>
                </a:solidFill>
              </a:rPr>
              <a:t>weakened the opposition (2) </a:t>
            </a:r>
            <a:r>
              <a:rPr lang="en-GB" dirty="0"/>
              <a:t>and </a:t>
            </a:r>
            <a:r>
              <a:rPr lang="en-GB" dirty="0">
                <a:solidFill>
                  <a:srgbClr val="FFC000"/>
                </a:solidFill>
              </a:rPr>
              <a:t>enabled leaders to rise (3) </a:t>
            </a:r>
            <a:r>
              <a:rPr lang="en-GB" dirty="0"/>
              <a:t>that took advantage of socio-political uncertainty.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43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Characteristics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480"/>
            <a:ext cx="9144000" cy="5656520"/>
          </a:xfrm>
        </p:spPr>
        <p:txBody>
          <a:bodyPr>
            <a:normAutofit/>
          </a:bodyPr>
          <a:lstStyle/>
          <a:p>
            <a:r>
              <a:rPr lang="en-GB" dirty="0"/>
              <a:t>What </a:t>
            </a:r>
            <a:r>
              <a:rPr lang="en-GB" dirty="0">
                <a:solidFill>
                  <a:srgbClr val="FFFF00"/>
                </a:solidFill>
              </a:rPr>
              <a:t>characteristics</a:t>
            </a:r>
            <a:r>
              <a:rPr lang="en-GB" dirty="0"/>
              <a:t> do authoritarian states have? What makes them different to democracies today?</a:t>
            </a:r>
          </a:p>
          <a:p>
            <a:endParaRPr lang="en-GB" sz="1400" dirty="0"/>
          </a:p>
          <a:p>
            <a:r>
              <a:rPr lang="en-GB" dirty="0"/>
              <a:t>Little or no freedom of speech</a:t>
            </a:r>
          </a:p>
          <a:p>
            <a:r>
              <a:rPr lang="en-GB" dirty="0"/>
              <a:t>No freedom of assembly</a:t>
            </a:r>
          </a:p>
          <a:p>
            <a:r>
              <a:rPr lang="en-GB" dirty="0"/>
              <a:t>No freedom of movement</a:t>
            </a:r>
          </a:p>
          <a:p>
            <a:r>
              <a:rPr lang="en-GB" dirty="0"/>
              <a:t>No freedom of travel abroad</a:t>
            </a:r>
          </a:p>
          <a:p>
            <a:r>
              <a:rPr lang="en-GB" dirty="0"/>
              <a:t>No independent judicial system</a:t>
            </a:r>
          </a:p>
          <a:p>
            <a:r>
              <a:rPr lang="en-GB" dirty="0"/>
              <a:t>All sources of information are censored</a:t>
            </a:r>
          </a:p>
          <a:p>
            <a:r>
              <a:rPr lang="en-GB" dirty="0"/>
              <a:t>Any opposition is harshly punished</a:t>
            </a:r>
          </a:p>
          <a:p>
            <a:r>
              <a:rPr lang="en-GB" dirty="0"/>
              <a:t>A leader whose popularity is reinforced by a personality cult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88" y="2340602"/>
            <a:ext cx="295275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56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Nature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01480"/>
            <a:ext cx="6549656" cy="565652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92D050"/>
                </a:solidFill>
              </a:rPr>
              <a:t>Carl Friedrich </a:t>
            </a:r>
            <a:r>
              <a:rPr lang="en-GB" dirty="0"/>
              <a:t>and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>
                <a:solidFill>
                  <a:srgbClr val="92D050"/>
                </a:solidFill>
              </a:rPr>
              <a:t>Zbigniew</a:t>
            </a:r>
            <a:r>
              <a:rPr lang="en-GB" dirty="0">
                <a:solidFill>
                  <a:srgbClr val="92D050"/>
                </a:solidFill>
              </a:rPr>
              <a:t> Brzezinski</a:t>
            </a:r>
            <a:r>
              <a:rPr lang="en-GB" dirty="0"/>
              <a:t> define an authoritarian state as a ‘</a:t>
            </a:r>
            <a:r>
              <a:rPr lang="en-GB" dirty="0">
                <a:solidFill>
                  <a:srgbClr val="FFFF00"/>
                </a:solidFill>
              </a:rPr>
              <a:t>crisis state</a:t>
            </a:r>
            <a:r>
              <a:rPr lang="en-GB" dirty="0"/>
              <a:t>’ – they have arisen during periods of conflict, division or confusion in a society.</a:t>
            </a:r>
          </a:p>
          <a:p>
            <a:endParaRPr lang="en-GB" dirty="0"/>
          </a:p>
          <a:p>
            <a:r>
              <a:rPr lang="en-GB" dirty="0"/>
              <a:t>They are </a:t>
            </a:r>
            <a:r>
              <a:rPr lang="en-GB" dirty="0">
                <a:solidFill>
                  <a:srgbClr val="00B0F0"/>
                </a:solidFill>
              </a:rPr>
              <a:t>usually the outcome </a:t>
            </a:r>
            <a:r>
              <a:rPr lang="en-GB" dirty="0"/>
              <a:t>of wars, economic collapse, religious or ethnic strife, or deep social divisions and class conflicts.</a:t>
            </a:r>
          </a:p>
          <a:p>
            <a:endParaRPr lang="en-GB" dirty="0"/>
          </a:p>
          <a:p>
            <a:r>
              <a:rPr lang="en-GB" dirty="0"/>
              <a:t>These stresses can lead to a sense of </a:t>
            </a:r>
            <a:r>
              <a:rPr lang="en-GB" dirty="0">
                <a:solidFill>
                  <a:srgbClr val="FFC000"/>
                </a:solidFill>
              </a:rPr>
              <a:t>hopelessness or despair </a:t>
            </a:r>
            <a:r>
              <a:rPr lang="en-GB" dirty="0"/>
              <a:t>in the population, a fear for the future or concerns about society descending into chaos.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50" y="1325563"/>
            <a:ext cx="2003971" cy="3048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75" y="4019106"/>
            <a:ext cx="1831326" cy="266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8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Nature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27051"/>
            <a:ext cx="6496492" cy="57309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 is in this context that people may be attracted to </a:t>
            </a:r>
            <a:r>
              <a:rPr lang="en-GB" dirty="0">
                <a:solidFill>
                  <a:srgbClr val="FFC000"/>
                </a:solidFill>
              </a:rPr>
              <a:t>extreme solutions </a:t>
            </a:r>
            <a:r>
              <a:rPr lang="en-GB" dirty="0"/>
              <a:t>or </a:t>
            </a:r>
            <a:r>
              <a:rPr lang="en-GB" dirty="0">
                <a:solidFill>
                  <a:srgbClr val="FFC000"/>
                </a:solidFill>
              </a:rPr>
              <a:t>ideologies</a:t>
            </a:r>
            <a:r>
              <a:rPr lang="en-GB" dirty="0"/>
              <a:t> which promise to </a:t>
            </a:r>
            <a:r>
              <a:rPr lang="en-GB" dirty="0">
                <a:solidFill>
                  <a:srgbClr val="00B0F0"/>
                </a:solidFill>
              </a:rPr>
              <a:t>restore hope and order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These extreme measures may involve </a:t>
            </a:r>
            <a:r>
              <a:rPr lang="en-GB" dirty="0">
                <a:solidFill>
                  <a:srgbClr val="FFFF00"/>
                </a:solidFill>
              </a:rPr>
              <a:t>surrendering political power </a:t>
            </a:r>
            <a:r>
              <a:rPr lang="en-GB" dirty="0"/>
              <a:t>to </a:t>
            </a:r>
            <a:r>
              <a:rPr lang="en-GB" dirty="0">
                <a:solidFill>
                  <a:srgbClr val="92D050"/>
                </a:solidFill>
              </a:rPr>
              <a:t>one party </a:t>
            </a:r>
            <a:r>
              <a:rPr lang="en-GB" dirty="0"/>
              <a:t>which seeks to implement its ideology across </a:t>
            </a:r>
            <a:r>
              <a:rPr lang="en-GB" dirty="0">
                <a:solidFill>
                  <a:srgbClr val="FF0000"/>
                </a:solidFill>
              </a:rPr>
              <a:t>all aspects of society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Other political parties are suppressed through </a:t>
            </a:r>
            <a:r>
              <a:rPr lang="en-GB" dirty="0">
                <a:solidFill>
                  <a:srgbClr val="92D050"/>
                </a:solidFill>
              </a:rPr>
              <a:t>legal means or physical force</a:t>
            </a:r>
            <a:r>
              <a:rPr lang="en-GB" dirty="0"/>
              <a:t>. Institutions are eliminated or controlled in order for rulers to have </a:t>
            </a:r>
            <a:r>
              <a:rPr lang="en-GB" dirty="0">
                <a:solidFill>
                  <a:srgbClr val="00B0F0"/>
                </a:solidFill>
              </a:rPr>
              <a:t>complete dominance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31" y="1910315"/>
            <a:ext cx="2133030" cy="3374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4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Nature of Authoritarian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480"/>
            <a:ext cx="6411433" cy="56565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authoritarian states, all aspects of life – </a:t>
            </a:r>
            <a:r>
              <a:rPr lang="en-GB" dirty="0">
                <a:solidFill>
                  <a:srgbClr val="00B0F0"/>
                </a:solidFill>
              </a:rPr>
              <a:t>social, economic, cultural </a:t>
            </a:r>
            <a:r>
              <a:rPr lang="en-GB" dirty="0"/>
              <a:t>– are brought under the </a:t>
            </a:r>
            <a:r>
              <a:rPr lang="en-GB" dirty="0">
                <a:solidFill>
                  <a:srgbClr val="FFFF00"/>
                </a:solidFill>
              </a:rPr>
              <a:t>control of the party </a:t>
            </a:r>
            <a:r>
              <a:rPr lang="en-GB" dirty="0"/>
              <a:t>and must conform to their </a:t>
            </a:r>
            <a:r>
              <a:rPr lang="en-GB" dirty="0">
                <a:solidFill>
                  <a:srgbClr val="92D050"/>
                </a:solidFill>
              </a:rPr>
              <a:t>value system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These measures are enforced through harsh </a:t>
            </a:r>
            <a:r>
              <a:rPr lang="en-GB" dirty="0">
                <a:solidFill>
                  <a:srgbClr val="FFC000"/>
                </a:solidFill>
              </a:rPr>
              <a:t>repressive techniques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propaganda</a:t>
            </a:r>
            <a:r>
              <a:rPr lang="en-GB" dirty="0"/>
              <a:t> to eliminate other viewpoints, and other </a:t>
            </a:r>
            <a:r>
              <a:rPr lang="en-GB" dirty="0">
                <a:solidFill>
                  <a:srgbClr val="00B0F0"/>
                </a:solidFill>
              </a:rPr>
              <a:t>domestic policies </a:t>
            </a:r>
            <a:r>
              <a:rPr lang="en-GB" dirty="0"/>
              <a:t>which attract support for the regime and allow it to consolidate power.</a:t>
            </a:r>
          </a:p>
          <a:p>
            <a:endParaRPr lang="en-GB" dirty="0"/>
          </a:p>
          <a:p>
            <a:r>
              <a:rPr lang="en-GB" dirty="0">
                <a:solidFill>
                  <a:srgbClr val="92D050"/>
                </a:solidFill>
              </a:rPr>
              <a:t>Foreign policies </a:t>
            </a:r>
            <a:r>
              <a:rPr lang="en-GB" dirty="0"/>
              <a:t>like the successful waging of war can also enable authoritarian states to attract support and consolidate their power.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19" y="1137685"/>
            <a:ext cx="2381693" cy="289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66" y="4093535"/>
            <a:ext cx="1942200" cy="259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Authoritarian vs. Totalitarian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01480"/>
            <a:ext cx="6475229" cy="56565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‘</a:t>
            </a:r>
            <a:r>
              <a:rPr lang="en-GB" dirty="0">
                <a:solidFill>
                  <a:srgbClr val="92D050"/>
                </a:solidFill>
              </a:rPr>
              <a:t>Authoritarian</a:t>
            </a:r>
            <a:r>
              <a:rPr lang="en-GB" dirty="0"/>
              <a:t>’ states can sometimes be classed as ‘</a:t>
            </a:r>
            <a:r>
              <a:rPr lang="en-GB" dirty="0">
                <a:solidFill>
                  <a:srgbClr val="FFFF00"/>
                </a:solidFill>
              </a:rPr>
              <a:t>totalitarian</a:t>
            </a:r>
            <a:r>
              <a:rPr lang="en-GB" dirty="0"/>
              <a:t>’. The two terms refer to the </a:t>
            </a:r>
            <a:r>
              <a:rPr lang="en-GB" dirty="0">
                <a:solidFill>
                  <a:srgbClr val="00B0F0"/>
                </a:solidFill>
              </a:rPr>
              <a:t>scope</a:t>
            </a:r>
            <a:r>
              <a:rPr lang="en-GB" dirty="0"/>
              <a:t> of the power of government and both differ by degree.</a:t>
            </a:r>
          </a:p>
          <a:p>
            <a:endParaRPr lang="en-GB" dirty="0"/>
          </a:p>
          <a:p>
            <a:r>
              <a:rPr lang="en-GB" u="sng" dirty="0"/>
              <a:t>Authoritarian governments</a:t>
            </a:r>
            <a:r>
              <a:rPr lang="en-GB" dirty="0"/>
              <a:t> are states in which </a:t>
            </a:r>
            <a:r>
              <a:rPr lang="en-GB" dirty="0">
                <a:solidFill>
                  <a:srgbClr val="92D050"/>
                </a:solidFill>
              </a:rPr>
              <a:t>power is concentrated in the hands of the few, who rule without consent</a:t>
            </a:r>
            <a:r>
              <a:rPr lang="en-GB" dirty="0"/>
              <a:t>. In authoritarian states, institutions may still exist that are not under government control.</a:t>
            </a:r>
          </a:p>
          <a:p>
            <a:endParaRPr lang="en-GB" dirty="0"/>
          </a:p>
          <a:p>
            <a:r>
              <a:rPr lang="en-GB" u="sng" dirty="0"/>
              <a:t>Totalitarian states</a:t>
            </a:r>
            <a:r>
              <a:rPr lang="en-GB" dirty="0"/>
              <a:t> differ in that the </a:t>
            </a:r>
            <a:r>
              <a:rPr lang="en-GB" dirty="0">
                <a:solidFill>
                  <a:srgbClr val="FFC000"/>
                </a:solidFill>
              </a:rPr>
              <a:t>state tries to control ALL aspects of public and private behaviour with their own ‘ideology’</a:t>
            </a:r>
            <a:r>
              <a:rPr lang="en-GB" dirty="0"/>
              <a:t>. Therefore some states may be authoritarian, but might not be totalitarian in behaviour. Yet totalitarian states are always authoritarian. Confused?!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8" y="1442521"/>
            <a:ext cx="2268571" cy="445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8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Totalitarian ‘Dictatorships’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127051"/>
            <a:ext cx="6018029" cy="573094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term </a:t>
            </a:r>
            <a:r>
              <a:rPr lang="en-GB" dirty="0">
                <a:solidFill>
                  <a:srgbClr val="00B0F0"/>
                </a:solidFill>
              </a:rPr>
              <a:t>dictatorship</a:t>
            </a:r>
            <a:r>
              <a:rPr lang="en-GB" dirty="0"/>
              <a:t> simple describes the </a:t>
            </a:r>
            <a:r>
              <a:rPr lang="en-GB" dirty="0">
                <a:solidFill>
                  <a:srgbClr val="FFFF00"/>
                </a:solidFill>
              </a:rPr>
              <a:t>source of power</a:t>
            </a:r>
            <a:r>
              <a:rPr lang="en-GB" dirty="0"/>
              <a:t>, usually meaning a form of government in which power is held by </a:t>
            </a:r>
            <a:r>
              <a:rPr lang="en-GB" dirty="0">
                <a:solidFill>
                  <a:srgbClr val="92D050"/>
                </a:solidFill>
              </a:rPr>
              <a:t>one individual, the dictator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Not all totalitarian or authoritarian states are dictatorships. But usually most are.</a:t>
            </a:r>
          </a:p>
          <a:p>
            <a:endParaRPr lang="en-GB" dirty="0"/>
          </a:p>
          <a:p>
            <a:r>
              <a:rPr lang="en-GB" dirty="0"/>
              <a:t>Friedrich and Brzezinski describe ‘totalitarian dictatorship’ as: </a:t>
            </a:r>
            <a:r>
              <a:rPr lang="en-GB" i="1" dirty="0">
                <a:solidFill>
                  <a:srgbClr val="FFFF00"/>
                </a:solidFill>
              </a:rPr>
              <a:t>‘a system of rule for realising totalist intentions under modern technical and political conditions.’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6" y="249865"/>
            <a:ext cx="2742314" cy="3290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90" y="3790507"/>
            <a:ext cx="2374845" cy="281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7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What are Authoritarian States?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480"/>
            <a:ext cx="6220047" cy="56565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So to conclude, authoritarian states are </a:t>
            </a:r>
            <a:r>
              <a:rPr lang="en-GB" dirty="0">
                <a:solidFill>
                  <a:srgbClr val="FFFF00"/>
                </a:solidFill>
              </a:rPr>
              <a:t>states in which power is concentrated in the hands of a single leader </a:t>
            </a:r>
            <a:r>
              <a:rPr lang="en-GB" dirty="0"/>
              <a:t>(dictatorship), class or faction (autocracy). It is the </a:t>
            </a:r>
            <a:r>
              <a:rPr lang="en-GB" dirty="0">
                <a:solidFill>
                  <a:srgbClr val="00B0F0"/>
                </a:solidFill>
              </a:rPr>
              <a:t>opposite of a democratic state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There have been many throughout history including monarchies and theocracies. </a:t>
            </a:r>
            <a:r>
              <a:rPr lang="en-GB" dirty="0">
                <a:solidFill>
                  <a:srgbClr val="FFC000"/>
                </a:solidFill>
              </a:rPr>
              <a:t>Most authoritarian states become ‘totalitarian’ in that the government seeks to regulate all aspects of life</a:t>
            </a:r>
            <a:r>
              <a:rPr lang="en-GB" dirty="0"/>
              <a:t>, both public and private. This is the </a:t>
            </a:r>
            <a:r>
              <a:rPr lang="en-GB" dirty="0">
                <a:solidFill>
                  <a:srgbClr val="92D050"/>
                </a:solidFill>
              </a:rPr>
              <a:t>opposite to ‘pluralism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Friedrich and Brzezinski go on to argue that fascist and communist totalitarian dictatorships </a:t>
            </a:r>
            <a:r>
              <a:rPr lang="en-GB" dirty="0">
                <a:solidFill>
                  <a:srgbClr val="FF0000"/>
                </a:solidFill>
              </a:rPr>
              <a:t>are basically alike</a:t>
            </a:r>
            <a:r>
              <a:rPr lang="en-GB" dirty="0"/>
              <a:t>. Is this true?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8" y="1169582"/>
            <a:ext cx="2465423" cy="3287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8" y="4703914"/>
            <a:ext cx="2465423" cy="184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2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1499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Why do Authoritarian States emerge?</vt:lpstr>
      <vt:lpstr>What is an Authoritarian State?</vt:lpstr>
      <vt:lpstr>Characteristics of Authoritarian States</vt:lpstr>
      <vt:lpstr>The Nature of Authoritarian States</vt:lpstr>
      <vt:lpstr>The Nature of Authoritarian States</vt:lpstr>
      <vt:lpstr>The Nature of Authoritarian States</vt:lpstr>
      <vt:lpstr>Authoritarian vs. Totalitarian States</vt:lpstr>
      <vt:lpstr>Totalitarian ‘Dictatorships’</vt:lpstr>
      <vt:lpstr>What are Authoritarian States?</vt:lpstr>
      <vt:lpstr>Ideologies of Authoritarian States</vt:lpstr>
      <vt:lpstr>PowerPoint Presentation</vt:lpstr>
      <vt:lpstr>PowerPoint Presentation</vt:lpstr>
      <vt:lpstr>PowerPoint Presentation</vt:lpstr>
      <vt:lpstr>Ideologies of Authoritarian States</vt:lpstr>
      <vt:lpstr>Emergence of Authoritarian States</vt:lpstr>
      <vt:lpstr>Historical Conditions</vt:lpstr>
      <vt:lpstr>Leaders and their Methods</vt:lpstr>
      <vt:lpstr>Leaders and their Methods</vt:lpstr>
      <vt:lpstr>Elimination of Opposition</vt:lpstr>
      <vt:lpstr>Elimination of Opposition</vt:lpstr>
      <vt:lpstr>Plenary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Authoritarian State?</dc:title>
  <dc:creator>Stephen Budd</dc:creator>
  <cp:lastModifiedBy>Bahtic Sandra</cp:lastModifiedBy>
  <cp:revision>23</cp:revision>
  <dcterms:created xsi:type="dcterms:W3CDTF">2016-03-01T00:44:23Z</dcterms:created>
  <dcterms:modified xsi:type="dcterms:W3CDTF">2016-11-04T09:55:26Z</dcterms:modified>
</cp:coreProperties>
</file>