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4395-5481-4547-91AC-4A4D110FAE8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B1AAF-D013-4623-BBA1-5FA28050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87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ibhistoryia.weebly.com/section-1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ibhistoryia.weebly.com/section-3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storian.com/history-ia-reflection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ibhistoryia.weebly.com/section-3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ibhistoryia.weebly.com/section-2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897" y="2720831"/>
            <a:ext cx="8144134" cy="137307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Section 1 –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Identification and Evaluation of Sources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</a:t>
            </a:r>
            <a:br>
              <a:rPr lang="en-US" dirty="0" smtClean="0"/>
            </a:br>
            <a:r>
              <a:rPr lang="en-US" dirty="0" smtClean="0"/>
              <a:t>1300 words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“meat” of your IA</a:t>
            </a:r>
          </a:p>
          <a:p>
            <a:r>
              <a:rPr lang="en-US" dirty="0" smtClean="0"/>
              <a:t>Must be clearly and effectively organized </a:t>
            </a:r>
          </a:p>
          <a:p>
            <a:r>
              <a:rPr lang="en-US" dirty="0" smtClean="0"/>
              <a:t>Must contain critical analysis – integrated throughout</a:t>
            </a:r>
          </a:p>
          <a:p>
            <a:r>
              <a:rPr lang="en-US" dirty="0" smtClean="0"/>
              <a:t>Clearly focused on your RQ</a:t>
            </a:r>
          </a:p>
          <a:p>
            <a:r>
              <a:rPr lang="en-US" dirty="0" smtClean="0"/>
              <a:t>Conclusion – firm, must be drawn from your analysis (synthesize from all of your major arguments)</a:t>
            </a:r>
          </a:p>
          <a:p>
            <a:r>
              <a:rPr lang="en-US" dirty="0" smtClean="0"/>
              <a:t>Must have a Works Cited page following the </a:t>
            </a:r>
            <a:r>
              <a:rPr lang="en-US" dirty="0" smtClean="0"/>
              <a:t>MLA Style </a:t>
            </a:r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Use parenthetical in text citations </a:t>
            </a:r>
          </a:p>
          <a:p>
            <a:pPr lvl="1"/>
            <a:r>
              <a:rPr lang="en-US" dirty="0" smtClean="0"/>
              <a:t>Have works cited in the end </a:t>
            </a:r>
            <a:endParaRPr lang="en-US" dirty="0" smtClean="0"/>
          </a:p>
          <a:p>
            <a:r>
              <a:rPr lang="en-US" dirty="0" smtClean="0"/>
              <a:t>I suggest using a mixture of secondary and primary sources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354" y="0"/>
            <a:ext cx="9905998" cy="1478570"/>
          </a:xfrm>
        </p:spPr>
        <p:txBody>
          <a:bodyPr/>
          <a:lstStyle/>
          <a:p>
            <a:r>
              <a:rPr lang="en-US" dirty="0" smtClean="0"/>
              <a:t>Tips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260" y="1257813"/>
            <a:ext cx="9905999" cy="4421770"/>
          </a:xfrm>
        </p:spPr>
        <p:txBody>
          <a:bodyPr>
            <a:normAutofit lnSpcReduction="10000"/>
          </a:bodyPr>
          <a:lstStyle/>
          <a:p>
            <a:r>
              <a:rPr lang="en-US"/>
              <a:t>Use your organized research as a roadmap</a:t>
            </a:r>
            <a:r>
              <a:rPr lang="en-US" smtClean="0"/>
              <a:t>!</a:t>
            </a:r>
          </a:p>
          <a:p>
            <a:r>
              <a:rPr lang="en-US" dirty="0" smtClean="0"/>
              <a:t>Evidence must be integrated with very clear critical commentary that leads the reader to an eventual evidence base conclusion that addresses the question. </a:t>
            </a:r>
          </a:p>
          <a:p>
            <a:r>
              <a:rPr lang="en-US" dirty="0" smtClean="0"/>
              <a:t>Organize! - Logical, clear</a:t>
            </a:r>
          </a:p>
          <a:p>
            <a:r>
              <a:rPr lang="en-US" dirty="0" smtClean="0"/>
              <a:t>Consider different perspectives</a:t>
            </a:r>
          </a:p>
          <a:p>
            <a:r>
              <a:rPr lang="en-US" dirty="0" smtClean="0"/>
              <a:t>Quote sparingly – summarize, paraphrase, explain</a:t>
            </a:r>
          </a:p>
          <a:p>
            <a:r>
              <a:rPr lang="en-US" dirty="0" smtClean="0"/>
              <a:t>Ideas that are not your own should be included in endnotes</a:t>
            </a:r>
          </a:p>
          <a:p>
            <a:r>
              <a:rPr lang="en-US" dirty="0" smtClean="0"/>
              <a:t>Avoid long narrative </a:t>
            </a:r>
          </a:p>
          <a:p>
            <a:r>
              <a:rPr lang="en-US" dirty="0" smtClean="0"/>
              <a:t>Conclusion is essential – not a summary of points but instead a well-reasoned, convincing, evidence based closer to the investigation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50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46408" r="7887" b="6717"/>
          <a:stretch/>
        </p:blipFill>
        <p:spPr>
          <a:xfrm>
            <a:off x="-157656" y="-231118"/>
            <a:ext cx="9758856" cy="7353505"/>
          </a:xfrm>
        </p:spPr>
      </p:pic>
    </p:spTree>
    <p:extLst>
      <p:ext uri="{BB962C8B-B14F-4D97-AF65-F5344CB8AC3E}">
        <p14:creationId xmlns:p14="http://schemas.microsoft.com/office/powerpoint/2010/main" val="3954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926" y="0"/>
            <a:ext cx="8791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522514"/>
            <a:ext cx="10660185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121" t="37125" r="63944" b="37799"/>
          <a:stretch/>
        </p:blipFill>
        <p:spPr>
          <a:xfrm>
            <a:off x="226329" y="230983"/>
            <a:ext cx="10120745" cy="29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IA Reflection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400 words – 4 marks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4247" y="4952882"/>
            <a:ext cx="11191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 – To show that you understand how to think like a historian and you applied this thinking to your investigation.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the reflection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person IS acceptable ONLY in this section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Demonstrate METHODS used by historians</a:t>
            </a:r>
          </a:p>
          <a:p>
            <a:pPr lvl="2"/>
            <a:r>
              <a:rPr lang="en-US" dirty="0" smtClean="0"/>
              <a:t>Quantitative/Qualitative, what is truth?/why schools of thought?/types of research/purpose in writing?/propaganda/zeitgeist(lens of truth)? </a:t>
            </a:r>
          </a:p>
          <a:p>
            <a:pPr lvl="3"/>
            <a:r>
              <a:rPr lang="en-US" dirty="0" smtClean="0"/>
              <a:t>Difficulties/challenges with these methods SPECIFIC to your Investigation?</a:t>
            </a:r>
          </a:p>
          <a:p>
            <a:r>
              <a:rPr lang="en-US" dirty="0" smtClean="0"/>
              <a:t>Where do I find this?  </a:t>
            </a:r>
          </a:p>
          <a:p>
            <a:pPr lvl="1"/>
            <a:r>
              <a:rPr lang="en-US" dirty="0" smtClean="0"/>
              <a:t>Try prologue, introduction, epilogue of your most relevant sources</a:t>
            </a:r>
          </a:p>
          <a:p>
            <a:pPr lvl="1"/>
            <a:r>
              <a:rPr lang="en-US" dirty="0" smtClean="0"/>
              <a:t>Book reviews</a:t>
            </a:r>
          </a:p>
          <a:p>
            <a:pPr lvl="1"/>
            <a:r>
              <a:rPr lang="en-US" dirty="0"/>
              <a:t>Useful links at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ibhistoryia.weebly.com/section-3.html</a:t>
            </a:r>
            <a:r>
              <a:rPr lang="en-US" dirty="0" smtClean="0"/>
              <a:t> - you must read some of these to get ideas about how to write.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78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2009104"/>
            <a:ext cx="11771289" cy="4752304"/>
          </a:xfrm>
        </p:spPr>
        <p:txBody>
          <a:bodyPr>
            <a:normAutofit/>
          </a:bodyPr>
          <a:lstStyle/>
          <a:p>
            <a:r>
              <a:rPr lang="en-US" b="1" dirty="0" smtClean="0"/>
              <a:t>1–2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reflection contains some discussion of what the investigation highlighted to the student about the </a:t>
            </a:r>
            <a:r>
              <a:rPr lang="en-US" u="sng" dirty="0"/>
              <a:t>methods used by the historian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reflection demonstrates little awareness of the </a:t>
            </a:r>
            <a:r>
              <a:rPr lang="en-US" u="sng" dirty="0"/>
              <a:t>challenges facing the historian </a:t>
            </a:r>
            <a:r>
              <a:rPr lang="en-US" dirty="0"/>
              <a:t>and/or the limitations of the methods used by the historian.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connection between the reflection and the rest of the investigation </a:t>
            </a:r>
            <a:r>
              <a:rPr lang="en-US" dirty="0"/>
              <a:t>is implied, but is not explicit.</a:t>
            </a:r>
          </a:p>
          <a:p>
            <a:r>
              <a:rPr lang="en-US" b="1" dirty="0" smtClean="0"/>
              <a:t>3–4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reflection is </a:t>
            </a:r>
            <a:r>
              <a:rPr lang="en-US" u="sng" dirty="0"/>
              <a:t>clearly focused </a:t>
            </a:r>
            <a:r>
              <a:rPr lang="en-US" dirty="0"/>
              <a:t>on what the investigation highlighted to the </a:t>
            </a:r>
            <a:r>
              <a:rPr lang="en-US" u="sng" dirty="0"/>
              <a:t>student about the methods used by the historian</a:t>
            </a:r>
          </a:p>
          <a:p>
            <a:pPr lvl="1"/>
            <a:r>
              <a:rPr lang="en-US" dirty="0"/>
              <a:t>The reflection demonstrates clea</a:t>
            </a:r>
            <a:r>
              <a:rPr lang="en-US" u="sng" dirty="0"/>
              <a:t>r awareness of challenges facing the historian </a:t>
            </a:r>
            <a:r>
              <a:rPr lang="en-US" dirty="0"/>
              <a:t>and/or limitations of the methods used by the historian.</a:t>
            </a:r>
          </a:p>
          <a:p>
            <a:pPr lvl="1"/>
            <a:r>
              <a:rPr lang="en-US" dirty="0"/>
              <a:t>There is a </a:t>
            </a:r>
            <a:r>
              <a:rPr lang="en-US" u="sng" dirty="0"/>
              <a:t>clear and explicit connection </a:t>
            </a:r>
            <a:r>
              <a:rPr lang="en-US" dirty="0"/>
              <a:t>between the </a:t>
            </a:r>
            <a:r>
              <a:rPr lang="en-US" u="sng" dirty="0"/>
              <a:t>reflection </a:t>
            </a:r>
            <a:r>
              <a:rPr lang="en-US" dirty="0"/>
              <a:t>and the rest of the </a:t>
            </a:r>
            <a:r>
              <a:rPr lang="en-US" u="sng" dirty="0"/>
              <a:t>investigation.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personal challenges</a:t>
            </a:r>
          </a:p>
          <a:p>
            <a:pPr lvl="1"/>
            <a:r>
              <a:rPr lang="en-US" dirty="0"/>
              <a:t>"I procrastinated" </a:t>
            </a:r>
            <a:r>
              <a:rPr lang="en-US" dirty="0" smtClean="0"/>
              <a:t>or </a:t>
            </a:r>
            <a:r>
              <a:rPr lang="en-US" dirty="0"/>
              <a:t>"I learned about time management</a:t>
            </a:r>
            <a:r>
              <a:rPr lang="en-US" dirty="0" smtClean="0"/>
              <a:t>".</a:t>
            </a:r>
          </a:p>
          <a:p>
            <a:r>
              <a:rPr lang="en-US" dirty="0" smtClean="0"/>
              <a:t>Answer TOK questions about history in general and haphazardly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and Evaluation of the Sources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500 words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IA is a Historical INQUIRY – That means…</a:t>
            </a:r>
          </a:p>
          <a:p>
            <a:pPr lvl="1"/>
            <a:r>
              <a:rPr lang="en-US" dirty="0" smtClean="0"/>
              <a:t>You should develop and apply historical skills such as</a:t>
            </a:r>
          </a:p>
          <a:p>
            <a:pPr lvl="1"/>
            <a:r>
              <a:rPr lang="en-US" dirty="0" smtClean="0"/>
              <a:t>Analyzing a range of source material and considering different perspectives</a:t>
            </a:r>
          </a:p>
          <a:p>
            <a:pPr lvl="1"/>
            <a:r>
              <a:rPr lang="en-US" dirty="0" smtClean="0"/>
              <a:t>Selecting and evaluating evidence and arguments to reach a relevant conclusion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Requirements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Analyze in detail TWO sources you will use in your investigation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Make sure one is primary, one is secondary.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2" y="2137892"/>
            <a:ext cx="10663706" cy="45591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Present an understanding of the </a:t>
            </a:r>
            <a:r>
              <a:rPr lang="en-US" u="sng" dirty="0" smtClean="0"/>
              <a:t>SPECIFIC historical debate or challenges </a:t>
            </a:r>
            <a:r>
              <a:rPr lang="en-US" dirty="0" smtClean="0"/>
              <a:t>being faced by historians(such as you) studying your topic</a:t>
            </a:r>
          </a:p>
          <a:p>
            <a:pPr lvl="1"/>
            <a:r>
              <a:rPr lang="en-US" dirty="0" smtClean="0"/>
              <a:t>Persisting myths (national mythmaking, prejudices, vested interest, money)</a:t>
            </a:r>
          </a:p>
          <a:p>
            <a:pPr lvl="1"/>
            <a:r>
              <a:rPr lang="en-US" dirty="0" smtClean="0"/>
              <a:t>Historiography – HOW historians write about this topic – FLAWED? </a:t>
            </a:r>
            <a:endParaRPr lang="en-US" dirty="0"/>
          </a:p>
          <a:p>
            <a:pPr lvl="2"/>
            <a:r>
              <a:rPr lang="en-US" dirty="0" smtClean="0"/>
              <a:t>Zeitgeist (spirit of the time) – History written by the victors? </a:t>
            </a:r>
          </a:p>
          <a:p>
            <a:pPr lvl="3"/>
            <a:r>
              <a:rPr lang="en-US" dirty="0" smtClean="0"/>
              <a:t>Flaws of US Historians during Cold War? Jim Crow? Late 60’s. </a:t>
            </a:r>
          </a:p>
          <a:p>
            <a:pPr lvl="1"/>
            <a:r>
              <a:rPr lang="en-US" dirty="0" smtClean="0"/>
              <a:t>Source selection – Freedom to select from all viewpoints? Underrepresented views? Access to archives? </a:t>
            </a:r>
          </a:p>
          <a:p>
            <a:r>
              <a:rPr lang="en-US" u="sng" dirty="0" smtClean="0"/>
              <a:t>Connect to YOUR INVESTIGATION</a:t>
            </a:r>
          </a:p>
          <a:p>
            <a:pPr lvl="1"/>
            <a:r>
              <a:rPr lang="en-US" dirty="0" smtClean="0"/>
              <a:t>Challenges concerning your sources (</a:t>
            </a:r>
            <a:r>
              <a:rPr lang="en-US" u="sng" dirty="0" smtClean="0"/>
              <a:t>read the preface, prologue, epilogue </a:t>
            </a:r>
            <a:r>
              <a:rPr lang="en-US" dirty="0" smtClean="0"/>
              <a:t>– much of this is dealt with in these sections of the book)</a:t>
            </a:r>
          </a:p>
          <a:p>
            <a:pPr lvl="1"/>
            <a:r>
              <a:rPr lang="en-US" dirty="0" smtClean="0"/>
              <a:t>How did the author get the information he or she did?  What might be missing? Think OPCVL – who is the author?  What in their background may shape the way they write? What goals do they have in mind when they write?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 one of the following Reflections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http://www.wistorian.com/history-ia-reflection.html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ponder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24" y="2066416"/>
            <a:ext cx="11412941" cy="465635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These can be integrated into your reflection, especially if relevant to your research. </a:t>
            </a:r>
          </a:p>
          <a:p>
            <a:endParaRPr lang="en-US" dirty="0"/>
          </a:p>
          <a:p>
            <a:r>
              <a:rPr lang="en-US" dirty="0"/>
              <a:t>What methods used by historians did you use in your investigation?</a:t>
            </a:r>
          </a:p>
          <a:p>
            <a:r>
              <a:rPr lang="en-US" dirty="0"/>
              <a:t>What did your investigation highlight to you about the limitations of those methods?</a:t>
            </a:r>
          </a:p>
          <a:p>
            <a:r>
              <a:rPr lang="en-US" dirty="0"/>
              <a:t>What are the challenges facing the historian? How do they differ from the challenges facing a scientist or a mathematician?</a:t>
            </a:r>
          </a:p>
          <a:p>
            <a:r>
              <a:rPr lang="en-US" dirty="0"/>
              <a:t>What challenges in particular does archive-based history present?</a:t>
            </a:r>
          </a:p>
          <a:p>
            <a:r>
              <a:rPr lang="en-US" dirty="0"/>
              <a:t>How can the reliability of sources be evaluated?</a:t>
            </a:r>
          </a:p>
          <a:p>
            <a:r>
              <a:rPr lang="en-US" dirty="0"/>
              <a:t>What is the difference between bias and selection?</a:t>
            </a:r>
          </a:p>
          <a:p>
            <a:r>
              <a:rPr lang="en-US" dirty="0"/>
              <a:t>What constitutes a historical event?</a:t>
            </a:r>
          </a:p>
          <a:p>
            <a:r>
              <a:rPr lang="en-US" dirty="0"/>
              <a:t>Who decides which events are historically significant?</a:t>
            </a:r>
          </a:p>
          <a:p>
            <a:r>
              <a:rPr lang="en-US" dirty="0"/>
              <a:t>Is it possible to describe historical events in an unbiased way?</a:t>
            </a:r>
          </a:p>
          <a:p>
            <a:r>
              <a:rPr lang="en-US" dirty="0"/>
              <a:t>What is the role of the historian?</a:t>
            </a:r>
          </a:p>
          <a:p>
            <a:r>
              <a:rPr lang="en-US" dirty="0"/>
              <a:t>Should terms such as “atrocity” be used when writing about history, or should value judgments be avoided?</a:t>
            </a:r>
          </a:p>
          <a:p>
            <a:r>
              <a:rPr lang="en-US" dirty="0"/>
              <a:t>If it is difficult to establish proof in history, does that mean that all versions are equally acceptable?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ibhistoryia.weebly.com/section-3.html </a:t>
            </a:r>
            <a:r>
              <a:rPr lang="en-US" dirty="0" smtClean="0"/>
              <a:t>Go through PP, watch video</a:t>
            </a:r>
          </a:p>
          <a:p>
            <a:pPr lvl="2"/>
            <a:r>
              <a:rPr lang="en-US" dirty="0" smtClean="0"/>
              <a:t>Understand how historians process, think, argue.</a:t>
            </a:r>
          </a:p>
          <a:p>
            <a:pPr lvl="2"/>
            <a:r>
              <a:rPr lang="en-US" dirty="0" smtClean="0"/>
              <a:t>Challenges in history</a:t>
            </a:r>
          </a:p>
          <a:p>
            <a:pPr lvl="1"/>
            <a:r>
              <a:rPr lang="en-US" dirty="0" smtClean="0"/>
              <a:t>Read the prologue, intro, epilogue of your sources, read historians reviews of other historians work.</a:t>
            </a:r>
          </a:p>
          <a:p>
            <a:r>
              <a:rPr lang="en-US" dirty="0" smtClean="0"/>
              <a:t>Answer Questions to ponder – focus specifically on your research and topic</a:t>
            </a:r>
          </a:p>
          <a:p>
            <a:r>
              <a:rPr lang="en-US" dirty="0" smtClean="0"/>
              <a:t>Print </a:t>
            </a:r>
            <a:r>
              <a:rPr lang="en-US" dirty="0" err="1" smtClean="0"/>
              <a:t>Markbands</a:t>
            </a:r>
            <a:r>
              <a:rPr lang="en-US" dirty="0" smtClean="0"/>
              <a:t> – evaluate yourself as you write.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Consider…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be expected to discuss as much detail about origins and purpose of source.  You will not be able to measure value/limitations without this</a:t>
            </a:r>
          </a:p>
          <a:p>
            <a:r>
              <a:rPr lang="en-US" dirty="0" smtClean="0"/>
              <a:t>Does this </a:t>
            </a:r>
            <a:r>
              <a:rPr lang="en-US" dirty="0" smtClean="0">
                <a:solidFill>
                  <a:srgbClr val="FFFF00"/>
                </a:solidFill>
              </a:rPr>
              <a:t>source have significance to your RQ?</a:t>
            </a:r>
          </a:p>
          <a:p>
            <a:r>
              <a:rPr lang="en-US" dirty="0" smtClean="0"/>
              <a:t>Consider looking at a Primary Source – Secondary often strive to be balanced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Make sure the sources have differing view points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>
                <a:solidFill>
                  <a:srgbClr val="FFFF00"/>
                </a:solidFill>
              </a:rPr>
              <a:t>secondary source max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and Evaluation of the </a:t>
            </a:r>
            <a:r>
              <a:rPr lang="en-US" dirty="0" smtClean="0"/>
              <a:t>Sources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Due Session </a:t>
            </a:r>
            <a:r>
              <a:rPr lang="en-US" dirty="0" smtClean="0"/>
              <a:t>12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This investigation will seek to answer the question…Clearly </a:t>
            </a:r>
            <a:r>
              <a:rPr lang="en-US" dirty="0" smtClean="0">
                <a:solidFill>
                  <a:srgbClr val="FFFF00"/>
                </a:solidFill>
              </a:rPr>
              <a:t>state your IA Question.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Define anything that may help make meaning clear</a:t>
            </a:r>
          </a:p>
          <a:p>
            <a:pPr lvl="1"/>
            <a:r>
              <a:rPr lang="en-US" dirty="0" smtClean="0"/>
              <a:t>Investigation will analyze…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Brief </a:t>
            </a:r>
            <a:r>
              <a:rPr lang="en-US" dirty="0" smtClean="0">
                <a:solidFill>
                  <a:srgbClr val="FFFF00"/>
                </a:solidFill>
              </a:rPr>
              <a:t>explanation of the nature of the sources you have selected</a:t>
            </a:r>
          </a:p>
          <a:p>
            <a:pPr lvl="2"/>
            <a:r>
              <a:rPr lang="en-US" dirty="0" smtClean="0"/>
              <a:t>How are each </a:t>
            </a:r>
            <a:r>
              <a:rPr lang="en-US" dirty="0" smtClean="0">
                <a:solidFill>
                  <a:srgbClr val="FFFF00"/>
                </a:solidFill>
              </a:rPr>
              <a:t>relevant to your investigation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Detailed, yet concise OPVL including content (tone and language)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Stay away from first person – “This investigation will”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9" t="62021" r="8472" b="-17310"/>
          <a:stretch/>
        </p:blipFill>
        <p:spPr>
          <a:xfrm>
            <a:off x="0" y="0"/>
            <a:ext cx="8418787" cy="78039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4" r="17331" b="70805"/>
          <a:stretch/>
        </p:blipFill>
        <p:spPr>
          <a:xfrm>
            <a:off x="3421117" y="4030984"/>
            <a:ext cx="8770883" cy="24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20" y="0"/>
            <a:ext cx="8652365" cy="703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Reminders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73" y="2036618"/>
            <a:ext cx="11720945" cy="4634346"/>
          </a:xfrm>
        </p:spPr>
        <p:txBody>
          <a:bodyPr/>
          <a:lstStyle/>
          <a:p>
            <a:r>
              <a:rPr lang="en-US" dirty="0" smtClean="0"/>
              <a:t>clearly </a:t>
            </a:r>
            <a:r>
              <a:rPr lang="en-US" dirty="0">
                <a:solidFill>
                  <a:srgbClr val="FFFF00"/>
                </a:solidFill>
              </a:rPr>
              <a:t>state the question </a:t>
            </a:r>
            <a:r>
              <a:rPr lang="en-US" dirty="0"/>
              <a:t>they have chosen to investigate (this must be stated as a question)</a:t>
            </a:r>
          </a:p>
          <a:p>
            <a:r>
              <a:rPr lang="en-US" dirty="0" smtClean="0"/>
              <a:t>include </a:t>
            </a:r>
            <a:r>
              <a:rPr lang="en-US" dirty="0"/>
              <a:t>a brief </a:t>
            </a:r>
            <a:r>
              <a:rPr lang="en-US" dirty="0">
                <a:solidFill>
                  <a:srgbClr val="FFFF00"/>
                </a:solidFill>
              </a:rPr>
              <a:t>explanation of the nature of the two sources </a:t>
            </a:r>
            <a:r>
              <a:rPr lang="en-US" dirty="0"/>
              <a:t>they have selected for detailed analysis,</a:t>
            </a:r>
          </a:p>
          <a:p>
            <a:r>
              <a:rPr lang="en-US" dirty="0"/>
              <a:t>including an explanation of their </a:t>
            </a:r>
            <a:r>
              <a:rPr lang="en-US" dirty="0">
                <a:solidFill>
                  <a:srgbClr val="FFFF00"/>
                </a:solidFill>
              </a:rPr>
              <a:t>relevance to the </a:t>
            </a:r>
            <a:r>
              <a:rPr lang="en-US" dirty="0" smtClean="0">
                <a:solidFill>
                  <a:srgbClr val="FFFF00"/>
                </a:solidFill>
              </a:rPr>
              <a:t>investigation. (use sources that you rely on in the Investigation)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analyze </a:t>
            </a:r>
            <a:r>
              <a:rPr lang="en-US" dirty="0"/>
              <a:t>two sources in detail. With </a:t>
            </a:r>
            <a:r>
              <a:rPr lang="en-US" dirty="0">
                <a:solidFill>
                  <a:srgbClr val="FFFF00"/>
                </a:solidFill>
              </a:rPr>
              <a:t>reference to the origins, purpose and content, the student should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analyze </a:t>
            </a:r>
            <a:r>
              <a:rPr lang="en-US" dirty="0">
                <a:solidFill>
                  <a:srgbClr val="FFFF00"/>
                </a:solidFill>
              </a:rPr>
              <a:t>the value and limitations of the two sources</a:t>
            </a:r>
            <a:r>
              <a:rPr lang="en-US" dirty="0"/>
              <a:t> in relation to the investigation.</a:t>
            </a:r>
          </a:p>
        </p:txBody>
      </p:sp>
    </p:spTree>
    <p:extLst>
      <p:ext uri="{BB962C8B-B14F-4D97-AF65-F5344CB8AC3E}">
        <p14:creationId xmlns:p14="http://schemas.microsoft.com/office/powerpoint/2010/main" val="22054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Paragraph 1 – around 100 words </a:t>
            </a:r>
          </a:p>
          <a:p>
            <a:pPr lvl="1"/>
            <a:r>
              <a:rPr lang="en-US" dirty="0" smtClean="0"/>
              <a:t>State Question, relevance, why these sources were chosen. </a:t>
            </a:r>
          </a:p>
          <a:p>
            <a:r>
              <a:rPr lang="en-US" dirty="0" smtClean="0"/>
              <a:t>Paragraph 2 and 3 – around 200 </a:t>
            </a:r>
            <a:r>
              <a:rPr lang="en-US" smtClean="0"/>
              <a:t>words each</a:t>
            </a:r>
            <a:endParaRPr lang="en-US" dirty="0" smtClean="0"/>
          </a:p>
          <a:p>
            <a:pPr lvl="1"/>
            <a:r>
              <a:rPr lang="en-US" dirty="0" smtClean="0"/>
              <a:t>In bold provide relevant Source Material – Author, Title of document, date. </a:t>
            </a:r>
          </a:p>
          <a:p>
            <a:pPr lvl="2"/>
            <a:r>
              <a:rPr lang="en-US" dirty="0" smtClean="0"/>
              <a:t>Endnote in Chicago Manual Style, superscript 1, attached endnotes page (you will add to this later)</a:t>
            </a:r>
          </a:p>
          <a:p>
            <a:pPr lvl="1"/>
            <a:r>
              <a:rPr lang="en-US" dirty="0" smtClean="0"/>
              <a:t>Concise, clear OPCVL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Section 2 - Investigation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236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4070</TotalTime>
  <Words>1098</Words>
  <Application>Microsoft Office PowerPoint</Application>
  <PresentationFormat>Widescreen</PresentationFormat>
  <Paragraphs>124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Trebuchet MS</vt:lpstr>
      <vt:lpstr>Berlin</vt:lpstr>
      <vt:lpstr>Section 1 – Identification and Evaluation of Sources </vt:lpstr>
      <vt:lpstr>Identification and Evaluation of the Sources 500 words  </vt:lpstr>
      <vt:lpstr>Consider…</vt:lpstr>
      <vt:lpstr>Identification and Evaluation of the Sources Due Session 12 </vt:lpstr>
      <vt:lpstr>PowerPoint Presentation</vt:lpstr>
      <vt:lpstr>PowerPoint Presentation</vt:lpstr>
      <vt:lpstr>Reminders </vt:lpstr>
      <vt:lpstr>Formatting </vt:lpstr>
      <vt:lpstr>Section 2 - Investigation</vt:lpstr>
      <vt:lpstr>Investigation 1300 words  </vt:lpstr>
      <vt:lpstr>Tips </vt:lpstr>
      <vt:lpstr>PowerPoint Presentation</vt:lpstr>
      <vt:lpstr>PowerPoint Presentation</vt:lpstr>
      <vt:lpstr>PowerPoint Presentation</vt:lpstr>
      <vt:lpstr>PowerPoint Presentation</vt:lpstr>
      <vt:lpstr>IA Reflection </vt:lpstr>
      <vt:lpstr>Nature of the reflection </vt:lpstr>
      <vt:lpstr>PowerPoint Presentation</vt:lpstr>
      <vt:lpstr>Do not</vt:lpstr>
      <vt:lpstr>Do </vt:lpstr>
      <vt:lpstr>Assess one of the following Reflections </vt:lpstr>
      <vt:lpstr>Questions to ponder</vt:lpstr>
      <vt:lpstr>Steps </vt:lpstr>
    </vt:vector>
  </TitlesOfParts>
  <Company>PCSB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 – Identification and Evaluation of Sources</dc:title>
  <dc:creator>Schilling Stephen</dc:creator>
  <cp:lastModifiedBy>Bahtic Sandra</cp:lastModifiedBy>
  <cp:revision>15</cp:revision>
  <dcterms:created xsi:type="dcterms:W3CDTF">2018-01-19T14:34:37Z</dcterms:created>
  <dcterms:modified xsi:type="dcterms:W3CDTF">2018-05-08T12:53:59Z</dcterms:modified>
</cp:coreProperties>
</file>