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0F374C-5FFB-48DA-814B-95F55DEB4C78}"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362557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74C-5FFB-48DA-814B-95F55DEB4C78}"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355288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74C-5FFB-48DA-814B-95F55DEB4C78}"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209087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F374C-5FFB-48DA-814B-95F55DEB4C78}"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373501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F374C-5FFB-48DA-814B-95F55DEB4C78}" type="datetimeFigureOut">
              <a:rPr lang="en-US" smtClean="0"/>
              <a:t>9/20/2018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179320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0F374C-5FFB-48DA-814B-95F55DEB4C78}"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23622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0F374C-5FFB-48DA-814B-95F55DEB4C78}" type="datetimeFigureOut">
              <a:rPr lang="en-US" smtClean="0"/>
              <a:t>9/20/2018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147251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0F374C-5FFB-48DA-814B-95F55DEB4C78}" type="datetimeFigureOut">
              <a:rPr lang="en-US" smtClean="0"/>
              <a:t>9/20/2018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27782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F374C-5FFB-48DA-814B-95F55DEB4C78}" type="datetimeFigureOut">
              <a:rPr lang="en-US" smtClean="0"/>
              <a:t>9/20/2018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23030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F374C-5FFB-48DA-814B-95F55DEB4C78}"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426553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F374C-5FFB-48DA-814B-95F55DEB4C78}" type="datetimeFigureOut">
              <a:rPr lang="en-US" smtClean="0"/>
              <a:t>9/20/2018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E1DFD-F2B7-4750-B718-A50A3A809F81}" type="slidenum">
              <a:rPr lang="en-US" smtClean="0"/>
              <a:t>‹#›</a:t>
            </a:fld>
            <a:endParaRPr lang="en-US"/>
          </a:p>
        </p:txBody>
      </p:sp>
    </p:spTree>
    <p:extLst>
      <p:ext uri="{BB962C8B-B14F-4D97-AF65-F5344CB8AC3E}">
        <p14:creationId xmlns:p14="http://schemas.microsoft.com/office/powerpoint/2010/main" val="1436013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F374C-5FFB-48DA-814B-95F55DEB4C78}" type="datetimeFigureOut">
              <a:rPr lang="en-US" smtClean="0"/>
              <a:t>9/20/2018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E1DFD-F2B7-4750-B718-A50A3A809F81}" type="slidenum">
              <a:rPr lang="en-US" smtClean="0"/>
              <a:t>‹#›</a:t>
            </a:fld>
            <a:endParaRPr lang="en-US"/>
          </a:p>
        </p:txBody>
      </p:sp>
    </p:spTree>
    <p:extLst>
      <p:ext uri="{BB962C8B-B14F-4D97-AF65-F5344CB8AC3E}">
        <p14:creationId xmlns:p14="http://schemas.microsoft.com/office/powerpoint/2010/main" val="12065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aylormccarey.com/section-a-identification-and-evaluation-of-sources.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A. </a:t>
            </a:r>
            <a:r>
              <a:rPr lang="en-US" dirty="0" smtClean="0">
                <a:hlinkClick r:id="rId2"/>
              </a:rPr>
              <a:t>Identification and Evaluation of Sources </a:t>
            </a:r>
            <a:endParaRPr lang="en-US" dirty="0"/>
          </a:p>
        </p:txBody>
      </p:sp>
      <p:sp>
        <p:nvSpPr>
          <p:cNvPr id="3" name="Subtitle 2"/>
          <p:cNvSpPr>
            <a:spLocks noGrp="1"/>
          </p:cNvSpPr>
          <p:nvPr>
            <p:ph type="subTitle" idx="1"/>
          </p:nvPr>
        </p:nvSpPr>
        <p:spPr/>
        <p:txBody>
          <a:bodyPr/>
          <a:lstStyle/>
          <a:p>
            <a:r>
              <a:rPr lang="en-US" dirty="0" smtClean="0"/>
              <a:t>Ca. 500 </a:t>
            </a:r>
            <a:r>
              <a:rPr lang="en-US" dirty="0" smtClean="0"/>
              <a:t>words, marked on a scale out of 6 </a:t>
            </a:r>
          </a:p>
          <a:p>
            <a:r>
              <a:rPr lang="en-US" dirty="0" smtClean="0"/>
              <a:t>Worth </a:t>
            </a:r>
            <a:r>
              <a:rPr lang="en-US" dirty="0" smtClean="0"/>
              <a:t>25 </a:t>
            </a:r>
            <a:r>
              <a:rPr lang="en-US" dirty="0" smtClean="0"/>
              <a:t>points </a:t>
            </a:r>
          </a:p>
        </p:txBody>
      </p:sp>
    </p:spTree>
    <p:extLst>
      <p:ext uri="{BB962C8B-B14F-4D97-AF65-F5344CB8AC3E}">
        <p14:creationId xmlns:p14="http://schemas.microsoft.com/office/powerpoint/2010/main" val="25002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2 Sources</a:t>
            </a:r>
            <a:endParaRPr lang="en-US" dirty="0"/>
          </a:p>
        </p:txBody>
      </p:sp>
      <p:sp>
        <p:nvSpPr>
          <p:cNvPr id="3" name="Content Placeholder 2"/>
          <p:cNvSpPr>
            <a:spLocks noGrp="1"/>
          </p:cNvSpPr>
          <p:nvPr>
            <p:ph idx="1"/>
          </p:nvPr>
        </p:nvSpPr>
        <p:spPr/>
        <p:txBody>
          <a:bodyPr/>
          <a:lstStyle/>
          <a:p>
            <a:r>
              <a:rPr lang="en-US" dirty="0" smtClean="0"/>
              <a:t>One primary, one secondary</a:t>
            </a:r>
          </a:p>
          <a:p>
            <a:r>
              <a:rPr lang="en-US" dirty="0" smtClean="0"/>
              <a:t>Are historically significant</a:t>
            </a:r>
          </a:p>
          <a:p>
            <a:pPr lvl="1"/>
            <a:r>
              <a:rPr lang="en-US" dirty="0" smtClean="0"/>
              <a:t>Primary - A major speech, memo, original publication </a:t>
            </a:r>
          </a:p>
          <a:p>
            <a:pPr lvl="1"/>
            <a:r>
              <a:rPr lang="en-US" dirty="0" smtClean="0"/>
              <a:t>Secondary - A well respected, pivotal historical work from a single historian</a:t>
            </a:r>
          </a:p>
          <a:p>
            <a:r>
              <a:rPr lang="en-US" dirty="0" smtClean="0"/>
              <a:t>Must be RELEVANT to answering your Research question – the mark bands demand this </a:t>
            </a:r>
          </a:p>
          <a:p>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971379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start…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About 100 words </a:t>
            </a:r>
          </a:p>
          <a:p>
            <a:pPr lvl="1"/>
            <a:r>
              <a:rPr lang="en-US" dirty="0" smtClean="0"/>
              <a:t>Must </a:t>
            </a:r>
            <a:r>
              <a:rPr lang="en-US" dirty="0" smtClean="0"/>
              <a:t>begin by writing – This investigation seeks to answer “Your research question” </a:t>
            </a:r>
            <a:endParaRPr lang="en-US" dirty="0" smtClean="0"/>
          </a:p>
          <a:p>
            <a:pPr lvl="1"/>
            <a:r>
              <a:rPr lang="en-US" dirty="0" smtClean="0"/>
              <a:t>Include a brief explanation of the nature of the two sources you have selected for detailed analysis, including the explanation of their RELEVANCE to your investigation (“this source I have selected for detailed analysis is [ describe what it is, who produced it, when, where and why]. “This source is particular relevant to the investigation because… [explain]</a:t>
            </a:r>
          </a:p>
          <a:p>
            <a:r>
              <a:rPr lang="en-US" dirty="0" smtClean="0"/>
              <a:t>About 400 words (200 per source)</a:t>
            </a:r>
          </a:p>
          <a:p>
            <a:pPr lvl="1"/>
            <a:r>
              <a:rPr lang="en-US" dirty="0" smtClean="0"/>
              <a:t>Analyze the values and limitations of the two sources in relation to the investigation, with reference to their origins, purpose and content </a:t>
            </a:r>
          </a:p>
          <a:p>
            <a:pPr lvl="1"/>
            <a:r>
              <a:rPr lang="en-US" dirty="0" smtClean="0"/>
              <a:t>This time, you are explaining why /how it is a value or limitation to YOUR investigation, not to a historian </a:t>
            </a:r>
          </a:p>
          <a:p>
            <a:pPr lvl="1"/>
            <a:r>
              <a:rPr lang="en-US" dirty="0" smtClean="0"/>
              <a:t>Also, topic studied is your question </a:t>
            </a:r>
            <a:endParaRPr lang="en-US" dirty="0" smtClean="0"/>
          </a:p>
        </p:txBody>
      </p:sp>
    </p:spTree>
    <p:extLst>
      <p:ext uri="{BB962C8B-B14F-4D97-AF65-F5344CB8AC3E}">
        <p14:creationId xmlns:p14="http://schemas.microsoft.com/office/powerpoint/2010/main" val="47501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OPCVL (For the IA) </a:t>
            </a:r>
            <a:endParaRPr lang="en-US" dirty="0"/>
          </a:p>
        </p:txBody>
      </p:sp>
      <p:sp>
        <p:nvSpPr>
          <p:cNvPr id="3" name="Content Placeholder 2"/>
          <p:cNvSpPr>
            <a:spLocks noGrp="1"/>
          </p:cNvSpPr>
          <p:nvPr>
            <p:ph idx="1"/>
          </p:nvPr>
        </p:nvSpPr>
        <p:spPr/>
        <p:txBody>
          <a:bodyPr>
            <a:normAutofit lnSpcReduction="10000"/>
          </a:bodyPr>
          <a:lstStyle/>
          <a:p>
            <a:r>
              <a:rPr lang="en-US" dirty="0" smtClean="0"/>
              <a:t>Start by identifying the source </a:t>
            </a:r>
          </a:p>
          <a:p>
            <a:pPr lvl="1"/>
            <a:r>
              <a:rPr lang="en-US" dirty="0" smtClean="0"/>
              <a:t>Who created it? When? Who is the publisher? Is it an extract or chapter or an entire work? </a:t>
            </a:r>
          </a:p>
          <a:p>
            <a:pPr lvl="2"/>
            <a:r>
              <a:rPr lang="en-US" dirty="0" smtClean="0"/>
              <a:t>Whatever might be necessary to understand where the source is coming from needs to be included (this does take from your word count so only include what is necessary, but everything that is necessary)</a:t>
            </a:r>
          </a:p>
          <a:p>
            <a:pPr lvl="1"/>
            <a:endParaRPr lang="en-US" dirty="0"/>
          </a:p>
          <a:p>
            <a:r>
              <a:rPr lang="en-US" dirty="0" smtClean="0"/>
              <a:t>Example</a:t>
            </a:r>
          </a:p>
          <a:p>
            <a:pPr marL="457200" lvl="1" indent="0">
              <a:buNone/>
            </a:pPr>
            <a:r>
              <a:rPr lang="en-US" b="1" u="sng" dirty="0"/>
              <a:t> </a:t>
            </a:r>
            <a:r>
              <a:rPr lang="en-US" b="1" i="1" u="sng" dirty="0"/>
              <a:t>Extract from Twelve years with Hitler, the memoirs of Otto Dietrich, Hitler’s press chief, published in 1955.</a:t>
            </a:r>
            <a:r>
              <a:rPr lang="en-US" b="1" dirty="0"/>
              <a:t> </a:t>
            </a:r>
            <a:endParaRPr lang="en-US" b="1" dirty="0" smtClean="0"/>
          </a:p>
          <a:p>
            <a:pPr marL="457200" lvl="1" indent="0">
              <a:buNone/>
            </a:pPr>
            <a:endParaRPr lang="en-US" b="1" dirty="0"/>
          </a:p>
          <a:p>
            <a:pPr marL="0" indent="0">
              <a:buNone/>
            </a:pPr>
            <a:r>
              <a:rPr lang="en-US" dirty="0" smtClean="0"/>
              <a:t>Additional reference material can be </a:t>
            </a:r>
            <a:r>
              <a:rPr lang="en-US" dirty="0" smtClean="0"/>
              <a:t>cited</a:t>
            </a:r>
            <a:endParaRPr lang="en-US" dirty="0" smtClean="0"/>
          </a:p>
        </p:txBody>
      </p:sp>
    </p:spTree>
    <p:extLst>
      <p:ext uri="{BB962C8B-B14F-4D97-AF65-F5344CB8AC3E}">
        <p14:creationId xmlns:p14="http://schemas.microsoft.com/office/powerpoint/2010/main" val="55159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each source </a:t>
            </a:r>
            <a:r>
              <a:rPr lang="en-US" dirty="0" smtClean="0"/>
              <a:t>– ORIGIN (focus on author, year, publication)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Briefly describe the Origin of the document</a:t>
            </a:r>
          </a:p>
          <a:p>
            <a:pPr lvl="1"/>
            <a:r>
              <a:rPr lang="en-US" dirty="0" smtClean="0"/>
              <a:t>Who created it? Where was it created?</a:t>
            </a:r>
          </a:p>
          <a:p>
            <a:pPr lvl="1"/>
            <a:r>
              <a:rPr lang="en-US" dirty="0" smtClean="0"/>
              <a:t>Then address the </a:t>
            </a:r>
            <a:r>
              <a:rPr lang="en-US" u="sng" dirty="0" smtClean="0"/>
              <a:t>value of the origin</a:t>
            </a:r>
            <a:endParaRPr lang="en-US" dirty="0" smtClean="0"/>
          </a:p>
          <a:p>
            <a:pPr lvl="2"/>
            <a:r>
              <a:rPr lang="en-US" dirty="0" smtClean="0"/>
              <a:t>Why might historians care that it is this person that created it?</a:t>
            </a:r>
          </a:p>
          <a:p>
            <a:pPr lvl="3"/>
            <a:r>
              <a:rPr lang="en-US" dirty="0" smtClean="0"/>
              <a:t>Was this person there? Did they decide policy? Did they undergo a meaningful experience?</a:t>
            </a:r>
          </a:p>
          <a:p>
            <a:pPr lvl="3"/>
            <a:r>
              <a:rPr lang="en-US" dirty="0" smtClean="0"/>
              <a:t>Were they in a position of government?  </a:t>
            </a:r>
            <a:endParaRPr lang="en-US" dirty="0"/>
          </a:p>
          <a:p>
            <a:pPr lvl="3"/>
            <a:r>
              <a:rPr lang="en-US" dirty="0" smtClean="0"/>
              <a:t>Secondary Sources – what is their background?  Their merits? Credentials? Are they a leader in a particular area of study or school of thought?  Do they come from a particular perspective (background or country of origin that might be germane to the RQ)</a:t>
            </a:r>
          </a:p>
          <a:p>
            <a:pPr lvl="4"/>
            <a:r>
              <a:rPr lang="en-US" dirty="0" smtClean="0"/>
              <a:t>And how could historians (you) value this? </a:t>
            </a:r>
          </a:p>
          <a:p>
            <a:pPr lvl="1"/>
            <a:r>
              <a:rPr lang="en-US" dirty="0" smtClean="0"/>
              <a:t>Then address the </a:t>
            </a:r>
            <a:r>
              <a:rPr lang="en-US" u="sng" dirty="0" smtClean="0"/>
              <a:t>limitations of the origin</a:t>
            </a:r>
          </a:p>
          <a:p>
            <a:pPr lvl="2"/>
            <a:r>
              <a:rPr lang="en-US" dirty="0" smtClean="0"/>
              <a:t>Consider the date of publication in relation to the events</a:t>
            </a:r>
          </a:p>
          <a:p>
            <a:pPr lvl="3"/>
            <a:r>
              <a:rPr lang="en-US" dirty="0" smtClean="0"/>
              <a:t>Consider the author the limitations of their perspective?</a:t>
            </a:r>
          </a:p>
          <a:p>
            <a:pPr lvl="4"/>
            <a:r>
              <a:rPr lang="en-US" dirty="0" smtClean="0"/>
              <a:t>Were they feed propaganda? Did their age/background/educational level/role in government limit their views?</a:t>
            </a:r>
          </a:p>
          <a:p>
            <a:pPr lvl="4"/>
            <a:r>
              <a:rPr lang="en-US" dirty="0" smtClean="0"/>
              <a:t>Is the author from a different time period that experienced a different zeitgeist (spirit of the time) that might limit their views?</a:t>
            </a:r>
          </a:p>
          <a:p>
            <a:pPr lvl="4"/>
            <a:r>
              <a:rPr lang="en-US" dirty="0" smtClean="0"/>
              <a:t>Does it lack hindsight? </a:t>
            </a:r>
          </a:p>
          <a:p>
            <a:pPr lvl="3"/>
            <a:r>
              <a:rPr lang="en-US" dirty="0" smtClean="0"/>
              <a:t>Lacking relevance, or the absence of some information is NOT a limitation</a:t>
            </a:r>
          </a:p>
          <a:p>
            <a:pPr lvl="1"/>
            <a:r>
              <a:rPr lang="en-US" dirty="0" smtClean="0"/>
              <a:t>Explicitly explain why all of this is relevant to the investigation. </a:t>
            </a:r>
          </a:p>
          <a:p>
            <a:pPr lvl="1"/>
            <a:endParaRPr lang="en-US" dirty="0"/>
          </a:p>
        </p:txBody>
      </p:sp>
    </p:spTree>
    <p:extLst>
      <p:ext uri="{BB962C8B-B14F-4D97-AF65-F5344CB8AC3E}">
        <p14:creationId xmlns:p14="http://schemas.microsoft.com/office/powerpoint/2010/main" val="378037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each </a:t>
            </a:r>
            <a:r>
              <a:rPr lang="en-US" dirty="0" smtClean="0"/>
              <a:t>source  (PURPOSE – focus on audience, type of source, WHY)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Briefly explain the </a:t>
            </a:r>
            <a:r>
              <a:rPr lang="en-US" u="sng" dirty="0" smtClean="0"/>
              <a:t>value of the purpose </a:t>
            </a:r>
            <a:r>
              <a:rPr lang="en-US" dirty="0" smtClean="0"/>
              <a:t>of the document</a:t>
            </a:r>
          </a:p>
          <a:p>
            <a:pPr lvl="1"/>
            <a:r>
              <a:rPr lang="en-US" dirty="0" smtClean="0"/>
              <a:t>Explain why it was created, what it was meant to achieve</a:t>
            </a:r>
          </a:p>
          <a:p>
            <a:pPr lvl="2"/>
            <a:r>
              <a:rPr lang="en-US" dirty="0" smtClean="0"/>
              <a:t>Is it meant to persuade a particular audience? Why might this be of value to the historian? Think about relevance to your RQ</a:t>
            </a:r>
          </a:p>
          <a:p>
            <a:pPr lvl="2"/>
            <a:r>
              <a:rPr lang="en-US" dirty="0" smtClean="0"/>
              <a:t>Was it a secret document?, a private correspondence? A public announcement? </a:t>
            </a:r>
          </a:p>
          <a:p>
            <a:pPr lvl="3"/>
            <a:r>
              <a:rPr lang="en-US" dirty="0" smtClean="0"/>
              <a:t>Why might historians want to know this? Maybe it shows that was an intention to deceive, or maybe it could be candid and frank, maybe it shows what a governments position is on a matter. </a:t>
            </a:r>
          </a:p>
          <a:p>
            <a:pPr lvl="2"/>
            <a:r>
              <a:rPr lang="en-US" dirty="0" smtClean="0"/>
              <a:t>Is it meant to validate a particular argument? Why might this be of value?</a:t>
            </a:r>
          </a:p>
          <a:p>
            <a:pPr lvl="3"/>
            <a:r>
              <a:rPr lang="en-US" dirty="0" smtClean="0"/>
              <a:t>Secondary Sources that are meant to INFORM ONLY are not relevant!</a:t>
            </a:r>
          </a:p>
          <a:p>
            <a:pPr marL="1371600" lvl="3" indent="0">
              <a:buNone/>
            </a:pPr>
            <a:endParaRPr lang="en-US" dirty="0" smtClean="0"/>
          </a:p>
          <a:p>
            <a:r>
              <a:rPr lang="en-US" dirty="0" smtClean="0"/>
              <a:t>Explain the </a:t>
            </a:r>
            <a:r>
              <a:rPr lang="en-US" u="sng" dirty="0" smtClean="0"/>
              <a:t>limitations of the purpose </a:t>
            </a:r>
            <a:r>
              <a:rPr lang="en-US" dirty="0" smtClean="0"/>
              <a:t>of the document</a:t>
            </a:r>
          </a:p>
          <a:p>
            <a:pPr lvl="1"/>
            <a:r>
              <a:rPr lang="en-US" dirty="0" smtClean="0"/>
              <a:t>If it is meant to persuade, what should historians (you) be careful to be aware of about this document when they use it for evidence?</a:t>
            </a:r>
          </a:p>
          <a:p>
            <a:pPr lvl="2"/>
            <a:r>
              <a:rPr lang="en-US" dirty="0" smtClean="0"/>
              <a:t>Is this person trying to be deceptive? Does their position (education, government role) limit their viewpoints?</a:t>
            </a:r>
          </a:p>
          <a:p>
            <a:pPr lvl="2"/>
            <a:r>
              <a:rPr lang="en-US" dirty="0" smtClean="0"/>
              <a:t>If it is secondary – is there weaknesses in its methodology (the way the analysis was conducted?)  </a:t>
            </a:r>
          </a:p>
          <a:p>
            <a:pPr lvl="2"/>
            <a:r>
              <a:rPr lang="en-US" dirty="0" smtClean="0"/>
              <a:t>When was this historian writing? (again consider zeitgeist).  Do modern historians have differing views? Is there something that was unknown during the time period that may have caused the author to be of a different persuasion?</a:t>
            </a:r>
          </a:p>
          <a:p>
            <a:pPr lvl="2"/>
            <a:endParaRPr lang="en-US" dirty="0" smtClean="0"/>
          </a:p>
          <a:p>
            <a:pPr lvl="2"/>
            <a:endParaRPr lang="en-US" dirty="0" smtClean="0"/>
          </a:p>
          <a:p>
            <a:pPr lvl="2"/>
            <a:endParaRPr lang="en-US" dirty="0"/>
          </a:p>
        </p:txBody>
      </p:sp>
    </p:spTree>
    <p:extLst>
      <p:ext uri="{BB962C8B-B14F-4D97-AF65-F5344CB8AC3E}">
        <p14:creationId xmlns:p14="http://schemas.microsoft.com/office/powerpoint/2010/main" val="261648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each source</a:t>
            </a:r>
            <a:endParaRPr lang="en-US" dirty="0"/>
          </a:p>
        </p:txBody>
      </p:sp>
      <p:sp>
        <p:nvSpPr>
          <p:cNvPr id="3" name="Content Placeholder 2"/>
          <p:cNvSpPr>
            <a:spLocks noGrp="1"/>
          </p:cNvSpPr>
          <p:nvPr>
            <p:ph idx="1"/>
          </p:nvPr>
        </p:nvSpPr>
        <p:spPr/>
        <p:txBody>
          <a:bodyPr>
            <a:normAutofit lnSpcReduction="10000"/>
          </a:bodyPr>
          <a:lstStyle/>
          <a:p>
            <a:r>
              <a:rPr lang="en-US" dirty="0" smtClean="0"/>
              <a:t>You may also consider the </a:t>
            </a:r>
            <a:r>
              <a:rPr lang="en-US" u="sng" dirty="0" smtClean="0"/>
              <a:t>value or limitations of the content</a:t>
            </a:r>
          </a:p>
          <a:p>
            <a:pPr lvl="1"/>
            <a:r>
              <a:rPr lang="en-US" dirty="0" smtClean="0"/>
              <a:t>is the language exaggerated?</a:t>
            </a:r>
          </a:p>
          <a:p>
            <a:pPr lvl="1"/>
            <a:r>
              <a:rPr lang="en-US" dirty="0" smtClean="0"/>
              <a:t>Consider the tone – is it worried, angry, excited, defeatist, etc. </a:t>
            </a:r>
          </a:p>
          <a:p>
            <a:pPr lvl="1"/>
            <a:r>
              <a:rPr lang="en-US" dirty="0" smtClean="0"/>
              <a:t>A value or limitation of the content is NOT that it does or does not include something. </a:t>
            </a:r>
          </a:p>
          <a:p>
            <a:pPr lvl="1"/>
            <a:endParaRPr lang="en-US" dirty="0"/>
          </a:p>
          <a:p>
            <a:pPr lvl="1"/>
            <a:endParaRPr lang="en-US" dirty="0" smtClean="0"/>
          </a:p>
          <a:p>
            <a:r>
              <a:rPr lang="en-US" dirty="0" smtClean="0"/>
              <a:t>I understand this is much to ask in 500 words.  You want to be as concise(brief) and exacting with your choice of words as possible.  As you edit, think “is there a shorter way for me to do this?” Is any of my use of language unnecessary”?</a:t>
            </a:r>
          </a:p>
          <a:p>
            <a:pPr lvl="1"/>
            <a:endParaRPr lang="en-US" dirty="0" smtClean="0"/>
          </a:p>
        </p:txBody>
      </p:sp>
    </p:spTree>
    <p:extLst>
      <p:ext uri="{BB962C8B-B14F-4D97-AF65-F5344CB8AC3E}">
        <p14:creationId xmlns:p14="http://schemas.microsoft.com/office/powerpoint/2010/main" val="1318165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7278</TotalTime>
  <Words>892</Words>
  <Application>Microsoft Office PowerPoint</Application>
  <PresentationFormat>Widescreen</PresentationFormat>
  <Paragraphs>67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Part A. Identification and Evaluation of Sources </vt:lpstr>
      <vt:lpstr>Choose 2 Sources</vt:lpstr>
      <vt:lpstr>To start…</vt:lpstr>
      <vt:lpstr>OPCVL (For the IA) </vt:lpstr>
      <vt:lpstr>For each source – ORIGIN (focus on author, year, publication)</vt:lpstr>
      <vt:lpstr>For each source  (PURPOSE – focus on audience, type of source, WHY) </vt:lpstr>
      <vt:lpstr>For each source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A. Identification and Evaluation of Sources</dc:title>
  <dc:creator>Steve Schilling</dc:creator>
  <cp:lastModifiedBy>Grudic Sandra</cp:lastModifiedBy>
  <cp:revision>10</cp:revision>
  <dcterms:created xsi:type="dcterms:W3CDTF">2017-01-30T00:34:19Z</dcterms:created>
  <dcterms:modified xsi:type="dcterms:W3CDTF">2018-09-20T10:26:20Z</dcterms:modified>
</cp:coreProperties>
</file>