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03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70" r:id="rId10"/>
    <p:sldId id="266" r:id="rId11"/>
    <p:sldId id="276" r:id="rId12"/>
    <p:sldId id="274" r:id="rId13"/>
    <p:sldId id="275" r:id="rId14"/>
    <p:sldId id="277" r:id="rId15"/>
    <p:sldId id="278" r:id="rId16"/>
    <p:sldId id="272" r:id="rId17"/>
    <p:sldId id="273" r:id="rId18"/>
    <p:sldId id="267" r:id="rId19"/>
    <p:sldId id="269" r:id="rId20"/>
    <p:sldId id="271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304" r:id="rId32"/>
    <p:sldId id="305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2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0EE01F-98D2-4151-972A-F43378CDD459}">
          <p14:sldIdLst>
            <p14:sldId id="303"/>
            <p14:sldId id="257"/>
            <p14:sldId id="258"/>
            <p14:sldId id="259"/>
            <p14:sldId id="261"/>
            <p14:sldId id="262"/>
            <p14:sldId id="264"/>
            <p14:sldId id="265"/>
          </p14:sldIdLst>
        </p14:section>
        <p14:section name="Untitled Section" id="{DFB176AA-DE80-4597-B5D4-69C882DA01AA}">
          <p14:sldIdLst>
            <p14:sldId id="270"/>
            <p14:sldId id="266"/>
            <p14:sldId id="276"/>
            <p14:sldId id="274"/>
            <p14:sldId id="275"/>
            <p14:sldId id="277"/>
            <p14:sldId id="278"/>
          </p14:sldIdLst>
        </p14:section>
        <p14:section name="Untitled Section" id="{9F9CDF36-6DDC-4FB7-BCC8-583ABF089388}">
          <p14:sldIdLst>
            <p14:sldId id="272"/>
            <p14:sldId id="273"/>
            <p14:sldId id="267"/>
            <p14:sldId id="269"/>
            <p14:sldId id="271"/>
            <p14:sldId id="279"/>
            <p14:sldId id="280"/>
          </p14:sldIdLst>
        </p14:section>
        <p14:section name="Untitled Section" id="{93E82818-8FDC-4E48-9303-BCFEB9A0D117}">
          <p14:sldIdLst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304"/>
            <p14:sldId id="305"/>
          </p14:sldIdLst>
        </p14:section>
        <p14:section name="Untitled Section" id="{4ECBF4CA-8148-44AD-985A-9D29923B8C18}">
          <p14:sldIdLst>
            <p14:sldId id="290"/>
            <p14:sldId id="291"/>
            <p14:sldId id="292"/>
            <p14:sldId id="294"/>
            <p14:sldId id="293"/>
            <p14:sldId id="295"/>
            <p14:sldId id="296"/>
          </p14:sldIdLst>
        </p14:section>
        <p14:section name="Untitled Section" id="{A231B142-211E-4F8A-B96B-924433E698F0}">
          <p14:sldIdLst>
            <p14:sldId id="297"/>
            <p14:sldId id="298"/>
            <p14:sldId id="299"/>
            <p14:sldId id="30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FAC6-B771-4AEA-89B3-A70E981B2465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0F497-7899-4F01-BDA7-EB911DAF9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7B07-A939-4453-9187-7A98E0427ED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0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7B07-A939-4453-9187-7A98E0427ED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07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7B07-A939-4453-9187-7A98E0427ED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0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83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11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00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7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4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7B07-A939-4453-9187-7A98E0427ED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0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2682-F5EF-A64B-96FE-E792E42741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47C5-0187-4C42-977E-A004C92B434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607F22-2F66-4C96-8701-88235D3153A3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6B3CB-EB5C-44AE-8CEF-6B02D101F01E}" type="slidenum">
              <a:rPr lang="it-IT" smtClean="0"/>
              <a:t>‹#›</a:t>
            </a:fld>
            <a:endParaRPr lang="it-IT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898776" cy="4937760"/>
          </a:xfrm>
        </p:spPr>
        <p:txBody>
          <a:bodyPr/>
          <a:lstStyle/>
          <a:p>
            <a:r>
              <a:rPr lang="en-US" dirty="0" smtClean="0"/>
              <a:t>What is the origin of this picture?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out your origin sentence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 smtClean="0"/>
              <a:t> Where does it come from?</a:t>
            </a:r>
          </a:p>
          <a:p>
            <a:pPr lvl="1"/>
            <a:r>
              <a:rPr lang="en-US" dirty="0" smtClean="0"/>
              <a:t>The origin of the source is </a:t>
            </a:r>
            <a:r>
              <a:rPr lang="en-US" u="sng" dirty="0" smtClean="0"/>
              <a:t>												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532"/>
            <a:ext cx="5254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1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81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827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 – What does it say?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22616"/>
            <a:ext cx="3600400" cy="5872696"/>
          </a:xfrm>
        </p:spPr>
        <p:txBody>
          <a:bodyPr>
            <a:normAutofit/>
          </a:bodyPr>
          <a:lstStyle/>
          <a:p>
            <a:r>
              <a:rPr lang="en-US" dirty="0" smtClean="0"/>
              <a:t>What to think about?</a:t>
            </a:r>
          </a:p>
          <a:p>
            <a:pPr lvl="1"/>
            <a:r>
              <a:rPr lang="en-US" sz="2600" dirty="0" smtClean="0">
                <a:solidFill>
                  <a:srgbClr val="00B050"/>
                </a:solidFill>
              </a:rPr>
              <a:t>What does this source say?</a:t>
            </a:r>
          </a:p>
          <a:p>
            <a:pPr lvl="1"/>
            <a:r>
              <a:rPr lang="en-US" sz="2600" dirty="0" smtClean="0">
                <a:solidFill>
                  <a:srgbClr val="00B050"/>
                </a:solidFill>
              </a:rPr>
              <a:t>What do we learn about the topic?</a:t>
            </a:r>
          </a:p>
          <a:p>
            <a:pPr lvl="2"/>
            <a:r>
              <a:rPr lang="en-US" sz="2800" dirty="0" smtClean="0">
                <a:solidFill>
                  <a:srgbClr val="0070C0"/>
                </a:solidFill>
              </a:rPr>
              <a:t>Evidence</a:t>
            </a:r>
            <a:r>
              <a:rPr lang="en-US" sz="1900" dirty="0" smtClean="0">
                <a:solidFill>
                  <a:srgbClr val="00B050"/>
                </a:solidFill>
              </a:rPr>
              <a:t>?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88" y="4149080"/>
            <a:ext cx="5085144" cy="19601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content of this source shows that the supporters of the Nazi’s were the </a:t>
            </a:r>
            <a:r>
              <a:rPr lang="en-US" i="1" u="sng" dirty="0" smtClean="0">
                <a:solidFill>
                  <a:srgbClr val="0070C0"/>
                </a:solidFill>
              </a:rPr>
              <a:t>“enemies of the peace treaties.” </a:t>
            </a:r>
            <a:endParaRPr lang="it-IT" i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51920" y="22840"/>
            <a:ext cx="5292080" cy="27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684" y="2180763"/>
            <a:ext cx="4968552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can I find this information?</a:t>
            </a:r>
            <a:endParaRPr lang="it-IT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5700" y="1201828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  <p:sp>
        <p:nvSpPr>
          <p:cNvPr id="6" name="Flowchart: Sequential Access Storage 5"/>
          <p:cNvSpPr/>
          <p:nvPr/>
        </p:nvSpPr>
        <p:spPr>
          <a:xfrm rot="20442471">
            <a:off x="1119536" y="4597323"/>
            <a:ext cx="2952328" cy="1800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Why is this part underlined?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614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– What does it say?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to think about?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What does this source say?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What do we learn about the topic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  <a:p>
            <a:pPr lvl="2"/>
            <a:r>
              <a:rPr lang="en-US" sz="2800" dirty="0" smtClean="0">
                <a:solidFill>
                  <a:srgbClr val="0070C0"/>
                </a:solidFill>
              </a:rPr>
              <a:t>Evidence?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15000" y="4294444"/>
            <a:ext cx="5411048" cy="28397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content of this source shows that </a:t>
            </a:r>
            <a:r>
              <a:rPr lang="en-US" u="sng" dirty="0" smtClean="0">
                <a:solidFill>
                  <a:srgbClr val="FF0000"/>
                </a:solidFill>
              </a:rPr>
              <a:t>									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41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0592" y="1686175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356992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863415" y="4752444"/>
            <a:ext cx="4299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	Germany is ignoring previous agreement, such as the Locarno Treaty, which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is ripped and being stepped on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1556792"/>
            <a:ext cx="3352487" cy="39285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2" y="3007802"/>
            <a:ext cx="3448096" cy="129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Sequential Access Storage 12"/>
          <p:cNvSpPr/>
          <p:nvPr/>
        </p:nvSpPr>
        <p:spPr>
          <a:xfrm>
            <a:off x="878264" y="4821840"/>
            <a:ext cx="2952328" cy="1800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Why is this part underlined?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909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– What does it say?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to think about?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What does this source say?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What do we learn about the topic?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Evidence?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85488" y="2924944"/>
            <a:ext cx="5040560" cy="26683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content of this source shows that </a:t>
            </a:r>
            <a:r>
              <a:rPr lang="en-US" u="sng" dirty="0" smtClean="0">
                <a:solidFill>
                  <a:srgbClr val="FF0000"/>
                </a:solidFill>
              </a:rPr>
              <a:t>			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4049349" y="332656"/>
            <a:ext cx="5094649" cy="18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5839" y="2002426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5157192"/>
            <a:ext cx="54988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Early Finishers Looking for a challenge: </a:t>
            </a:r>
            <a:r>
              <a:rPr lang="en-US" sz="2400" b="1" dirty="0" smtClean="0"/>
              <a:t>Find the content of another source on Pg. 46 (It doesn’t say, but there are enough clues</a:t>
            </a:r>
            <a:endParaRPr lang="it-IT" sz="2400" b="1" dirty="0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79512" y="4365104"/>
            <a:ext cx="2952328" cy="1800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Why did you underline a certain part?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337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686"/>
            <a:ext cx="5544616" cy="5589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</a:t>
            </a: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can I complete a strong OPCVL?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154430" lvl="2" indent="-514350"/>
            <a:r>
              <a:rPr lang="en-US" sz="2400" dirty="0" smtClean="0">
                <a:latin typeface="Arial Black"/>
              </a:rPr>
              <a:t>Add 1~2 sentences from todays lesson</a:t>
            </a:r>
          </a:p>
          <a:p>
            <a:pPr marL="1154430" lvl="2" indent="-514350"/>
            <a:r>
              <a:rPr lang="en-US" sz="2400" dirty="0" smtClean="0">
                <a:latin typeface="Arial Black"/>
              </a:rPr>
              <a:t>Did you add a </a:t>
            </a:r>
            <a:r>
              <a:rPr lang="en-US" sz="2400" dirty="0" smtClean="0">
                <a:solidFill>
                  <a:srgbClr val="0070C0"/>
                </a:solidFill>
                <a:latin typeface="Arial Black"/>
              </a:rPr>
              <a:t>vocab</a:t>
            </a:r>
            <a:r>
              <a:rPr lang="en-US" sz="2400" dirty="0" smtClean="0">
                <a:latin typeface="Arial Black"/>
              </a:rPr>
              <a:t> word?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/>
          <a:lstStyle/>
          <a:p>
            <a:r>
              <a:rPr lang="en-US" sz="4800" dirty="0" smtClean="0"/>
              <a:t>Note-taking Check!</a:t>
            </a:r>
            <a:endParaRPr lang="it-IT" sz="4800" dirty="0"/>
          </a:p>
        </p:txBody>
      </p:sp>
      <p:pic>
        <p:nvPicPr>
          <p:cNvPr id="1029" name="Picture 5" descr="http://www.gvsu.edu/cms3/assets/C714A380-E651-108F-5F88CA83BA764404/note_taking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42" y="3068960"/>
            <a:ext cx="3571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169097">
            <a:off x="5788915" y="1625132"/>
            <a:ext cx="288032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random books will be collected. Be ready!!!</a:t>
            </a:r>
            <a:endParaRPr lang="it-IT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19040" y="3993629"/>
            <a:ext cx="5780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Scoring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1~2 - incomplete (missing 1 or more days of notes)</a:t>
            </a:r>
          </a:p>
          <a:p>
            <a:r>
              <a:rPr lang="en-US" dirty="0">
                <a:solidFill>
                  <a:srgbClr val="FFC000"/>
                </a:solidFill>
              </a:rPr>
              <a:t>3 - has 1~2 sentences for each class</a:t>
            </a:r>
          </a:p>
          <a:p>
            <a:r>
              <a:rPr lang="en-US" i="1" dirty="0">
                <a:solidFill>
                  <a:srgbClr val="00B050"/>
                </a:solidFill>
              </a:rPr>
              <a:t>4 - has 1~2 sentences for each class + vocab + answers some of the essential question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5~6 - has 1~2 sentences for each class + vocab + answers most of the essential question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7 - has 1~2 sentences for each class + vocab + expertly answers the essential question, using main ideas from both class and the textbook.</a:t>
            </a:r>
            <a:endParaRPr lang="it-IT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2c  – OPVCL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Content</a:t>
            </a:r>
          </a:p>
          <a:p>
            <a:pPr lvl="1"/>
            <a:r>
              <a:rPr lang="en-US" dirty="0" smtClean="0"/>
              <a:t>Learn about the purpose of a document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find the purpose of a source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531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89877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content of this picture?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out your content sentence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 smtClean="0"/>
              <a:t> What does it say?</a:t>
            </a:r>
          </a:p>
          <a:p>
            <a:pPr lvl="1"/>
            <a:r>
              <a:rPr lang="en-US" dirty="0" smtClean="0"/>
              <a:t>What do we learn from this?</a:t>
            </a:r>
          </a:p>
          <a:p>
            <a:pPr lvl="1"/>
            <a:r>
              <a:rPr lang="en-US" dirty="0" smtClean="0"/>
              <a:t>“The content of this source shows </a:t>
            </a:r>
            <a:r>
              <a:rPr lang="en-US" u="sng" dirty="0"/>
              <a:t>	</a:t>
            </a:r>
            <a:r>
              <a:rPr lang="en-US" u="sng" dirty="0" smtClean="0"/>
              <a:t>									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532"/>
            <a:ext cx="5254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7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9236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3" y="260648"/>
            <a:ext cx="389877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– Why was it created?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30078"/>
            <a:ext cx="3394720" cy="4575186"/>
          </a:xfrm>
        </p:spPr>
        <p:txBody>
          <a:bodyPr>
            <a:normAutofit/>
          </a:bodyPr>
          <a:lstStyle/>
          <a:p>
            <a:r>
              <a:rPr lang="en-US" dirty="0" smtClean="0"/>
              <a:t>What to think about?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did the author create it?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Ex. To inform?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Ex. To persuade?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Ex. To present an idea?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78916" y="3514953"/>
            <a:ext cx="4968552" cy="32095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purpose of this source is to </a:t>
            </a:r>
            <a:r>
              <a:rPr lang="en-US" u="sng" dirty="0" smtClean="0">
                <a:solidFill>
                  <a:srgbClr val="00B050"/>
                </a:solidFill>
              </a:rPr>
              <a:t>	explain how Hitler planned to get the German people on his side.		</a:t>
            </a:r>
            <a:endParaRPr lang="it-IT" u="sng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78916" y="443627"/>
            <a:ext cx="5292080" cy="27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2029" y="1858105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4256" y="4581128"/>
            <a:ext cx="365466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can I find this information?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1109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3a  – OPCVL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Origin</a:t>
            </a:r>
          </a:p>
          <a:p>
            <a:pPr lvl="1"/>
            <a:r>
              <a:rPr lang="en-US" dirty="0" smtClean="0"/>
              <a:t>Learn about the origin of a document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find the origin of a source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729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– Why was it created?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/>
          </a:bodyPr>
          <a:lstStyle/>
          <a:p>
            <a:r>
              <a:rPr lang="en-US" dirty="0"/>
              <a:t>What to think about?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did the author create it?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inform?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persuade?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present an idea?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31840" y="4172573"/>
            <a:ext cx="6480720" cy="28397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purpose of this source is </a:t>
            </a:r>
            <a:r>
              <a:rPr lang="en-US" u="sng" dirty="0" smtClean="0">
                <a:solidFill>
                  <a:srgbClr val="FF0000"/>
                </a:solidFill>
              </a:rPr>
              <a:t>				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41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0592" y="1686175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356992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118713" y="4582615"/>
            <a:ext cx="429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To explain German foreign policy in a simplistic way for the British public.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56" y="4581128"/>
            <a:ext cx="2835576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can I find this information?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0498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– Why was it created?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/>
          </a:bodyPr>
          <a:lstStyle/>
          <a:p>
            <a:r>
              <a:rPr lang="en-US" dirty="0"/>
              <a:t>What to think about?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did the author create it?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inform?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persuade?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Ex. To present an idea?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0125" y="2586137"/>
            <a:ext cx="5040560" cy="26683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purpose of this source is to </a:t>
            </a:r>
            <a:r>
              <a:rPr lang="en-US" u="sng" dirty="0" smtClean="0">
                <a:solidFill>
                  <a:srgbClr val="FF0000"/>
                </a:solidFill>
              </a:rPr>
              <a:t>					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4049349" y="332656"/>
            <a:ext cx="5094649" cy="18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5839" y="2002426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5157192"/>
            <a:ext cx="54988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Early Finishers Looking for a challenge: </a:t>
            </a:r>
            <a:r>
              <a:rPr lang="en-US" sz="2400" b="1" dirty="0" smtClean="0"/>
              <a:t>Find the purpose of another source on Pg. 46 (It doesn’t say, but there are enough clues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235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686"/>
            <a:ext cx="5544616" cy="5589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</a:t>
            </a: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can I complete a strong OPCVL?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154430" lvl="2" indent="-514350"/>
            <a:r>
              <a:rPr lang="en-US" sz="2400" dirty="0" smtClean="0">
                <a:latin typeface="Arial Black"/>
              </a:rPr>
              <a:t>Add 1~2 sentences from todays lesson</a:t>
            </a:r>
          </a:p>
          <a:p>
            <a:pPr marL="1154430" lvl="2" indent="-514350"/>
            <a:r>
              <a:rPr lang="en-US" sz="2400" dirty="0" smtClean="0">
                <a:latin typeface="Arial Black"/>
              </a:rPr>
              <a:t>Did you add a </a:t>
            </a:r>
            <a:r>
              <a:rPr lang="en-US" sz="2400" dirty="0" smtClean="0">
                <a:solidFill>
                  <a:srgbClr val="0070C0"/>
                </a:solidFill>
                <a:latin typeface="Arial Black"/>
              </a:rPr>
              <a:t>vocab</a:t>
            </a:r>
            <a:r>
              <a:rPr lang="en-US" sz="2400" dirty="0" smtClean="0">
                <a:latin typeface="Arial Black"/>
              </a:rPr>
              <a:t> word?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/>
          <a:lstStyle/>
          <a:p>
            <a:r>
              <a:rPr lang="en-US" sz="4800" dirty="0" smtClean="0"/>
              <a:t>Note-taking Check!</a:t>
            </a:r>
            <a:endParaRPr lang="it-IT" sz="4800" dirty="0"/>
          </a:p>
        </p:txBody>
      </p:sp>
      <p:pic>
        <p:nvPicPr>
          <p:cNvPr id="1029" name="Picture 5" descr="http://www.gvsu.edu/cms3/assets/C714A380-E651-108F-5F88CA83BA764404/note_taking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42" y="3068960"/>
            <a:ext cx="3571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169097">
            <a:off x="5788915" y="1625132"/>
            <a:ext cx="288032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random books will be collected. Be ready!!!</a:t>
            </a:r>
            <a:endParaRPr lang="it-IT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19040" y="3993629"/>
            <a:ext cx="5780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Scoring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1~2 - incomplete (missing 1 or more days of notes)</a:t>
            </a:r>
          </a:p>
          <a:p>
            <a:r>
              <a:rPr lang="en-US" dirty="0">
                <a:solidFill>
                  <a:srgbClr val="FFC000"/>
                </a:solidFill>
              </a:rPr>
              <a:t>3 - has 1~2 sentences for each class</a:t>
            </a:r>
          </a:p>
          <a:p>
            <a:r>
              <a:rPr lang="en-US" i="1" dirty="0">
                <a:solidFill>
                  <a:srgbClr val="00B050"/>
                </a:solidFill>
              </a:rPr>
              <a:t>4 - has 1~2 sentences for each class + vocab + answers some of the essential question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5~6 - has 1~2 sentences for each class + vocab + answers most of the essential question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7 - has 1~2 sentences for each class + vocab + expertly answers the essential question, using main ideas from both class and the textbook.</a:t>
            </a:r>
            <a:endParaRPr lang="it-IT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2d  – OPVCL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Content</a:t>
            </a:r>
          </a:p>
          <a:p>
            <a:pPr lvl="1"/>
            <a:r>
              <a:rPr lang="en-US" dirty="0" smtClean="0"/>
              <a:t>Learn about the purpose of a document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find the value of a source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66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89877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content of this picture?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out your purpose sentence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 smtClean="0"/>
              <a:t> What does it say?</a:t>
            </a:r>
          </a:p>
          <a:p>
            <a:pPr lvl="1"/>
            <a:r>
              <a:rPr lang="en-US" dirty="0" smtClean="0"/>
              <a:t>Why did the author create this?</a:t>
            </a:r>
          </a:p>
          <a:p>
            <a:pPr lvl="1"/>
            <a:r>
              <a:rPr lang="en-US" dirty="0" smtClean="0"/>
              <a:t>“The purpose of this source is to</a:t>
            </a:r>
            <a:r>
              <a:rPr lang="en-US" u="sng" dirty="0"/>
              <a:t>	</a:t>
            </a:r>
            <a:r>
              <a:rPr lang="en-US" u="sng" dirty="0" smtClean="0"/>
              <a:t>									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532"/>
            <a:ext cx="5254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80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Values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Thoroughly researched by a historian</a:t>
            </a:r>
          </a:p>
          <a:p>
            <a:r>
              <a:rPr lang="en-US" dirty="0" smtClean="0"/>
              <a:t>Hindsight</a:t>
            </a:r>
          </a:p>
          <a:p>
            <a:r>
              <a:rPr lang="en-US" dirty="0" smtClean="0"/>
              <a:t>Shows how people lived/dressed (Photo)</a:t>
            </a:r>
          </a:p>
          <a:p>
            <a:r>
              <a:rPr lang="en-US" dirty="0" smtClean="0"/>
              <a:t>Eye-witness account (primary source)</a:t>
            </a:r>
          </a:p>
          <a:p>
            <a:r>
              <a:rPr lang="en-US" dirty="0" smtClean="0"/>
              <a:t>Candid/honest</a:t>
            </a:r>
          </a:p>
          <a:p>
            <a:r>
              <a:rPr lang="en-US" dirty="0" smtClean="0"/>
              <a:t>Person was part of the decision-making process (speech)</a:t>
            </a:r>
          </a:p>
          <a:p>
            <a:r>
              <a:rPr lang="en-US" dirty="0" smtClean="0"/>
              <a:t>Statement of an individual thoughts/ideas</a:t>
            </a:r>
          </a:p>
          <a:p>
            <a:r>
              <a:rPr lang="en-US" dirty="0" smtClean="0"/>
              <a:t>Statement of official government policy</a:t>
            </a:r>
          </a:p>
          <a:p>
            <a:r>
              <a:rPr lang="en-US" dirty="0" smtClean="0"/>
              <a:t>Learn the personality of the author</a:t>
            </a:r>
          </a:p>
          <a:p>
            <a:r>
              <a:rPr lang="en-US" dirty="0" smtClean="0"/>
              <a:t>Provide a visually stimulating piece of historical evidence</a:t>
            </a:r>
          </a:p>
        </p:txBody>
      </p:sp>
      <p:sp>
        <p:nvSpPr>
          <p:cNvPr id="4" name="TextBox 3"/>
          <p:cNvSpPr txBox="1"/>
          <p:nvPr/>
        </p:nvSpPr>
        <p:spPr>
          <a:xfrm rot="1069924">
            <a:off x="6797385" y="990190"/>
            <a:ext cx="216024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Write this list in your BOOKS!!!!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0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3" y="260648"/>
            <a:ext cx="389877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– How can we use this source?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37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help us understand this topic? How does the type of source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valuable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valuable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valuable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78916" y="0"/>
            <a:ext cx="529208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1969" y="1428746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  <p:sp>
        <p:nvSpPr>
          <p:cNvPr id="8" name="TextBox 7"/>
          <p:cNvSpPr txBox="1"/>
          <p:nvPr/>
        </p:nvSpPr>
        <p:spPr>
          <a:xfrm rot="20113329">
            <a:off x="1046429" y="1628801"/>
            <a:ext cx="269156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can I find this information?</a:t>
            </a:r>
            <a:endParaRPr lang="it-IT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7989" y="2242691"/>
            <a:ext cx="471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 It is a statement/ personal thoughts of the future leader of Germany, Adolf Hitler.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727" y="3851548"/>
            <a:ext cx="471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 It informs us of the political strategy that Hitler will employ.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517232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 it gives insight into the political strategy of the Nazi Party after the failure of the Beer Hall Putsch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3" y="260648"/>
            <a:ext cx="389877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– How can we use this source?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37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help us understand this topic? How does the type of source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valuable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valuable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valuable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988" y="2242691"/>
            <a:ext cx="5402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</a:t>
            </a:r>
            <a:r>
              <a:rPr lang="en-US" sz="2000" dirty="0" smtClean="0">
                <a:solidFill>
                  <a:srgbClr val="0070C0"/>
                </a:solidFill>
              </a:rPr>
              <a:t>since this was seen within a newspaper, it gives us insight into the public reaction to Nazi expansion at the time</a:t>
            </a:r>
            <a:r>
              <a:rPr lang="en-US" sz="2400" dirty="0" smtClean="0">
                <a:solidFill>
                  <a:srgbClr val="0070C0"/>
                </a:solidFill>
              </a:rPr>
              <a:t>..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851548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it informs the reader of the issues/problems the re-occupation of Rhineland created.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3544" y="5589240"/>
            <a:ext cx="5580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 </a:t>
            </a:r>
            <a:r>
              <a:rPr lang="en-US" sz="2000" dirty="0" smtClean="0">
                <a:solidFill>
                  <a:srgbClr val="0070C0"/>
                </a:solidFill>
              </a:rPr>
              <a:t>it </a:t>
            </a:r>
            <a:r>
              <a:rPr lang="en-US" sz="2000" dirty="0">
                <a:solidFill>
                  <a:srgbClr val="0070C0"/>
                </a:solidFill>
              </a:rPr>
              <a:t>provides a visually stimulating piece of historical </a:t>
            </a:r>
            <a:r>
              <a:rPr lang="en-US" sz="2000" dirty="0" smtClean="0">
                <a:solidFill>
                  <a:srgbClr val="0070C0"/>
                </a:solidFill>
              </a:rPr>
              <a:t>evidence that simplifies the issue of Nazi reoccupation of the Rhineland..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15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2112" y="578340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37989" y="1137034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2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3" y="260648"/>
            <a:ext cx="389877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– How can we use this source?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37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help us understand this topic? How does the type of source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valuable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valuable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valuable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988" y="2242691"/>
            <a:ext cx="540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it comes from someone in a decision making position of power and can thus influence foreign policy.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851548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it informs the audience of Nazi justification for expanding the German Reich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3544" y="5589240"/>
            <a:ext cx="5580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     it provides insight into the sense of comradery/unity that all Germans had towards each other.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4022278" y="93986"/>
            <a:ext cx="5094649" cy="16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78769" y="1344322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5489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6225" y="1268760"/>
            <a:ext cx="3106688" cy="4937760"/>
          </a:xfrm>
        </p:spPr>
        <p:txBody>
          <a:bodyPr/>
          <a:lstStyle/>
          <a:p>
            <a:r>
              <a:rPr lang="en-US" dirty="0" smtClean="0"/>
              <a:t>What to think about?</a:t>
            </a:r>
          </a:p>
          <a:p>
            <a:pPr lvl="1"/>
            <a:r>
              <a:rPr lang="en-US" dirty="0" smtClean="0"/>
              <a:t>Who is the author? – How do you know?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was it created? – How do you know?</a:t>
            </a:r>
          </a:p>
          <a:p>
            <a:pPr lvl="2"/>
            <a:r>
              <a:rPr lang="en-US" dirty="0" smtClean="0"/>
              <a:t>Are there any clues about when it could have been made?</a:t>
            </a:r>
          </a:p>
        </p:txBody>
      </p:sp>
      <p:sp>
        <p:nvSpPr>
          <p:cNvPr id="5" name="AutoShape 4" descr="data:image/jpeg;base64,/9j/4AAQSkZJRgABAQAAAQABAAD/2wCEAAkGBxQTEhQTEhQWFhUXGB8bGBgYGSAfHxoYIBwZHRgbHR8fHCggHR0oHxwdITEhJSwtLi4uGiAzODMsNygtLisBCgoKDg0OGxAQGy4kICYsLCwsNTQsLC8sLCwsLCwsLCwsLCwsLCwsLCwsLCwsLCwsLCwsLCwsLCwsLCwsLCwsLP/AABEIALMBGQMBIgACEQEDEQH/xAAcAAACAgMBAQAAAAAAAAAAAAAFBgQHAAIDAQj/xABLEAACAgAEAwUEBgcGBAQGAwABAgMRAAQSIQUxQQYTIlFhMnGBkQcUQlKhsRUjYsHR0vAzU3KSk+EWgtPxFyRUooOUssPi40NVY//EABkBAAMBAQEAAAAAAAAAAAAAAAECAwAEBf/EACoRAAICAgIBBAEEAgMAAAAAAAABAhEDIRIxQQQTIlFhMnGBoRThkcHR/9oADAMBAAIRAxEAPwDvlCGUMu6nlz/eMEsuNNVjlxmCTL2zANGCBrCkFPLWOg6BhsduV1jXL5sN1xdIrYby0g64kHSRtgQrA1vj36xQ25ef798agWTM1QxGVhzx7FBLJH3ixuyfeA2PqPMeoxyfwkKbDHkpBu/dV42gWdxMvLHWJR5Yk5Ts/mH3KBB5uaJ9wAJHxrAftrM+SWONQDLLejewoUWzcrNbc/XywkpxirY+ODyS4x7CKhPj1/r4HHVia8sIPC+AZiQpJPMQ5vSrszOB1Bo+AEauR6HkdsMXC+zuagW1zOobnu5VLqw6aSDqViPLmTyxyL1sLpo6Z+ljFamm/wCQ+h23OIjpf++OCZu0BI0sTWj2iW8lr2/Sv4gdc8ZIVVpomjVtgxFgXsAxUkL09qufvx2I43o87jcnG0mW88cGz6qPEyged/74kNxOMMEdypIsalIseYsbj1wTWRmh8sZCg1dcE00sLVlYfDGqQAsaA92FYyITJsaJ2HM4gZm/XEjj+YKO0bERqqAiwNyftCzvVFRW+zfGP2VV5MsskgNFjpJ+0AaLD0Pl5qfPHN7tzcaOl4qgptmZUbjBhIBWNFUctPyx1Zz5YqSMOX9MbxQY8Zz1Axo8h2qsFAJKbYjyN0xyafSLJHwxybOg+eCY7GQDmMaSRqd6914jPmkHiJXbqeQ+OOjZoPupBH7P49eeDQDhJXLkcc48upN49n9bx7yHU+/GCayZTxXfxx25HfcH0648jHmRjMw48wfj1xjHOaJgb3xB/RaM/eNGhb71b1iXnp3MZ7utdDSWbrfuPLnXXltj2ASk28CCzuRNY07bgaLvnt6c8ajcmjb6ry2HpWOUimyK+JxImSTSwQICCmgsxII1jvLAG3hut7J8sQsus1nvIlYbVUgvyP2aJ61t5YwtnPM5dSCNP9fLEX6ifMfLBHNAndEugdi4G/Taj88ad0PP+vljDFkHLK1ahdD3bdRt09MCYezeVRyTlUAvYInhrzNHf3Vtgkkgs6XBshSt3R3v3GunpjMtxINMYrXYGhfiJBomvu/wODyS0RpkXN8Ahonu1QA+ExAKy+fIUR+ybGO/DeA5eOmCmRuepzq36GvZB9wBxMzL6fFRI6+7zxKjcfheNYDWaDXWrp5H9+OGcj7uJjGFGkWSTXhG53om62vpd4lPdbbn1NfuOOcCODubHW25D4IMKwCN2Q7dmXUxjZo3YMnjLMkRoLqDfasMdIv0Ps2f4nwD6xmTmfCwESpHv9klmdlI2s2Bf7PMXiouH9scqMzNGdMOUZ5GQqGYr4zRKk1TWWGmqFDoMPP/AIoQ6YoMhBLm5GGldtA26nYkAdTXxxJ43NNSWi9qFOD35GGePuoElkZIhqB8Y3LEeImqpipbbfBXI8LUopcktsQVY0KIKVWx5A2efu2wOz3CZsyEknJVQoPcLVhyBrt7N0boenSzhe7XfSDHw9EymWjEuaVFXRZKREKKDVuzVvpHTmVsXKOGEHdGcnJJJ7ZYiwqCWCgMeZoX88etGCCCLB2IPIjyxRq8Z47N+sbNJAp3C1GK9y927fMnE3s72y4yHCsuXza3VErG7HyVgFW+m69RiiyxbqzP0+RK6Lcy/CoEbWkMasftKig/MDHbM5dXBDqrDyYAj5HGnD8w0kau8bRMRujVanyNEj+unLEnFLICtN2Mh1aopJIedBdNDrW63XoTWF3t3wGeDJTSpnFUopI1LpL7Gowwb2j0rmaHXDzxfNPGUKaaJI8XImiVUn7NkUDiifpC40OJMk4Z3SFbXLQo5dCbLGWTSUjPh3AJ2Xn1xuVjJsSeN5oaaKBJGVe8XQK1LtqU9AQBtyxaP0P5LMjh4YKGjkldo9UgACilIUHceIN6Yqzi8U0jW8UWXAFm2om73a2Lsx3/AIYtj6PO0s+Ty+XyciBQNRUsrF21MzgKimzz61sDiTnGK2dHt5JPSG4JL/cMTRrS8bXXlUmr8MacM4LnZvFII8upPssNb17lYBb9ST6YMdmu1STsYZSiTjfSrWrAl9Ok3RcKpLICao7kb4ZMUTTVojJyTpld8X7P55GuERzrfIfq2HrTOVI+PwwMmllVu7eCRZukem79xWwR68tsWpJHe42OMVKNnfDWDmyv+HdlczK15grAlclYO5PlyKivj+/HmZ7H5keKORZQeSldBA6EmyCfl+7D6h3NjY+eO4xuRubEXhPYWv1mbcMRuI0sLfq2xPuFfHHTj/ZMRqZ8nHpmFa0VtKTKBpI0nwK9VTULIAJ3w7Y8IvGsHJ2VTDxNGVi/6tozUiS0rIf2geXmD1HLESTiyk1ulqGGsFCyH2XXVuVNbEYfe0XZ+KVlkeGKVkHgMihipBBFEg7eY5bY0dMpmgFzscUhRrXvVUgHkQLFfA89ueBzK3q0JHDYJc0ay8ZkF7tyjB9XOx9y2fTDZkuxKLRnIkYitPKOzzNe01C9yavegapsys0ZAWMqABso2oe7oMddODZNzZWvE+x00DXk2aResEhth5aJW5j0b59MBs3mJYHEedQwE1pYnUjE8lD+wW52t3tdVvi48QOI5NZAyyqjxSAKyuoYV6g7HfBs3JlafXABYZfn/DHAcUscvkb/ADr9+GfP/R3kZRaI8IBv9Q5QMB007oL81APrhWz/AGNdNZyMxkA9mCYU3mQsgIsV0ZSdtz1weSGTs5S53wk7eXliF+k/8PyP8Md5uG5wLqfJvQG+hkkI/wCVHLn4DEC18m/yH+XGtFENOeyJaT9T3sLED9YraTV0bo2DQ236+mCP1dhNE6HSUJIPPVYIIJ9ed4GxZ47aO8kPmoJHzr+OCEU8hA1IR8B++scjbE5fZM4Hxp5dckTa1NXHJzD+IOAfsj2a6b8hgzkcyJFDCNoyOdn58ufl8CMACvj7xlIfbxKaO3x3Hpghksz3f3mUkty3BJs86sWSfMevR45L0KwnmVl1rLG+4FMjHwOu56eywvZgPQ2MSDnjy0ge8k7degwJ4pxfRBI8ZGoKSob73IWNjVnCVmMpmZAQ2fzIBG4VlXf3oqkD0GNPModhhjcype13CvqebmyxHhVrjYjnE3iQj4Gr9Dj6D+imXL/ozLvlo4wdAWYqoUtKoAcuQLJvezzBGKn4v2GmZy1/Wb6yO3eAeRY3f4Yk8A4jnOEgiOMrE7W8UtFC2wtXUkoxoCztsNsH/KhKkx36afgtrt/2mfJ5GaZBUlBI76O5oH1oW1ddOKf7N95CvfDLpPIwJaaaRixskmh0HmbN88T/AKU+20GcyUKJrjmXMKzxONwAko1Bh4WWzzG+/IYHdne2caxiORd9PMfly51hMzvrot6WNXfY58IzsOdV1CNDOg8cbG9j9pT1F/EeWIuakh+rquoK6EtsVB1BlpvERe1r1Pi2wt9nDPLnhm+7ZYSGF8tSEUAL9roTW2G+SCHVZSz0smj6UPyxz1vR3R6pkLg/amKDNZeIpM7zS0NA1FVsaathd34iPsg7b4unFO5C+972EnvA3hsbI1BaI6rpsVtzPvxYfZ/i0sqyCTuy0baS0YIW6BK0SSGFi9+o5csdGJ0qOD1eNqXLwHJolYFWAIPQ4Fzdm8ucqcoqaIfJDRB1B7vmTqFkm7PO8T1kb342dmG9X6Ys6ONNp6K97e5LL5SDKxIiIolMlsAxLKh5lud2L/ZWqrbCPLmBMgR3YSkd7mHQ+Jy5GmIEfZF6SOmjbc4vLPQpNG0ci6lYEEEeY/A11GFXK9h8kA2hZFlYbyMzFr8yCdB+Xn78c+WDfR24PURiqlZVXEuJTBooIQuXSJllURn2WBtWblbWN+d3zxffZziozWWinG2tfEPuuNnX4MCMUT214HPlc5HvHIZIzWnw2EO5IbkaPIE8iemOvZ/t3mOGy6GQPA5uRBzVq8RjN0CQOR2NdNzhMUnGXFlvU445MfOHg+g8ZiDHmy6B4ypVlDIeYIIsH4g44Q8RayHFeoUkfgcdPNHmUFCMcnJC+uIi54k+FkYehN/heOn6QW6ah77F+6xRxuSNRJhawL59cVp2+7U5kSTQxMYkioEqdLuxVW2O9KL2IIO9Hlh049x5MvA8gAJWqBNDfrfkBZ+GE/Mx99Mzyxd2w38KjTLdW3iLcrFjbcnnzwJJyXxZfA4xlc1aIv0FcfzGZgmimDSRREaJWN0x9qPUfa6MOdaq5acOfF+DKA8ifdJK+fMn4m8AOGcSkg1rCq92GJNoADJdMFCUbFC2N77cwacMnnhLGkg2sbjyPIj13wzWtiOTTsTsgzSBVjf9YDspobVzVqBseQOww05fNSxIBPTuTtRAoeu2/vrA7iHCAx2ZkS7IQdRyIHMG/LHbNZtCynvAVUVbFbJ9QBYPXf5YW6DJ8iT9flb7IQem5+f+2O0WWvxMST6nEGTi0SDd7PkN/wDYYDZntQ8y1lj3bDchgCT5gEWteqknAeRLtgUG+htmlVBbMqrytiAN+W5wA+uZYyMjSqWuwu9nqCprxe9boj0wLOSSZCDMwLAinKsQDzHjB1LfTkfToJyk00TRrNkxJ3RpHiIXSvIbF65dLrB5JjrHQQ7V8SzECrLDRjLBSJLZ9/ZYE7jfatzuMC/+Lcz/AHZ/1T/Jg3xfNwzQNHMWjVqJI5qQQQbFgURd4Wf0JB//AGf4x4DaKRqgy0OYI9qMWRtqO3I1uvl+eOtzhtLmMGgRqYgMpuq8H4jGcPgMqBpYEjJ3oyBgR59D8xgjDkoxt+pHwvGvG1v/ALIvkjzKRyuLV4z56CDv6+DEk8Pm00HVfhf588avCI6HeVt9hR511PqMbDLWGY5mWk3ZhstAXe21VvttzwHKC8f3/sW2R+L8ClnhmiLoO9jdL08iwofI4S+ymfeTLqJP7aEmOVeoZSVs+u354a8rnY51jYSZkI6sdwQ2oMoAv7J8Xs9SK5Bga37X8KzeRnPEY3WRWbTMQumjsB3q8hrobjYN5WMTyRUtJUWxNrbH5JLrCrxzhk6O7wt3iSX3mXkbwsOpjJ9k+mCPZ/jUeZQSR+19tOqn+uvXB8xK61/Qxx7TOqyjuJ5clVimR4210hcUSu/XkenI9MBJoJIXAcGr2PQ+44vDifD1YNFMmpG6Hr5EHoR5jlhM472TnWJxC3fR0SoaiwFbiueodCLvbYc8dOPKumJKO7XYS7O9rIJR4SyT2CQFLAgLpYVyKdRfs+tYZBnA8h1IVXYqwvS3uBF2OdjbFdcM4Y05SeCSCKVTqpIynvBAaiPhhrbJZuTd3iU3eldYT/KrKfmTeBJxT0yscja+S2M+e4rCi2SV86Ykn3Ab/DfCJxbt5qzIXKmUQqoVtMxg1EFiTyIuyNypOx9+D0sk6RhF7gnrUei/iCfywtZfsigFuqliSdvIkkDcdBtg+9FCzi56GPgf0lzgCGDRIxulzWZMj6rN6WSJSVPMarPuFYg5j6WuJwyhcxl8uvoEcWP2WEh/I+7AeXswjA6PC43Vh0I5V63hkiyv1yEXXeqKcEAgSgC7B6XuD5EEYD9R/wACf40fI6dj+30HEPAKjnreJ29rzMbUNY9KDDqOuGiTLMeaD4t/tigs3woSK0gVY54TUyH2W072R59QR+7DNwKf9WO4kfLuOTRGl97Rn9W3uK+6ueC80fJJ+nfhh7tdApz8CSKhH1diFIu2Mg335Vp2I38WFHtbwqNTGEjNykxhjIxCsRaDdibJAXbo5HWsd8vxiXPZ5O/C2kFaoywDVK41Czam7GxO3vrBLjvBxKE72TSi2C4FMurToewQBodVa6G14jKS9zstjTUKCf0VcTM2RaAFmlyb90UFWUs9227AVVrz+wcOfdTV7Ug9NC3/APXWKk+jeZIuJDLBmEjQypJ5PKjgoOfSNGa+fjOLMzWWPNmeh5Ow/IjF5ZVHtf2ck4VJonTZacEDVI48wke3+ZgQfdjQ5WY+3rIv9gbXtdud6/LANOGlt9ctf4jvy9fT8TjvFw4RqXkk0xqPE0pQKPUnSPzrflge+npRF4sicVz8cWaaKSiVX9UrVpdiq27b0ANWnfkAx64o/tB2tkaZwssjxo7LGRIQNAJClQPNa35nFjcT7ZJMsscWXSXWujZSxHtC9ZqMkg3akgUOdYrMdgs2Rqpfjq/l/K8XUsbVS0XjHNDcV/X/AKHuxXb9YWK5uSbulUtHRLFZrGnqLU+K1O2LM7G9psrnZry+YaORoGaSJrpCHj3o0pItgGG+kgdKxRPEuyeZgRnkUBFA8QPOzW3riyPoQ7PMkc2alQAS6UhY8yosyGvuk6N/2Thm4qLrZLI5uVyVWWfmYYr8WcF+jb9PJsC8wuVumndj5hWYdfQ3y/LEqbJFjakj0o1zHkRjdeHEeG0sb7rZ9eb3WIWvo1teSAZMtp8Es21ezEL8/trXp8ceHNZa9TMw25lNyeo2Hu9+JH6OVR45NrG+orubAu3Ox6DzGJGY4Z6Uel7/ALxgP9kG39grNZnLsCFkcEjmqn3G6Hy/djePMRBiO+kYE7DueWw2vTXP1xtLwRq9s8vNx/8Acx5w/hQAqTci9TEE0BzO9nltve5GCl+EZtg6biunNLGVf6u8RKyrGGIlVm1KVXUaIBHLmp3NmoerK/dl/wDl1/6WN8pkIWzHdQa2RJbi0uwIerJbxkvBZ306aDGxzx3vMf8Ao5v/AG/9TBa+kgyTj5PNTtRMnrQXp88dEhs+0T7/APvgllMipVTvuo228hf54nZTh6jc/u/hiPFsDBB4K0g8LV50OfL1/wBt8Q+OwQZKOLvRI0hvQEXU506dTE7BQCRzPOvWm/iGfgykLzzvojQbk876BR1J6AYpvMdrV4hnlmZGjZfDCCbAjFkDYbOTZ95q9hVXjSjbDijznQ5cFzI71Uh+sIZCzDXCpQsF8eogto2ArkOVcsGZYyWVswolRSToIAQsRpDMoB1UC3PbezuBUDsbm0ikbWyrGUC6mcAAsSUWj9o6D5WOm25TtZxfK5SHv5ZSFJAHdMGY3uKXUARtz9cLxlJJo2VLHNxRXvHOykmXl+t8MVhHzMF6mUdQv30/Z3I6XyE3h/axZIpGShMqMe7bqygmj16YY+znbbJ5vVpmMWkBiJjGnM0Beog8rNY07X8AyE8X1pmUaqCTwuF1sdkXWLVrIqyDW+4GFcW38kNDJWmKPZLttJnp2hljiC92XBW7u1AG59cNS+A+Y8/44TeN9nk4fEMwuXVTHITre2oiSotioYGuosEixQ2wd4B2phzCDxBX+6T+XmPdhcsU9xWi0E1puwRx3h3cSjMwirP6xBys/bHr5jrzwf4dndYHL39DjrxTTpFadTEBRfM+lc9vljSDKKgtAB1IHK+prlzxK/sodZ47qxv0xGlhobcz+fTE8P588ddIIIqzhWFMXBAwOwx3fLyI3exkCVR5e2B9hvMb7eV2OoM0PoBZtlH9bYGZji5WRQUaSVh+qy6bsR95/LbezsBjJNvQzf2B5c3LLnZnni7pJkEZW/CAAKOqqO9npzwMzpOWXTC7FHvbmU33APWxyPpjtmeISTzNEGUv1CNoRSPaVmPjcr1INemIeY4EwF64Rz9hWc+niZaxd6fyFjG+gl2Qzx+tI6L4e77lgOY8RZH8yDZBI5Hn0xY5fUKxSq5DMRtqg73VzJCmvwFD44P5Xtdmo6SeOz5rQPy5fLE8uPluLMk1poY+G8Ijg4pkjHQ1TyGvIdy1C/K7HxGLZziIitLKyoiiyWIAA6kk7Yozh3bGJM3HmZVdzCGZI1FeIoVFkmgPFZbf2cR81ns9xqXVOxXLqbWNdkUdNvtt6nfyrFor4fMhkxSlPQ5cd+lEM3c8Mi71v71wdA8yqimb3mhy54HQ8BlzJWXPyvOw3CnZF/wqBpX4C/XBPgvZ5IVCqgA/E+p/r5YP0Bt8/LCOd6WkUUIQ62wBNm4ctojC+NzSKos+8+Q3wtdre0Jnhlhi2VZkTWPtyXZr9lau/TEHtbxjQ8ksezyXFE33Y1AEjj1N0D+0Tzwu5IKoEetiN6AX2VPttQvxsNvQe/ZoRpci3bo24lnJpI3t2MbsSATtQO1eW46Yur6MOFFcnFO2ZeQSwpUdKkcX3gqrsW1Wus7kADFSZ3iquqxMirEvsgVqHPqCSflh0+ibhkWbgljd3/8ALykLpI9hxqGzKaOov8/MXiuNumqIeqjHTbG3tD22ykQeCKcNmWJiTuxrEcp8Klj7Ipjys8iOhwpdnM+nDp1bNyOEYFWd1LNqOo+Pw6hRPM8/hiN22yOUy3GYTsEVVllBr+01My6mZwWvw2ByUAUbxN4Nx/JcR4mBmoY2qMrCzsWRhYJVo5BpvVqKkAHY2OVUcVZCDcYOl2Ge0nFMvOYnys0TOSyao5E1na6oG2AAbYiuY67lOxeZLRNDKWM0RAkRYWAjLAutMAQdSlWq/DdbYWuO5zhnD85lc5l4lkc644ocsirdGSOSUmvGxao1HIgMReOv0ddo4c3m8/rJjmmmBWCQfYRdNAWB3oANggkaRV0aPtxvkTeRuKjQe47xCFw0IZJFFrOm506q0hgOXU0ff0GBfYl5LEaSuyI5UKrKziIklVN2wXSFcXvvSmvDiVxvOZPK5tgwRneG2jsHdRSkoo2OnTVjcA1vjXs3xHLZg5psuzK5YXOAPE7JojjCPuwCoKBABLGvPASVlN+30e8PyUUGVndM0zSq7n6woZyoZ2EZZdNCwaJUVsSCNsBO6k/u5/8AXb+bBdQ0KGJFYiu4Y72Eoa6BrUdNGxdDfY47fUh/cZj5p/PiU8nQtNvZJMTNEpVtJCirA8hiTkWIBeRwFClmJNBRuSSeVAefLC03H9iBH4RQHja6I8+mI+dzCZmCTKOHQSgU6vZDg6l1A0GUtVj+gI97FYhduu1h4hmQFY/VojUSnbUeRlYebdAeQrqTYaeFoZVZCV21KwNUy7gjyO1+8DAtJ6UggXdHYWD8vPDdwk5XNZfu5KWYe2xLDqxUr4tCgKB9m+fOxi8tbK443UUOPA+30blC8UhhlXXmSoZFhnjAUywsGB0sgBZFNgKedtqm9u+0HDIxlF7pZF1Ke/iQHuowKQd5Vk8joBul35gEN2b7MQDuYu9U5fMBrbUULeEo8YDAgPsbHxB5Y8ynAFn1RME+qoxVHXcyxqaRtwApK82HUlgBeM5/jQvtKL73V/z9DhwDMZPvg8s0M1x6ogyhiQzbvGKPlpIXfYX1wI+knh03E5oEhYRRRK1awQWdqtgo5UoFXuLO2OrywZGDXCERdlKxxk92SSA0r1S9PaO9HTZxy4Pxdii+HMZ1telXhgITSR1kFCw2xJNEXY5HCqTWkaUXN8mTu1XCJ8/l+5kdIgHVyy21lQwA3A2s38MC+zvYPKGI5LNA9/rZosxH4SQQDp5kMRTGmHK6OGbJZ9HQmRSJUYBowrFhRF+MgBrFHagOpJwGXjFZyCNLkeLXLKB0TSyIthb9qQHlZCHocZOtPoRvyhMmhn4Xmfq+Z06G3jnC/wBol878x1U3XuIJbMrxAFdQpvOjsR5jE7tPxN85EYZcpEyHemEjFW5BlYBSpHniumyeY4cdVNJB59UHPceXr09MQnGMn8S2PP4kWVFTUR/2xNiiws8E42kigowYH+q/2xI45xsx5ditBz4RXQna/hiFbouBO1PHQhbQNRBKxL95x7bn9lfzvCwuXleUxRPrmamllHP0VSNwOfL9+PcrmqMs53YHuYQfQ8/iefuOG3s9EsKqbAZt2c82bmT/AFy2GKP4lIRtWZwbsHQVjKUI5AAbfw/rfBiXstIBceYbUD9pEI+VavkwxzaUufAssp3NlmA5Heht8scH488TKkkLURYIkNlR6EG/82F2LJysmGOQq0cjU6j8OhG246XVjcYQ+Ow9zqB5hSzn9kmoowfleLCyPHIJmVddORQVxTfDofgcB+3sZVI2C6gJAa6EjdAfTXpv0wsex4zfQl8I4CZpFg9zZhgOvMRD0Aq/X3DFrcKyKQqERQAo+ZwC7KZPuYvEbke2cnqxO/43go3Fgp5bDz/EDyxpz5MzTqkFc3mFjUsT/wB8K/HOKSPoycY/Xz0X/wD84ievkSOnl78e8X41SmZxap7K/efoPnz/ANsIeW45MdYgVnzmZY65BZIB5RxL519roD6Xh4JyFUeKtnHtbcmalGVUvDlUVC1WF3Cs56f2jfgPLErJZFUhDKAb5knc+f8AiPpY54szsj2Ry+TyGYy08inMZtCsujxaLUhF8N+ySST5k+mKu4bEQJElsSRMVO/JgaYfE4pmpRSXgHpZqc5X/BB4hE+mxGiJ7lLH3kD8hhl+i7ihyuZlkKu//lXOhASXKshQelb+I8gTgPxeRWfQn2T4q6tW/wAuXwOD3YoBs9GFIIGXcne78abfl8sLCbWx/UJcGTOH8CmzWa+uZwJKsg1Mt7EkDQgoEiNBt4SC1Dety1cVypzaNlpoohClBBGirp2sBOZX4HfywTyWWVAFRQqjkAKA/hhc7SZKCbNx/WonMKbOSxIF3WhFb2m2GoCxXngLJKb7o4knN0jXiHCnizcWbgkdZlURkkJoWIAgqq0CrG9iu12TzNxeLcOaXiWSzbHUUa2fSgtkIeEOVA3JBGrfkBthzXhSxoEjsxoKUtZIA+8TvfnflgLOrAfrFIvfawQL2B35+frgvJOL2TUUxM7N9n+Hyz5z69LKWD1HIZCAVcE27Bb7wXpJfYkMCLsY04VwWPJ8VjHfCfLMQ4mvWFKHUBKyk6KrdiKog7C6as5l0ZV1PoW6Z9iVGhghGoEDx6Ry9+1jBPh+Uy0isscsMpoO8I3tVa/a9DViuVXti+PLKfYOPF6Yr9v8/K0+YVDqjIUrt4NNaRW+6nldgEgkDzVf0LxL+7k/1mxbHFslNms1GlzDLd22ru5KDyDkLNMtjVdCvCB54AfoOf8A9bm/85/mwVF2zollqKS0DICakFGwxrlXPb7Q2x7lEbWLG460AL2v7R9+IrcZKkqXplu1EZY+0e75bkFdO2xNbYzKcaZiV0N7ZUM6t4iGIDXoVQTV1t5UOWElF0cr7EXi+U053MRNy71yP8J8S/gRiXw3hkkESySLXfrqjs/YG9e+iD7iPWmbi/ZX6xL34bRIfapdQYgALYLV03HXB7gfElkf9H5jLrLTaV0qNBoRlaVntNIlVRRPU7Y05841H+To9NljjmpPwKvDeIxNBFl5opH05hpWAGn9WYdOhW35vpah9ncc8WX2OaGWE1ILDFFjsa1qyLJosdFUQK2J8W4EWbKZfNOIVhLShgQVdh3ZGpdqkoV3bbHYaR0ApT7T8ZzGXmaKOCSUqSrCZI7sHYoUJLg1YJAOww0N+OgZsvLz3sfocugluJ2LDey2rQSB5+Eg9ABp26465yQR6nmzDLRLHS7Lz+9TEkfsnwCtlGKbbtVxWYmKCN46FlYozYBvdjW177nETM5HNHS+a1Jqttc6TSV09kIY/gQfyw/H8kb8jFxftiyxyLlpGmOr+3cKFTyXUANZ6hd7u7bdcb9geLxZGA5vNhi+Yk0s0u4deauuzMaprJFHUKPKliHP5cHwRTZ6Vdl7xaiQfsxDVYv7Joegw29nIM5mjKMxkDPHIBvKNITn7O9igeYOr1J3w6S6Ettlk5OHKZod9l6b7RMbC6N1dto3o8/LphencSFtNhPshwNVct6253iX2e7G5bKwNlyEcudThyy2egB22HIfniZmuE5dK8MmV0j2owNBHrqDJ8RRxxzSb+JZwdFY8b7NyRFpMixjY7vFezeqXsD6cvKuWFaftJOTonJBUiwyaTYN9Bt8sXTn4KOgOsoKkqwoEcvaWz/mGx32GIOd4DHIAZokeh9oA18xjLIlqSsVSnHSKw7OVLKgJ8KKW/52JP7/AM8WVl83CmkyL0B1GqCkGifipv3qd7OmucwPqufdNGiN2BAUD2ftBb26MB8OmLB7LwZTO52ZCurLZaPvJCw8LmgFDaiOQF0Qb07kVu7hyl+DoeesaonZvPgwmSKnBXwOshIBPeA6QLWxpsuLN6hdKK1GRlfLqk5Ln24nZizGJvZFk2ResgHlflQwEynD5Mssk6Zfuw/Eg0eXeiv1VUJLrTUVuVN0J3RR9nZsHFPrB1kAEAKAooBRZFCyevn8sLkjw1Y2OfOOl+4o8Q4KDanpyv8Arb4Y4ZPjjJWXzfiS/BIdyrfZDHqL5N8/PDbm8qH9COuFTj3CfAQ+/wAOYxBP7OmNMm5iQpQVvj8fLzxyS3A3NDnY54DcMzrqBHJToNtW+pb8+h9+x9+CeezThe7gFytsDV/IdT+WD7cn0GWSK7AHabNPmZ48pl/FW1DkW+0xPkOp9+Hvsz2WjyiDk0pHjkPM+YHkvp87xr2J4BDko2ech8zJzYMPAvSNSfPckjma8sE5+KoJGUnZY+8vrQLBh61QxScJ1xitHBky8n+CWj1tiru1rNHxLM7e1odf2v1S1/7h8xi0Fz8J0eNjqFrpXmK1dW8t8I/0m8MSQxZiJirAd2wddmFsykENzFt7wfTGxYZK7QMWRQmmJuSJiDGQopbnbWfXwqCd/WsecG4ucvmY5oG1MHoJv4lYgFNxvY/EDHrcKd+bADoAP3/9saZrso/2WFeu5xaMFezpyZOUaR9CrBZFYqzt7xSWHPzJHKAoEdqtURoUkGwaa7N89xifwbt5mY1SJstFKQAo0yMpNCrI0vgPx/g+ZzM8uZMIj7xg2hW16aVRz0jyu6vfElhlEn6aUYz+X0N3B5cwYopzBKocnUAp70LTVVUZFOm/EpsX1F4N5LjjFWGegki01+uMZCkE0pbwgL7/AJgYrjNZnOysZGzs3ewguqsxGkjwvVEAHSxHs7gkE74sLhnaJny8YlcySaKkITZj4t6UgciBy6YdY0uhcsku6v8AFnvEOCuCxTxK1cj09AF/fyrA6Ls6wkjkaNnEbhiOpAOwBrY8vxFjmCQ7TaVN6TRoWDY+Gomvl6dMZF2ragxWPnv7W3v9MJ7dOyVg/jJleZjlpyvhVqKBNhYe/AZAynT9pfa39VLus9/6gf6R/wClh0yPEVjEpRGex4i8gbwgk0DVkWxNmz5nbHP9Kp/cYaTndoaPVC7loDrZmmCraUunV9hTuKNimO1jkcd+JEdypVTQZC71oDMrBjtZGs0L5e0TWCOUzkaBTcPs6GVyB131BiDd72LG+wOMbPZdVJj7xi160ssoF2RcijXZo02rc7dMVUVVyZOUvlpGs0UwQPHHqtgugAllsAhjWxBuh02PuwusrNOJKU7SE9PExhoiqII7sUelYeOHiRadYxHyNMSxO29glqs77PZ645ZjLvKdTJCWuzpDKfLwkswHx/3wjil+gHB+RV4bcEneRodx4mDkHVrZhXkbkff3YKcX4ucz3f1kMyRvemNdDG00FmYNbOLvbSPSwCJWa4Y6m40Zh1VqteXJgKPx+YxIynCnL92yKGAslj025UOf8MIvcs3AkJnstCsYi0aHZQqotm2YKGYdOYstvz64KZji0URVXkjiZtwGYDbzwv5nh9AiWkC8xZNDUQGFDUR12FjHaXgSFTLG8c2s3rBtm23skksfeb+WF4S+ivN/RM4lxRUj1RNG7udKUwcWeux6C2r09RgO+uNTKZpVI+33jbtRNVupuia01sdtsdYuGlQ0giYBRZPd6dhuee55chjrEEdWSQMVIII6EEEEVdXRrfCPQrk32EYOMhqjzi7fZmW1r/EeaH8D6bDHA5+aKSop0mj2I2AJBvZitAMK56dwRtviLA55voJbmI7Fc9IVDYAAAHSzZob3zjzSA0778tzW/UigSN8ByfSC5NaJscdG2VVJJNKNh/E+vXyGOzozDZSB5UpPvvXywLzPFANgyE157etHUf6OCeW4nHQBYXXIb7/DATrsn2JXbLsw86AqtSISVY6QPcaYnoB/Wy39H/Bc1mZs7HE/dEw93MHvfUQNNgbeyTfptzxaedzkRU2T/lP8MFOyOR7uEuy6WlYyP517KX/yKpPkScdPp5NviMtFX8Ny8sKvliijuHMLPpPijI3K+E+O2V6re6sbYOcOYwufCdJ5/vrzA5YztdmhBnFmZzHDKCrG+T6iY2P3Syqw25d0NxeO3eJIoEW5oV51063y6nE86akdmKS40wlDxSM89iTW+JGbgSWMjY3y9D05YWS5B8KksvMHoDdG65GsT4p2hUT5jUFArREhZjdVsNh7ziS+hnGtoT58nFE8qCUyyL/aCNbWPnsxO1+YHLFocL4ZlEZFVFGvZXBZtdRgiMvqI1k2SFqwNsJHAgWfUsRggYsUR95JmNl3kP5DpWGnj0CzWhmJAJNHTTEbA34fERyJ9d8dkKSObLcpbGJcpGpiHd2BmB7RI0Eqlcue/INeB0fDYdPeFQsmtovaNrbFqstfs7e/fC9wzNxBREZRJVBGJXx7Cxu12NwL6Ab3ifxSE6VUa2AZtIBU7X7R07gkVubw114OZ6JOR4QgEIMYuPu1DazyMelj7RHLbyGIvF+Ao8GXiJDaGUDnp091IBqYNbCwtkV5DniHlZHRiQr+oKkg/hz2xGZAHZ40YFr1LoNb2D9nkdxR2wfcNQVfsrlEjLSRbhfEVsAUtl1t/CC2rc2PDW3Iin4KhhU00SSc0vfSNJW2LOCAbOtau6I2xynAlOiSRxtRRvD4fKiNh7sZJwMXcZbfpd/nYwHNDJ0deGZGOKyq1fnua6WTv615n0wT+tYFNkcwB4GY3z1Ak/nWIs2QzBP6yZU26Hc/AW3yrGM5Ij8Sygecumi6/WI4JB2IA23ujuPRcTYcqrDbevMlt/eSSMD2WKKgXJN76QLv3C2+eCaOm+ksx6Huytn4kbfDAlbFsi5riMUXO2NkUouq586GPctmFlUtETpPhOoVRrl+OIWb4a76i7AddC2BZ3BP7xdmse5WMxaWiJRGJEi+3yrSV8N3ufl8txjX5Gp1ZNjnliuiGBFFTdH1vmD/AF7o36Xl+7H8j/PiRk5WkfQD3gPQjQa9CRXwrBn9Bxec3y//AAxlyByoA5XKSC2lMZP3gpHU3firngrkcxAAys6m9qDDUKa9gBd7dMQXDAKwIcAXpYtSsCQKAvE3NcR0JG8eXjlmcDSLa9O9XSEs17Ba6Hfpiaje7LuPysN5bMggLGsooVaivwJH5YmwSNJsndkg0aYEgjYjSORBHwwK4Fm2zmXR2E2UkVtjE6lXIG5FqyOpG5V12PLleAfbjJZuFDmDLHm4UrUk8MaulkAMksSo6mzVqRV8j06Ix1tkpSf0Op4cjCnXUQbttz775jAt+NwI/cQT5dpmtUQNZVq5s1sCBuaIG2KWzvaLiWai+rh55IbPhALMV+7I6qGkAH3v4Vxy/DM7w14M5JA0WmQaGcD2xuAwsGiAdjVi99sOopCObZaPC89xLv4hNmMtmoiyhyIQrBS1MF0xqL2PPzHnWHGLg6a9awmMgg1abn00s1fhzwkfRtxxM04icxw5hdJVRdMoYMrR+LxNtRU9CCLo1ZD8VyyymB8xGstWYy4BA9fL44VJv9RRuK/SySPEKqwRuPzwDznAUKMFBVxZRgT52BXL0x07Rq+gr9VGagcUVWRVbVZ6MVFbAhlawenXCjxXtZmMiVeSDNnL7BoswEcgfeizEZJJHlLqv73kZJNCKVBbIvFFvme9Zepj9kf4gFDD4E4ZYeJZHuXdCgSNSzKFKtXP2SAWJ5DY2Tipe0H0wOw05OARj78/ib/ljHhB95YemBvYfN8QzuZOYLzTKgIYMwC6mFBUUkICB4tgKA3qxc4w4J0kM3GTS6H7sr23lzLK0mTTumYAIqDUqmvEHaSm0nVY0qSNNb4sJYO7AMfjQ/Z5gA8tO3LCrJw14lCRBJKBosdO5JJ5WQbIr067YaI+IIBpIK1sPd038/f+OGxye+Rsqjrgc5+FrItgsCDa6vs1dgdQDjfLcOP23LDy/ieox63FFX2gw92/78c240N9CEnoWIUH8z+GNLNij2xVGfSFftrwOOcd1MKD7agaIGzBl/aUoN65Fh9rCz2v7NRZOAfVY3LOG10zOWWhZAJvUCQQF22YVvs0cb4WcxTSyfrwQYTyVCDdKN7sWpu7BONvrkugJLljrjbYoRoZbqxqbWDW9UdxzrEXmjJWivBlPt9IrRqwjgCysbZnO2qgPYqxsAAL2AwPj7T52R+8+ssGokBADpAO9qoND1OLvyf1fNR97GqEhirB1GpWHtKwI2PX1BBx0hMMLaVaKJq5bLf5bbfhiHvLpQ2MpyXbKiynauZpIGzBDAagHWqYkrvtyPTDlx6VHybvExViQuo/ZUgszEeiAn4V1xL7SdgstmizaBFIdy8bKPF5st0fiL9cV/xBczlFkykralq0Yey6A8x+RHMX5G8a72tfgvjnGbpoGTZt2DMh0KKADAEgdC5qtbc9IHwA3w0dmO2QJjizbMqgae+AogjkXFkV0JFVzI5kecA4YndxkkFh0aqLsRqYj47H06Yh9ruEFWEirS8iR94c/dtXyxvfTfErL06a2WjmODhUaRp2VAuosdAULzskjl1vAHJsJKdcxmUiLaVaSONVc9CpKXROw1VfTCPwbtRLGscDkGATIxjcWAoYatHkKJOnkCARRu7mmgWdAFpwNjExAD7UeZ3SzRsEUrVd4olfk4p4+HYGHBK//mlJ/wAQ/ILQ+WOJ4YyttK7Ctw4DDyB8Ok9Oh9/PEvLnuvEpZoBzDXca1u6Ekkx76tDHUqsCDp0LgjxPJq3iIDD195/j+OElyXkSiB+j2ceONG8mSV18ujhhzvl6c+eA/EeFTMdMeiBTzKku535BjQFjn4SbuiMMmWhB5ItnnsNx67b4InLKm+kIOerYAch/tgqUn0bQgFcnlXWKaVY5GUMA5okEkA3yG4ODmXysToJI6kT7yNqHzBIxWH0tZnvOJM6LaRxrGh5aiASSBzPiYjlvWCX0K5AoM3I6lT4I9xRHtM23+TFZYqjdiqW6ocM9kUCmUUpGzDbxk7Ku/wBrVQAB3vkTWBfGcocrFlJXomeRIVW+jglpSQdjstKOnPcimSQRlsyph76dcoZsupN+JdasFH2W1aPEN/EBe2FvOzw5w8J7mMdxDArrEGIBzDeGOMtzpDCzMeiI3PYFsWJNW2NLK64oYpeD5PK5jLQZpmklzLFY1DUoIF6mApgL8O7NuRtzIa/0VlPup/qH+bFH9rJzneMMC+ofWYoEYDYKHEdiuneazsd7NHDB/wAMT/3A+Q/lxSXx6VkqOM8iqrtIajWy252Fk3yOF7/jF/CyK8eXRlKaSNZZC2liNgB4jQG9kne9vO3k5EQjB2djqvqF3r57/wDLhayB1ZQlecbaq9Ab/I4WEFVl5TakWImdlyuYy2ko65lgsq3uEZVkjlVuoKs29Ue7I9zXxjPQ9zKsnjUwl3i+20ZOnbfawr11tQKs4TPos4VLmc3FnJCRHl1AQm9xpKgbnlzpeXtH32Fxns7lZ8wrtYm0kJLHMyPHuzDwhhqGssb3NsRsAMUjjVaJzytytlWcE4h3WT7xHb/y+YK6d6ljc2QwG1stkE8jHQPiovvEs4mYi7uVRLHIosHkykBlbbcGiDYNg8qxzyvZAJmFdHgzMMgqVXCqzqGDB2CgpI4N+MBSR0sA45/SJmxkMvFlsqjwZbMOe+mUuwiHhGhLJCauekEClIANnDOLaF5IrfL9mYmzUyQZhmeIK0Aj9oN3niGs0rd2ovwmzYq9LDFgcIyQgbMyNP3ryykuSABqZgSCN97On3bUNsROyXCcu8kEOWV0ADJKzCnb2ixN7bqNqFU/I1hs7McHikE4JfSk3gYORqIABPma0qb5b10xCcZz0jpioY48vJPj4pCkMcepFCqBSrSrXJQOlctsC+N8TheFw0yqo31MfCDuKboQQSK9bG4xO43w7KZXLy5p9b9zGX098wJ6KAQdrJAv1xRvaTjcuejkzM5Wl2ihQUkdkC6G7NRvU2/5YdRn5Ofkn0OGa7JZfOLlpokSNYgzSpHGAZYyNUcgoAsL2a+Smx1s5waZ0JEC9zCD+rVgrB0Ne1pqtzYIK0Tvdb1zke0eZy0+WSPxsAupFFsQxoIK3RtNVp/Z5csXNw7KQzSM7u0ZHOP2dEhIHO6Kht1o14qNir01J1RTHKEbtBTMRWrOkqR6QT41JXbcknWKHqOXrgHJNoJD2rXe3IjzB1G/hiVxfsvm3pBm1EEiMmYLoNSgggd2KolrpjIx+PIGsz2fg0+MHSNt5JOX+fAnjk0RU9i5FnJF5WV+5IjUPcQAV/EemCPDcyJWoBlP3Rv8utetDEzK53LpUKto0+yGU7j0Zrv4nbCn2h+kvL5eaSOBTmG2DSIVEaVsd9y5HM1tsBd2cT9mE1d2UWSS1Q1ZjLRm43A35jVuCNxdG1bkR+eO82XcHwHw7bNvX3q68vXasBuC5jv3SQEPrHiK+yQEo8tiAQo+PXDLLIBzIwqjFroeVp0Vzx8y5bOOcqHDyBWdgNQPXxLRFcwCRtZ+JGLtKkYX66kQYtp73SKXY13vhpRdDVdbjYC8FOM5lIwZHIC8hfU9APU9MLGX4lE5BIUhjS69g9hdxq2ZfELI5G8ScmtpaDx5fuMGdy7tuEVQOWhQBXoRuRR9cAeJ8LWZdEi2ByPIi9jRrY17+lgiwRWai4kjKMk6iKpBoVr0tUqKEDEblZAwHshowegB17HdqZc0HgzMZkkjBfUsndswZ2JtaHIsBVih08keFtc4ysKk4uqNJMs2WYRPsNtDkUHFbURsH8x7yPQpBm9alWYBuhPI+8nrgu0OUljEctRsR7E35Br0t8D8sLHFeDGCzE/fxfcBt19Qftj0O/qeWJSxndDPGaqQE7Y5Re4dgAz0N73Fc/f1xafAs8Zcrl5lag0S6ms3sLUnyABLVVMaB53ipsxnYlsN3iX99Co5evPDL9GvaSONjkZHAo6oGPJlPi02dtQJNX0odMXw2lRP1UU0mmWLITQ0alVidS0KDsVoOpNohBJIFcydjz4dnykuSjOoaAXRSx9pEkdEayd7VVN+uB3aLvfqrxI4UyEQlurF2AeSzyIjs1vuavw7jI+I5jJJFl2sIKSDTGrax9hAKLBwKU3t1vytJqtnJxbWh2ykSLyZT5bjEnOyMUYQaS9bWdhfu61detdMI83FMwbuUijpZdCWCOakFbBxyPaKVDtK2/nGo91+HCLNFaoX22D2ygCavE5BIcSAuOoo67MgJNEn3HG/Y7Iz3K8iiGMyaIgmhYptm2VABpZasaQLtwb6FE4gJXUS6RqNFqCkBjRY0BfMnf1xXf0z8cbM5pMtBtBllAUL7JkI8TDoaFKPKj5nD4lzvehss7SVbLA43m/qcuUzrWFikaOXbnFIu5qr8OjUB1IGCnaDIJko8xnPB4V7vKxKgAjaQ21+ZaU2Tt4UUVsb+ep+N5mhDPPNJF1R3ZgNiAwBJ3F2MXl2r7TJnODQ5hQLmkjteeh0fU6+o1LQPUEHrjpxx4qiDdsr+TgcS5ZJpcwcvISe5cknVo3Yke0TrCsK35HGn/jXxP72X/0j/HHDjynMzQRU2hYY9fOliCjUR0s3QrrfUYsX9KJ/dZH/AE3/AJsCWRR0Hi2LHEeHxzju5o1K6rDamDXyoAEDzPnv6YQ9S5eUpCyzRhtHiUDWapz/AIAb5mjv5k4tyDsy5LsygMa0khrFWT7I3BuuYIF1jfL9h8qptYEBAYA1Ib38Jonw7bVvY8uWFjFpbHc1ysXvoz71YnnWUw5eyqqSKbxWzWfZUM2kdee/TDrleOskhAmEiXuHN0dwQDermP6rGLwhgTXUecvPfxAMSPIge+zyOOWb4G7Lt7VjlrqqFgA7Ve9nffywkoTu0wc0+ydmu1TCwqxi+TarPK/ZNb1Z6+7ATMyrLamd5FlBEg1MVI35rdEbEcumCeX7GZkAFZqvetV18GBx2XsrnbH6yA+rLR+a1+WJyjll3YU4Iqri8cMGYSATSMiUY2DMJIGFmkIPjoFVVSLtqvY3anBXmWBFlKxOLOlApIBJYBiQTqF70avAaD6KplbVryrt3hkLyKzPqJPJ1CnYE1d0SD9laMHgcsGlHzEQ1Gl1tI5LG6AZgSTfJb6YeanWrNzT7BnbRJ8zlJsranvTGurSBpAmiYt4dqABJHOhhR4N2PQZZ4cxH42iEjvG/iU67CkNa2KF1t5A3h//AEbKX7sZrL69RXTvesAkj2OYAJI8hiFHwecSMzT5VlLffYXQpQQIudAnn1PvxsXudS6Flx8C/wBnOFwfWmTLKBInikmPifoGjWzStfMjYAcsNPFOFxyXrANgjnRFgjUOgYA7H92PYewxYKyjK8ydSqVJPIkkJZO3M9d8TZ+zecbnPF/X/wALCSU34Y/JAfhPB5P1ZzOZmzBSiFYqsQcEFWCBb1AgEWxF71yovI8mo3ci3YLMbX067Y5/8KZv7M8Y+P8A+vHq9lcxZ1HLNfMkPZFUeQ9/zwko5Jd2ZOCFr6QctmJsvUDmPSx7xeQdD11gagB1XkQd+W6BwjszLJOyOvdRBlBeiRoKgkJt+sJXYkctVnni7ct2akU3py9jkQWFHpzjPkPlgInYbP8AhqbL2BRGuQhhtf2PCaFXR92L4lKMaoWTjfZz7I8FXJTSzCJASPA+vUO7ai0YAIoDQpG3JveAfyXFibDhegDAGjt4ieoF8sb/APD2bZzqkhEZ5BdVj09kWOe9jGZzs5KdWjuwKoeJgTtzNL571eIy93sZcCJxfs4MwyvmZA8IoiMNSagQQzG/GbG3IcwQcSeLBHX+2LEfZHiB/wDadJ6bVjRezuaVQFlQnqA7qOvktn37Y7ZfguZB3WI+Z1E/mMWjiclsm5U9ACLhLli0IkXSbBVjV+Y3H5YMRcIXSgfKZdjQ1EiiT57Cht/2HLB2HJSj7Kj3MP5cdjl5fIf5h/Lh4YYxFc2wN+gYbtYu7/wlSB+ION5uEsAAGU+QNgn0o88FXy8hFEfJ6/LGjZeaqCqR6uT+7Al6eDCskkI3aPs+JVKTLsfwPmD0PqMV/wAV+j4BT3MrE8wGoi/eAK/di8JcvmqICwlequxI+Bqx8bwOzfZPvQdSLG/7Llh+QPw3xJ4Zw/Sysc3hlRcI7X5nKMkXEo3kiDDRKKLqR5Hk/wASG3O55Ye+FwNmF+vSfrDKpWHQwKwxHofJmF6n+zy88Ssz2GzBGnVEykUdRvblyKnA3JfRxmsuxOXkWEN7QjldVbpuukrfww1N7aDzS0mSs6RrR2dakUjTpq1T2SDe6ragH9o8wFoYNDnagbq+V3e9dTencjqdjtguexGbJJZ45CQBbu5NdBZB257bAXjUdjc0DssHKr1nl/kxKUJN3QynFeRenhOl+QKqzISNro11JNN8T8MVXlOKsRokpgdwTzB3Jvzs+eLbX6PeLCeZw+WaNySqtI/hAXTHXgG4UKpu7oHmAQBy/wBC3E1VhryovSfbY3R2H9nsN7+GOnHj4kp5VJ2tFaTvZN4YeCZ1ny6ZJDTs+sK5CoW33BYgaiAoHmRXlTLJ9CvETvqyvwkb/p4ZX+imeXh4y03cieBf/Lzq7G7ZneNxoFLbUDvyBobg1Fcvo9TICbLZPu5gGhhAeInxd4OdqLIbbTv1sWN8Df0jH/eJ/pH+XGZH6MuKqjJJLEQ1nUJmvf2lPg3Bsn5+eNf/AAsz/wB6D5j+THLKDtlIy0XhjMZjMXImY8vHuMwTGXj3UceYzGMe6z544zwI9a0VqNjUoNEciLGxxmMwTGLlkDawihrvVpF2bBN1zon548TKoOSKPco92MxmAY6LjbGYzGMZjMZjMYxmMvGYzGMe6zjy8ZjMYx4cbZdjvjzGYxvB3Q45SZKNiSyAk8791fljMZhkKc/0RB/dJvz2xs/C4SbMSEk2bUc7u/feMxmCA2HD4hqqNPEKbwjceR8xjm3Dov7tP8oxmMxgkWLIRLusaDpsoG1g/mo+Qx1HDIaI7pK8tI9f4n5nGYzCoc1n4ZCbJjQnc2VHM8z+JxtBlEC6AoC1WkDajzFeWMxmMHwbjIx1/Zpy+6PX+J+eOD8OiFVFH/lHp6YzGYwhMChQAoAAGwHIY8bljMZgDHmNLxmMxm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data:image/jpeg;base64,/9j/4AAQSkZJRgABAQAAAQABAAD/2wCEAAkGBxQTEhQTEhQWFhUXGB8bGBgYGSAfHxoYIBwZHRgbHR8fHCggHR0oHxwdITEhJSwtLi4uGiAzODMsNygtLisBCgoKDg0OGxAQGy4kICYsLCwsNTQsLC8sLCwsLCwsLCwsLCwsLCwsLCwsLCwsLCwsLCwsLCwsLCwsLCwsLCwsLP/AABEIALMBGQMBIgACEQEDEQH/xAAcAAACAgMBAQAAAAAAAAAAAAAFBgQHAAIDAQj/xABLEAACAgAEAwUEBgcGBAQGAwABAgMRAAQSIQUxQQYTIlFhMnGBkQcUQlKhsRUjYsHR0vAzU3KSk+EWgtPxFyRUooOUssPi40NVY//EABkBAAMBAQEAAAAAAAAAAAAAAAECAwAEBf/EACoRAAICAgIBBAEEAgMAAAAAAAABAhEDIRIxQQQTIlFhMnGBoRThkcHR/9oADAMBAAIRAxEAPwDvlCGUMu6nlz/eMEsuNNVjlxmCTL2zANGCBrCkFPLWOg6BhsduV1jXL5sN1xdIrYby0g64kHSRtgQrA1vj36xQ25ef798agWTM1QxGVhzx7FBLJH3ixuyfeA2PqPMeoxyfwkKbDHkpBu/dV42gWdxMvLHWJR5Yk5Ts/mH3KBB5uaJ9wAJHxrAftrM+SWONQDLLejewoUWzcrNbc/XywkpxirY+ODyS4x7CKhPj1/r4HHVia8sIPC+AZiQpJPMQ5vSrszOB1Bo+AEauR6HkdsMXC+zuagW1zOobnu5VLqw6aSDqViPLmTyxyL1sLpo6Z+ljFamm/wCQ+h23OIjpf++OCZu0BI0sTWj2iW8lr2/Sv4gdc8ZIVVpomjVtgxFgXsAxUkL09qufvx2I43o87jcnG0mW88cGz6qPEyged/74kNxOMMEdypIsalIseYsbj1wTWRmh8sZCg1dcE00sLVlYfDGqQAsaA92FYyITJsaJ2HM4gZm/XEjj+YKO0bERqqAiwNyftCzvVFRW+zfGP2VV5MsskgNFjpJ+0AaLD0Pl5qfPHN7tzcaOl4qgptmZUbjBhIBWNFUctPyx1Zz5YqSMOX9MbxQY8Zz1Axo8h2qsFAJKbYjyN0xyafSLJHwxybOg+eCY7GQDmMaSRqd6914jPmkHiJXbqeQ+OOjZoPupBH7P49eeDQDhJXLkcc48upN49n9bx7yHU+/GCayZTxXfxx25HfcH0648jHmRjMw48wfj1xjHOaJgb3xB/RaM/eNGhb71b1iXnp3MZ7utdDSWbrfuPLnXXltj2ASk28CCzuRNY07bgaLvnt6c8ajcmjb6ry2HpWOUimyK+JxImSTSwQICCmgsxII1jvLAG3hut7J8sQsus1nvIlYbVUgvyP2aJ61t5YwtnPM5dSCNP9fLEX6ifMfLBHNAndEugdi4G/Taj88ad0PP+vljDFkHLK1ahdD3bdRt09MCYezeVRyTlUAvYInhrzNHf3Vtgkkgs6XBshSt3R3v3GunpjMtxINMYrXYGhfiJBomvu/wODyS0RpkXN8Ahonu1QA+ExAKy+fIUR+ybGO/DeA5eOmCmRuepzq36GvZB9wBxMzL6fFRI6+7zxKjcfheNYDWaDXWrp5H9+OGcj7uJjGFGkWSTXhG53om62vpd4lPdbbn1NfuOOcCODubHW25D4IMKwCN2Q7dmXUxjZo3YMnjLMkRoLqDfasMdIv0Ps2f4nwD6xmTmfCwESpHv9klmdlI2s2Bf7PMXiouH9scqMzNGdMOUZ5GQqGYr4zRKk1TWWGmqFDoMPP/AIoQ6YoMhBLm5GGldtA26nYkAdTXxxJ43NNSWi9qFOD35GGePuoElkZIhqB8Y3LEeImqpipbbfBXI8LUopcktsQVY0KIKVWx5A2efu2wOz3CZsyEknJVQoPcLVhyBrt7N0boenSzhe7XfSDHw9EymWjEuaVFXRZKREKKDVuzVvpHTmVsXKOGEHdGcnJJJ7ZYiwqCWCgMeZoX88etGCCCLB2IPIjyxRq8Z47N+sbNJAp3C1GK9y927fMnE3s72y4yHCsuXza3VErG7HyVgFW+m69RiiyxbqzP0+RK6Lcy/CoEbWkMasftKig/MDHbM5dXBDqrDyYAj5HGnD8w0kau8bRMRujVanyNEj+unLEnFLICtN2Mh1aopJIedBdNDrW63XoTWF3t3wGeDJTSpnFUopI1LpL7Gowwb2j0rmaHXDzxfNPGUKaaJI8XImiVUn7NkUDiifpC40OJMk4Z3SFbXLQo5dCbLGWTSUjPh3AJ2Xn1xuVjJsSeN5oaaKBJGVe8XQK1LtqU9AQBtyxaP0P5LMjh4YKGjkldo9UgACilIUHceIN6Yqzi8U0jW8UWXAFm2om73a2Lsx3/AIYtj6PO0s+Ty+XyciBQNRUsrF21MzgKimzz61sDiTnGK2dHt5JPSG4JL/cMTRrS8bXXlUmr8MacM4LnZvFII8upPssNb17lYBb9ST6YMdmu1STsYZSiTjfSrWrAl9Ok3RcKpLICao7kb4ZMUTTVojJyTpld8X7P55GuERzrfIfq2HrTOVI+PwwMmllVu7eCRZukem79xWwR68tsWpJHe42OMVKNnfDWDmyv+HdlczK15grAlclYO5PlyKivj+/HmZ7H5keKORZQeSldBA6EmyCfl+7D6h3NjY+eO4xuRubEXhPYWv1mbcMRuI0sLfq2xPuFfHHTj/ZMRqZ8nHpmFa0VtKTKBpI0nwK9VTULIAJ3w7Y8IvGsHJ2VTDxNGVi/6tozUiS0rIf2geXmD1HLESTiyk1ulqGGsFCyH2XXVuVNbEYfe0XZ+KVlkeGKVkHgMihipBBFEg7eY5bY0dMpmgFzscUhRrXvVUgHkQLFfA89ueBzK3q0JHDYJc0ay8ZkF7tyjB9XOx9y2fTDZkuxKLRnIkYitPKOzzNe01C9yavegapsys0ZAWMqABso2oe7oMddODZNzZWvE+x00DXk2aResEhth5aJW5j0b59MBs3mJYHEedQwE1pYnUjE8lD+wW52t3tdVvi48QOI5NZAyyqjxSAKyuoYV6g7HfBs3JlafXABYZfn/DHAcUscvkb/ADr9+GfP/R3kZRaI8IBv9Q5QMB007oL81APrhWz/AGNdNZyMxkA9mCYU3mQsgIsV0ZSdtz1weSGTs5S53wk7eXliF+k/8PyP8Md5uG5wLqfJvQG+hkkI/wCVHLn4DEC18m/yH+XGtFENOeyJaT9T3sLED9YraTV0bo2DQ236+mCP1dhNE6HSUJIPPVYIIJ9ed4GxZ47aO8kPmoJHzr+OCEU8hA1IR8B++scjbE5fZM4Hxp5dckTa1NXHJzD+IOAfsj2a6b8hgzkcyJFDCNoyOdn58ufl8CMACvj7xlIfbxKaO3x3Hpghksz3f3mUkty3BJs86sWSfMevR45L0KwnmVl1rLG+4FMjHwOu56eywvZgPQ2MSDnjy0ge8k7degwJ4pxfRBI8ZGoKSob73IWNjVnCVmMpmZAQ2fzIBG4VlXf3oqkD0GNPModhhjcype13CvqebmyxHhVrjYjnE3iQj4Gr9Dj6D+imXL/ozLvlo4wdAWYqoUtKoAcuQLJvezzBGKn4v2GmZy1/Wb6yO3eAeRY3f4Yk8A4jnOEgiOMrE7W8UtFC2wtXUkoxoCztsNsH/KhKkx36afgtrt/2mfJ5GaZBUlBI76O5oH1oW1ddOKf7N95CvfDLpPIwJaaaRixskmh0HmbN88T/AKU+20GcyUKJrjmXMKzxONwAko1Bh4WWzzG+/IYHdne2caxiORd9PMfly51hMzvrot6WNXfY58IzsOdV1CNDOg8cbG9j9pT1F/EeWIuakh+rquoK6EtsVB1BlpvERe1r1Pi2wt9nDPLnhm+7ZYSGF8tSEUAL9roTW2G+SCHVZSz0smj6UPyxz1vR3R6pkLg/amKDNZeIpM7zS0NA1FVsaathd34iPsg7b4unFO5C+972EnvA3hsbI1BaI6rpsVtzPvxYfZ/i0sqyCTuy0baS0YIW6BK0SSGFi9+o5csdGJ0qOD1eNqXLwHJolYFWAIPQ4Fzdm8ucqcoqaIfJDRB1B7vmTqFkm7PO8T1kb342dmG9X6Ys6ONNp6K97e5LL5SDKxIiIolMlsAxLKh5lud2L/ZWqrbCPLmBMgR3YSkd7mHQ+Jy5GmIEfZF6SOmjbc4vLPQpNG0ci6lYEEEeY/A11GFXK9h8kA2hZFlYbyMzFr8yCdB+Xn78c+WDfR24PURiqlZVXEuJTBooIQuXSJllURn2WBtWblbWN+d3zxffZziozWWinG2tfEPuuNnX4MCMUT214HPlc5HvHIZIzWnw2EO5IbkaPIE8iemOvZ/t3mOGy6GQPA5uRBzVq8RjN0CQOR2NdNzhMUnGXFlvU445MfOHg+g8ZiDHmy6B4ypVlDIeYIIsH4g44Q8RayHFeoUkfgcdPNHmUFCMcnJC+uIi54k+FkYehN/heOn6QW6ah77F+6xRxuSNRJhawL59cVp2+7U5kSTQxMYkioEqdLuxVW2O9KL2IIO9Hlh049x5MvA8gAJWqBNDfrfkBZ+GE/Mx99Mzyxd2w38KjTLdW3iLcrFjbcnnzwJJyXxZfA4xlc1aIv0FcfzGZgmimDSRREaJWN0x9qPUfa6MOdaq5acOfF+DKA8ifdJK+fMn4m8AOGcSkg1rCq92GJNoADJdMFCUbFC2N77cwacMnnhLGkg2sbjyPIj13wzWtiOTTsTsgzSBVjf9YDspobVzVqBseQOww05fNSxIBPTuTtRAoeu2/vrA7iHCAx2ZkS7IQdRyIHMG/LHbNZtCynvAVUVbFbJ9QBYPXf5YW6DJ8iT9flb7IQem5+f+2O0WWvxMST6nEGTi0SDd7PkN/wDYYDZntQ8y1lj3bDchgCT5gEWteqknAeRLtgUG+htmlVBbMqrytiAN+W5wA+uZYyMjSqWuwu9nqCprxe9boj0wLOSSZCDMwLAinKsQDzHjB1LfTkfToJyk00TRrNkxJ3RpHiIXSvIbF65dLrB5JjrHQQ7V8SzECrLDRjLBSJLZ9/ZYE7jfatzuMC/+Lcz/AHZ/1T/Jg3xfNwzQNHMWjVqJI5qQQQbFgURd4Wf0JB//AGf4x4DaKRqgy0OYI9qMWRtqO3I1uvl+eOtzhtLmMGgRqYgMpuq8H4jGcPgMqBpYEjJ3oyBgR59D8xgjDkoxt+pHwvGvG1v/ALIvkjzKRyuLV4z56CDv6+DEk8Pm00HVfhf588avCI6HeVt9hR511PqMbDLWGY5mWk3ZhstAXe21VvttzwHKC8f3/sW2R+L8ClnhmiLoO9jdL08iwofI4S+ymfeTLqJP7aEmOVeoZSVs+u354a8rnY51jYSZkI6sdwQ2oMoAv7J8Xs9SK5Bga37X8KzeRnPEY3WRWbTMQumjsB3q8hrobjYN5WMTyRUtJUWxNrbH5JLrCrxzhk6O7wt3iSX3mXkbwsOpjJ9k+mCPZ/jUeZQSR+19tOqn+uvXB8xK61/Qxx7TOqyjuJ5clVimR4210hcUSu/XkenI9MBJoJIXAcGr2PQ+44vDifD1YNFMmpG6Hr5EHoR5jlhM472TnWJxC3fR0SoaiwFbiueodCLvbYc8dOPKumJKO7XYS7O9rIJR4SyT2CQFLAgLpYVyKdRfs+tYZBnA8h1IVXYqwvS3uBF2OdjbFdcM4Y05SeCSCKVTqpIynvBAaiPhhrbJZuTd3iU3eldYT/KrKfmTeBJxT0yscja+S2M+e4rCi2SV86Ykn3Ab/DfCJxbt5qzIXKmUQqoVtMxg1EFiTyIuyNypOx9+D0sk6RhF7gnrUei/iCfywtZfsigFuqliSdvIkkDcdBtg+9FCzi56GPgf0lzgCGDRIxulzWZMj6rN6WSJSVPMarPuFYg5j6WuJwyhcxl8uvoEcWP2WEh/I+7AeXswjA6PC43Vh0I5V63hkiyv1yEXXeqKcEAgSgC7B6XuD5EEYD9R/wACf40fI6dj+30HEPAKjnreJ29rzMbUNY9KDDqOuGiTLMeaD4t/tigs3woSK0gVY54TUyH2W072R59QR+7DNwKf9WO4kfLuOTRGl97Rn9W3uK+6ueC80fJJ+nfhh7tdApz8CSKhH1diFIu2Mg335Vp2I38WFHtbwqNTGEjNykxhjIxCsRaDdibJAXbo5HWsd8vxiXPZ5O/C2kFaoywDVK41Czam7GxO3vrBLjvBxKE72TSi2C4FMurToewQBodVa6G14jKS9zstjTUKCf0VcTM2RaAFmlyb90UFWUs9227AVVrz+wcOfdTV7Ug9NC3/APXWKk+jeZIuJDLBmEjQypJ5PKjgoOfSNGa+fjOLMzWWPNmeh5Ow/IjF5ZVHtf2ck4VJonTZacEDVI48wke3+ZgQfdjQ5WY+3rIv9gbXtdud6/LANOGlt9ctf4jvy9fT8TjvFw4RqXkk0xqPE0pQKPUnSPzrflge+npRF4sicVz8cWaaKSiVX9UrVpdiq27b0ANWnfkAx64o/tB2tkaZwssjxo7LGRIQNAJClQPNa35nFjcT7ZJMsscWXSXWujZSxHtC9ZqMkg3akgUOdYrMdgs2Rqpfjq/l/K8XUsbVS0XjHNDcV/X/AKHuxXb9YWK5uSbulUtHRLFZrGnqLU+K1O2LM7G9psrnZry+YaORoGaSJrpCHj3o0pItgGG+kgdKxRPEuyeZgRnkUBFA8QPOzW3riyPoQ7PMkc2alQAS6UhY8yosyGvuk6N/2Thm4qLrZLI5uVyVWWfmYYr8WcF+jb9PJsC8wuVumndj5hWYdfQ3y/LEqbJFjakj0o1zHkRjdeHEeG0sb7rZ9eb3WIWvo1teSAZMtp8Es21ezEL8/trXp8ceHNZa9TMw25lNyeo2Hu9+JH6OVR45NrG+orubAu3Ox6DzGJGY4Z6Uel7/ALxgP9kG39grNZnLsCFkcEjmqn3G6Hy/djePMRBiO+kYE7DueWw2vTXP1xtLwRq9s8vNx/8Acx5w/hQAqTci9TEE0BzO9nltve5GCl+EZtg6biunNLGVf6u8RKyrGGIlVm1KVXUaIBHLmp3NmoerK/dl/wDl1/6WN8pkIWzHdQa2RJbi0uwIerJbxkvBZ306aDGxzx3vMf8Ao5v/AG/9TBa+kgyTj5PNTtRMnrQXp88dEhs+0T7/APvgllMipVTvuo228hf54nZTh6jc/u/hiPFsDBB4K0g8LV50OfL1/wBt8Q+OwQZKOLvRI0hvQEXU506dTE7BQCRzPOvWm/iGfgykLzzvojQbk876BR1J6AYpvMdrV4hnlmZGjZfDCCbAjFkDYbOTZ95q9hVXjSjbDijznQ5cFzI71Uh+sIZCzDXCpQsF8eogto2ArkOVcsGZYyWVswolRSToIAQsRpDMoB1UC3PbezuBUDsbm0ikbWyrGUC6mcAAsSUWj9o6D5WOm25TtZxfK5SHv5ZSFJAHdMGY3uKXUARtz9cLxlJJo2VLHNxRXvHOykmXl+t8MVhHzMF6mUdQv30/Z3I6XyE3h/axZIpGShMqMe7bqygmj16YY+znbbJ5vVpmMWkBiJjGnM0Beog8rNY07X8AyE8X1pmUaqCTwuF1sdkXWLVrIqyDW+4GFcW38kNDJWmKPZLttJnp2hljiC92XBW7u1AG59cNS+A+Y8/44TeN9nk4fEMwuXVTHITre2oiSotioYGuosEixQ2wd4B2phzCDxBX+6T+XmPdhcsU9xWi0E1puwRx3h3cSjMwirP6xBys/bHr5jrzwf4dndYHL39DjrxTTpFadTEBRfM+lc9vljSDKKgtAB1IHK+prlzxK/sodZ47qxv0xGlhobcz+fTE8P588ddIIIqzhWFMXBAwOwx3fLyI3exkCVR5e2B9hvMb7eV2OoM0PoBZtlH9bYGZji5WRQUaSVh+qy6bsR95/LbezsBjJNvQzf2B5c3LLnZnni7pJkEZW/CAAKOqqO9npzwMzpOWXTC7FHvbmU33APWxyPpjtmeISTzNEGUv1CNoRSPaVmPjcr1INemIeY4EwF64Rz9hWc+niZaxd6fyFjG+gl2Qzx+tI6L4e77lgOY8RZH8yDZBI5Hn0xY5fUKxSq5DMRtqg73VzJCmvwFD44P5Xtdmo6SeOz5rQPy5fLE8uPluLMk1poY+G8Ijg4pkjHQ1TyGvIdy1C/K7HxGLZziIitLKyoiiyWIAA6kk7Yozh3bGJM3HmZVdzCGZI1FeIoVFkmgPFZbf2cR81ns9xqXVOxXLqbWNdkUdNvtt6nfyrFor4fMhkxSlPQ5cd+lEM3c8Mi71v71wdA8yqimb3mhy54HQ8BlzJWXPyvOw3CnZF/wqBpX4C/XBPgvZ5IVCqgA/E+p/r5YP0Bt8/LCOd6WkUUIQ62wBNm4ctojC+NzSKos+8+Q3wtdre0Jnhlhi2VZkTWPtyXZr9lau/TEHtbxjQ8ksezyXFE33Y1AEjj1N0D+0Tzwu5IKoEetiN6AX2VPttQvxsNvQe/ZoRpci3bo24lnJpI3t2MbsSATtQO1eW46Yur6MOFFcnFO2ZeQSwpUdKkcX3gqrsW1Wus7kADFSZ3iquqxMirEvsgVqHPqCSflh0+ibhkWbgljd3/8ALykLpI9hxqGzKaOov8/MXiuNumqIeqjHTbG3tD22ykQeCKcNmWJiTuxrEcp8Klj7Ipjys8iOhwpdnM+nDp1bNyOEYFWd1LNqOo+Pw6hRPM8/hiN22yOUy3GYTsEVVllBr+01My6mZwWvw2ByUAUbxN4Nx/JcR4mBmoY2qMrCzsWRhYJVo5BpvVqKkAHY2OVUcVZCDcYOl2Ge0nFMvOYnys0TOSyao5E1na6oG2AAbYiuY67lOxeZLRNDKWM0RAkRYWAjLAutMAQdSlWq/DdbYWuO5zhnD85lc5l4lkc644ocsirdGSOSUmvGxao1HIgMReOv0ddo4c3m8/rJjmmmBWCQfYRdNAWB3oANggkaRV0aPtxvkTeRuKjQe47xCFw0IZJFFrOm506q0hgOXU0ff0GBfYl5LEaSuyI5UKrKziIklVN2wXSFcXvvSmvDiVxvOZPK5tgwRneG2jsHdRSkoo2OnTVjcA1vjXs3xHLZg5psuzK5YXOAPE7JojjCPuwCoKBABLGvPASVlN+30e8PyUUGVndM0zSq7n6woZyoZ2EZZdNCwaJUVsSCNsBO6k/u5/8AXb+bBdQ0KGJFYiu4Y72Eoa6BrUdNGxdDfY47fUh/cZj5p/PiU8nQtNvZJMTNEpVtJCirA8hiTkWIBeRwFClmJNBRuSSeVAefLC03H9iBH4RQHja6I8+mI+dzCZmCTKOHQSgU6vZDg6l1A0GUtVj+gI97FYhduu1h4hmQFY/VojUSnbUeRlYebdAeQrqTYaeFoZVZCV21KwNUy7gjyO1+8DAtJ6UggXdHYWD8vPDdwk5XNZfu5KWYe2xLDqxUr4tCgKB9m+fOxi8tbK443UUOPA+30blC8UhhlXXmSoZFhnjAUywsGB0sgBZFNgKedtqm9u+0HDIxlF7pZF1Ke/iQHuowKQd5Vk8joBul35gEN2b7MQDuYu9U5fMBrbUULeEo8YDAgPsbHxB5Y8ynAFn1RME+qoxVHXcyxqaRtwApK82HUlgBeM5/jQvtKL73V/z9DhwDMZPvg8s0M1x6ogyhiQzbvGKPlpIXfYX1wI+knh03E5oEhYRRRK1awQWdqtgo5UoFXuLO2OrywZGDXCERdlKxxk92SSA0r1S9PaO9HTZxy4Pxdii+HMZ1telXhgITSR1kFCw2xJNEXY5HCqTWkaUXN8mTu1XCJ8/l+5kdIgHVyy21lQwA3A2s38MC+zvYPKGI5LNA9/rZosxH4SQQDp5kMRTGmHK6OGbJZ9HQmRSJUYBowrFhRF+MgBrFHagOpJwGXjFZyCNLkeLXLKB0TSyIthb9qQHlZCHocZOtPoRvyhMmhn4Xmfq+Z06G3jnC/wBol878x1U3XuIJbMrxAFdQpvOjsR5jE7tPxN85EYZcpEyHemEjFW5BlYBSpHniumyeY4cdVNJB59UHPceXr09MQnGMn8S2PP4kWVFTUR/2xNiiws8E42kigowYH+q/2xI45xsx5ditBz4RXQna/hiFbouBO1PHQhbQNRBKxL95x7bn9lfzvCwuXleUxRPrmamllHP0VSNwOfL9+PcrmqMs53YHuYQfQ8/iefuOG3s9EsKqbAZt2c82bmT/AFy2GKP4lIRtWZwbsHQVjKUI5AAbfw/rfBiXstIBceYbUD9pEI+VavkwxzaUufAssp3NlmA5Heht8scH488TKkkLURYIkNlR6EG/82F2LJysmGOQq0cjU6j8OhG246XVjcYQ+Ow9zqB5hSzn9kmoowfleLCyPHIJmVddORQVxTfDofgcB+3sZVI2C6gJAa6EjdAfTXpv0wsex4zfQl8I4CZpFg9zZhgOvMRD0Aq/X3DFrcKyKQqERQAo+ZwC7KZPuYvEbke2cnqxO/43go3Fgp5bDz/EDyxpz5MzTqkFc3mFjUsT/wB8K/HOKSPoycY/Xz0X/wD84ievkSOnl78e8X41SmZxap7K/efoPnz/ANsIeW45MdYgVnzmZY65BZIB5RxL519roD6Xh4JyFUeKtnHtbcmalGVUvDlUVC1WF3Cs56f2jfgPLErJZFUhDKAb5knc+f8AiPpY54szsj2Ry+TyGYy08inMZtCsujxaLUhF8N+ySST5k+mKu4bEQJElsSRMVO/JgaYfE4pmpRSXgHpZqc5X/BB4hE+mxGiJ7lLH3kD8hhl+i7ihyuZlkKu//lXOhASXKshQelb+I8gTgPxeRWfQn2T4q6tW/wAuXwOD3YoBs9GFIIGXcne78abfl8sLCbWx/UJcGTOH8CmzWa+uZwJKsg1Mt7EkDQgoEiNBt4SC1Dety1cVypzaNlpoohClBBGirp2sBOZX4HfywTyWWVAFRQqjkAKA/hhc7SZKCbNx/WonMKbOSxIF3WhFb2m2GoCxXngLJKb7o4knN0jXiHCnizcWbgkdZlURkkJoWIAgqq0CrG9iu12TzNxeLcOaXiWSzbHUUa2fSgtkIeEOVA3JBGrfkBthzXhSxoEjsxoKUtZIA+8TvfnflgLOrAfrFIvfawQL2B35+frgvJOL2TUUxM7N9n+Hyz5z69LKWD1HIZCAVcE27Bb7wXpJfYkMCLsY04VwWPJ8VjHfCfLMQ4mvWFKHUBKyk6KrdiKog7C6as5l0ZV1PoW6Z9iVGhghGoEDx6Ry9+1jBPh+Uy0isscsMpoO8I3tVa/a9DViuVXti+PLKfYOPF6Yr9v8/K0+YVDqjIUrt4NNaRW+6nldgEgkDzVf0LxL+7k/1mxbHFslNms1GlzDLd22ru5KDyDkLNMtjVdCvCB54AfoOf8A9bm/85/mwVF2zollqKS0DICakFGwxrlXPb7Q2x7lEbWLG460AL2v7R9+IrcZKkqXplu1EZY+0e75bkFdO2xNbYzKcaZiV0N7ZUM6t4iGIDXoVQTV1t5UOWElF0cr7EXi+U053MRNy71yP8J8S/gRiXw3hkkESySLXfrqjs/YG9e+iD7iPWmbi/ZX6xL34bRIfapdQYgALYLV03HXB7gfElkf9H5jLrLTaV0qNBoRlaVntNIlVRRPU7Y05841H+To9NljjmpPwKvDeIxNBFl5opH05hpWAGn9WYdOhW35vpah9ncc8WX2OaGWE1ILDFFjsa1qyLJosdFUQK2J8W4EWbKZfNOIVhLShgQVdh3ZGpdqkoV3bbHYaR0ApT7T8ZzGXmaKOCSUqSrCZI7sHYoUJLg1YJAOww0N+OgZsvLz3sfocugluJ2LDey2rQSB5+Eg9ABp26465yQR6nmzDLRLHS7Lz+9TEkfsnwCtlGKbbtVxWYmKCN46FlYozYBvdjW177nETM5HNHS+a1Jqttc6TSV09kIY/gQfyw/H8kb8jFxftiyxyLlpGmOr+3cKFTyXUANZ6hd7u7bdcb9geLxZGA5vNhi+Yk0s0u4deauuzMaprJFHUKPKliHP5cHwRTZ6Vdl7xaiQfsxDVYv7Joegw29nIM5mjKMxkDPHIBvKNITn7O9igeYOr1J3w6S6Ettlk5OHKZod9l6b7RMbC6N1dto3o8/LphencSFtNhPshwNVct6253iX2e7G5bKwNlyEcudThyy2egB22HIfniZmuE5dK8MmV0j2owNBHrqDJ8RRxxzSb+JZwdFY8b7NyRFpMixjY7vFezeqXsD6cvKuWFaftJOTonJBUiwyaTYN9Bt8sXTn4KOgOsoKkqwoEcvaWz/mGx32GIOd4DHIAZokeh9oA18xjLIlqSsVSnHSKw7OVLKgJ8KKW/52JP7/AM8WVl83CmkyL0B1GqCkGifipv3qd7OmucwPqufdNGiN2BAUD2ftBb26MB8OmLB7LwZTO52ZCurLZaPvJCw8LmgFDaiOQF0Qb07kVu7hyl+DoeesaonZvPgwmSKnBXwOshIBPeA6QLWxpsuLN6hdKK1GRlfLqk5Ln24nZizGJvZFk2ResgHlflQwEynD5Mssk6Zfuw/Eg0eXeiv1VUJLrTUVuVN0J3RR9nZsHFPrB1kAEAKAooBRZFCyevn8sLkjw1Y2OfOOl+4o8Q4KDanpyv8Arb4Y4ZPjjJWXzfiS/BIdyrfZDHqL5N8/PDbm8qH9COuFTj3CfAQ+/wAOYxBP7OmNMm5iQpQVvj8fLzxyS3A3NDnY54DcMzrqBHJToNtW+pb8+h9+x9+CeezThe7gFytsDV/IdT+WD7cn0GWSK7AHabNPmZ48pl/FW1DkW+0xPkOp9+Hvsz2WjyiDk0pHjkPM+YHkvp87xr2J4BDko2ech8zJzYMPAvSNSfPckjma8sE5+KoJGUnZY+8vrQLBh61QxScJ1xitHBky8n+CWj1tiru1rNHxLM7e1odf2v1S1/7h8xi0Fz8J0eNjqFrpXmK1dW8t8I/0m8MSQxZiJirAd2wddmFsykENzFt7wfTGxYZK7QMWRQmmJuSJiDGQopbnbWfXwqCd/WsecG4ucvmY5oG1MHoJv4lYgFNxvY/EDHrcKd+bADoAP3/9saZrso/2WFeu5xaMFezpyZOUaR9CrBZFYqzt7xSWHPzJHKAoEdqtURoUkGwaa7N89xifwbt5mY1SJstFKQAo0yMpNCrI0vgPx/g+ZzM8uZMIj7xg2hW16aVRz0jyu6vfElhlEn6aUYz+X0N3B5cwYopzBKocnUAp70LTVVUZFOm/EpsX1F4N5LjjFWGegki01+uMZCkE0pbwgL7/AJgYrjNZnOysZGzs3ewguqsxGkjwvVEAHSxHs7gkE74sLhnaJny8YlcySaKkITZj4t6UgciBy6YdY0uhcsku6v8AFnvEOCuCxTxK1cj09AF/fyrA6Ls6wkjkaNnEbhiOpAOwBrY8vxFjmCQ7TaVN6TRoWDY+Gomvl6dMZF2ragxWPnv7W3v9MJ7dOyVg/jJleZjlpyvhVqKBNhYe/AZAynT9pfa39VLus9/6gf6R/wClh0yPEVjEpRGex4i8gbwgk0DVkWxNmz5nbHP9Kp/cYaTndoaPVC7loDrZmmCraUunV9hTuKNimO1jkcd+JEdypVTQZC71oDMrBjtZGs0L5e0TWCOUzkaBTcPs6GVyB131BiDd72LG+wOMbPZdVJj7xi160ssoF2RcijXZo02rc7dMVUVVyZOUvlpGs0UwQPHHqtgugAllsAhjWxBuh02PuwusrNOJKU7SE9PExhoiqII7sUelYeOHiRadYxHyNMSxO29glqs77PZ645ZjLvKdTJCWuzpDKfLwkswHx/3wjil+gHB+RV4bcEneRodx4mDkHVrZhXkbkff3YKcX4ucz3f1kMyRvemNdDG00FmYNbOLvbSPSwCJWa4Y6m40Zh1VqteXJgKPx+YxIynCnL92yKGAslj025UOf8MIvcs3AkJnstCsYi0aHZQqotm2YKGYdOYstvz64KZji0URVXkjiZtwGYDbzwv5nh9AiWkC8xZNDUQGFDUR12FjHaXgSFTLG8c2s3rBtm23skksfeb+WF4S+ivN/RM4lxRUj1RNG7udKUwcWeux6C2r09RgO+uNTKZpVI+33jbtRNVupuia01sdtsdYuGlQ0giYBRZPd6dhuee55chjrEEdWSQMVIII6EEEEVdXRrfCPQrk32EYOMhqjzi7fZmW1r/EeaH8D6bDHA5+aKSop0mj2I2AJBvZitAMK56dwRtviLA55voJbmI7Fc9IVDYAAAHSzZob3zjzSA0778tzW/UigSN8ByfSC5NaJscdG2VVJJNKNh/E+vXyGOzozDZSB5UpPvvXywLzPFANgyE157etHUf6OCeW4nHQBYXXIb7/DATrsn2JXbLsw86AqtSISVY6QPcaYnoB/Wy39H/Bc1mZs7HE/dEw93MHvfUQNNgbeyTfptzxaedzkRU2T/lP8MFOyOR7uEuy6WlYyP517KX/yKpPkScdPp5NviMtFX8Ny8sKvliijuHMLPpPijI3K+E+O2V6re6sbYOcOYwufCdJ5/vrzA5YztdmhBnFmZzHDKCrG+T6iY2P3Syqw25d0NxeO3eJIoEW5oV51063y6nE86akdmKS40wlDxSM89iTW+JGbgSWMjY3y9D05YWS5B8KksvMHoDdG65GsT4p2hUT5jUFArREhZjdVsNh7ziS+hnGtoT58nFE8qCUyyL/aCNbWPnsxO1+YHLFocL4ZlEZFVFGvZXBZtdRgiMvqI1k2SFqwNsJHAgWfUsRggYsUR95JmNl3kP5DpWGnj0CzWhmJAJNHTTEbA34fERyJ9d8dkKSObLcpbGJcpGpiHd2BmB7RI0Eqlcue/INeB0fDYdPeFQsmtovaNrbFqstfs7e/fC9wzNxBREZRJVBGJXx7Cxu12NwL6Ab3ifxSE6VUa2AZtIBU7X7R07gkVubw114OZ6JOR4QgEIMYuPu1DazyMelj7RHLbyGIvF+Ao8GXiJDaGUDnp091IBqYNbCwtkV5DniHlZHRiQr+oKkg/hz2xGZAHZ40YFr1LoNb2D9nkdxR2wfcNQVfsrlEjLSRbhfEVsAUtl1t/CC2rc2PDW3Iin4KhhU00SSc0vfSNJW2LOCAbOtau6I2xynAlOiSRxtRRvD4fKiNh7sZJwMXcZbfpd/nYwHNDJ0deGZGOKyq1fnua6WTv615n0wT+tYFNkcwB4GY3z1Ak/nWIs2QzBP6yZU26Hc/AW3yrGM5Ij8Sygecumi6/WI4JB2IA23ujuPRcTYcqrDbevMlt/eSSMD2WKKgXJN76QLv3C2+eCaOm+ksx6Huytn4kbfDAlbFsi5riMUXO2NkUouq586GPctmFlUtETpPhOoVRrl+OIWb4a76i7AddC2BZ3BP7xdmse5WMxaWiJRGJEi+3yrSV8N3ufl8txjX5Gp1ZNjnliuiGBFFTdH1vmD/AF7o36Xl+7H8j/PiRk5WkfQD3gPQjQa9CRXwrBn9Bxec3y//AAxlyByoA5XKSC2lMZP3gpHU3firngrkcxAAys6m9qDDUKa9gBd7dMQXDAKwIcAXpYtSsCQKAvE3NcR0JG8eXjlmcDSLa9O9XSEs17Ba6Hfpiaje7LuPysN5bMggLGsooVaivwJH5YmwSNJsndkg0aYEgjYjSORBHwwK4Fm2zmXR2E2UkVtjE6lXIG5FqyOpG5V12PLleAfbjJZuFDmDLHm4UrUk8MaulkAMksSo6mzVqRV8j06Ix1tkpSf0Op4cjCnXUQbttz775jAt+NwI/cQT5dpmtUQNZVq5s1sCBuaIG2KWzvaLiWai+rh55IbPhALMV+7I6qGkAH3v4Vxy/DM7w14M5JA0WmQaGcD2xuAwsGiAdjVi99sOopCObZaPC89xLv4hNmMtmoiyhyIQrBS1MF0xqL2PPzHnWHGLg6a9awmMgg1abn00s1fhzwkfRtxxM04icxw5hdJVRdMoYMrR+LxNtRU9CCLo1ZD8VyyymB8xGstWYy4BA9fL44VJv9RRuK/SySPEKqwRuPzwDznAUKMFBVxZRgT52BXL0x07Rq+gr9VGagcUVWRVbVZ6MVFbAhlawenXCjxXtZmMiVeSDNnL7BoswEcgfeizEZJJHlLqv73kZJNCKVBbIvFFvme9Zepj9kf4gFDD4E4ZYeJZHuXdCgSNSzKFKtXP2SAWJ5DY2Tipe0H0wOw05OARj78/ib/ljHhB95YemBvYfN8QzuZOYLzTKgIYMwC6mFBUUkICB4tgKA3qxc4w4J0kM3GTS6H7sr23lzLK0mTTumYAIqDUqmvEHaSm0nVY0qSNNb4sJYO7AMfjQ/Z5gA8tO3LCrJw14lCRBJKBosdO5JJ5WQbIr067YaI+IIBpIK1sPd038/f+OGxye+Rsqjrgc5+FrItgsCDa6vs1dgdQDjfLcOP23LDy/ieox63FFX2gw92/78c240N9CEnoWIUH8z+GNLNij2xVGfSFftrwOOcd1MKD7agaIGzBl/aUoN65Fh9rCz2v7NRZOAfVY3LOG10zOWWhZAJvUCQQF22YVvs0cb4WcxTSyfrwQYTyVCDdKN7sWpu7BONvrkugJLljrjbYoRoZbqxqbWDW9UdxzrEXmjJWivBlPt9IrRqwjgCysbZnO2qgPYqxsAAL2AwPj7T52R+8+ssGokBADpAO9qoND1OLvyf1fNR97GqEhirB1GpWHtKwI2PX1BBx0hMMLaVaKJq5bLf5bbfhiHvLpQ2MpyXbKiynauZpIGzBDAagHWqYkrvtyPTDlx6VHybvExViQuo/ZUgszEeiAn4V1xL7SdgstmizaBFIdy8bKPF5st0fiL9cV/xBczlFkykralq0Yey6A8x+RHMX5G8a72tfgvjnGbpoGTZt2DMh0KKADAEgdC5qtbc9IHwA3w0dmO2QJjizbMqgae+AogjkXFkV0JFVzI5kecA4YndxkkFh0aqLsRqYj47H06Yh9ruEFWEirS8iR94c/dtXyxvfTfErL06a2WjmODhUaRp2VAuosdAULzskjl1vAHJsJKdcxmUiLaVaSONVc9CpKXROw1VfTCPwbtRLGscDkGATIxjcWAoYatHkKJOnkCARRu7mmgWdAFpwNjExAD7UeZ3SzRsEUrVd4olfk4p4+HYGHBK//mlJ/wAQ/ILQ+WOJ4YyttK7Ctw4DDyB8Ok9Oh9/PEvLnuvEpZoBzDXca1u6Ekkx76tDHUqsCDp0LgjxPJq3iIDD195/j+OElyXkSiB+j2ceONG8mSV18ujhhzvl6c+eA/EeFTMdMeiBTzKku535BjQFjn4SbuiMMmWhB5ItnnsNx67b4InLKm+kIOerYAch/tgqUn0bQgFcnlXWKaVY5GUMA5okEkA3yG4ODmXysToJI6kT7yNqHzBIxWH0tZnvOJM6LaRxrGh5aiASSBzPiYjlvWCX0K5AoM3I6lT4I9xRHtM23+TFZYqjdiqW6ocM9kUCmUUpGzDbxk7Ku/wBrVQAB3vkTWBfGcocrFlJXomeRIVW+jglpSQdjstKOnPcimSQRlsyph76dcoZsupN+JdasFH2W1aPEN/EBe2FvOzw5w8J7mMdxDArrEGIBzDeGOMtzpDCzMeiI3PYFsWJNW2NLK64oYpeD5PK5jLQZpmklzLFY1DUoIF6mApgL8O7NuRtzIa/0VlPup/qH+bFH9rJzneMMC+ofWYoEYDYKHEdiuneazsd7NHDB/wAMT/3A+Q/lxSXx6VkqOM8iqrtIajWy252Fk3yOF7/jF/CyK8eXRlKaSNZZC2liNgB4jQG9kne9vO3k5EQjB2djqvqF3r57/wDLhayB1ZQlecbaq9Ab/I4WEFVl5TakWImdlyuYy2ko65lgsq3uEZVkjlVuoKs29Ue7I9zXxjPQ9zKsnjUwl3i+20ZOnbfawr11tQKs4TPos4VLmc3FnJCRHl1AQm9xpKgbnlzpeXtH32Fxns7lZ8wrtYm0kJLHMyPHuzDwhhqGssb3NsRsAMUjjVaJzytytlWcE4h3WT7xHb/y+YK6d6ljc2QwG1stkE8jHQPiovvEs4mYi7uVRLHIosHkykBlbbcGiDYNg8qxzyvZAJmFdHgzMMgqVXCqzqGDB2CgpI4N+MBSR0sA45/SJmxkMvFlsqjwZbMOe+mUuwiHhGhLJCauekEClIANnDOLaF5IrfL9mYmzUyQZhmeIK0Aj9oN3niGs0rd2ovwmzYq9LDFgcIyQgbMyNP3ryykuSABqZgSCN97On3bUNsROyXCcu8kEOWV0ADJKzCnb2ixN7bqNqFU/I1hs7McHikE4JfSk3gYORqIABPma0qb5b10xCcZz0jpioY48vJPj4pCkMcepFCqBSrSrXJQOlctsC+N8TheFw0yqo31MfCDuKboQQSK9bG4xO43w7KZXLy5p9b9zGX098wJ6KAQdrJAv1xRvaTjcuejkzM5Wl2ihQUkdkC6G7NRvU2/5YdRn5Ofkn0OGa7JZfOLlpokSNYgzSpHGAZYyNUcgoAsL2a+Smx1s5waZ0JEC9zCD+rVgrB0Ne1pqtzYIK0Tvdb1zke0eZy0+WSPxsAupFFsQxoIK3RtNVp/Z5csXNw7KQzSM7u0ZHOP2dEhIHO6Kht1o14qNir01J1RTHKEbtBTMRWrOkqR6QT41JXbcknWKHqOXrgHJNoJD2rXe3IjzB1G/hiVxfsvm3pBm1EEiMmYLoNSgggd2KolrpjIx+PIGsz2fg0+MHSNt5JOX+fAnjk0RU9i5FnJF5WV+5IjUPcQAV/EemCPDcyJWoBlP3Rv8utetDEzK53LpUKto0+yGU7j0Zrv4nbCn2h+kvL5eaSOBTmG2DSIVEaVsd9y5HM1tsBd2cT9mE1d2UWSS1Q1ZjLRm43A35jVuCNxdG1bkR+eO82XcHwHw7bNvX3q68vXasBuC5jv3SQEPrHiK+yQEo8tiAQo+PXDLLIBzIwqjFroeVp0Vzx8y5bOOcqHDyBWdgNQPXxLRFcwCRtZ+JGLtKkYX66kQYtp73SKXY13vhpRdDVdbjYC8FOM5lIwZHIC8hfU9APU9MLGX4lE5BIUhjS69g9hdxq2ZfELI5G8ScmtpaDx5fuMGdy7tuEVQOWhQBXoRuRR9cAeJ8LWZdEi2ByPIi9jRrY17+lgiwRWai4kjKMk6iKpBoVr0tUqKEDEblZAwHshowegB17HdqZc0HgzMZkkjBfUsndswZ2JtaHIsBVih08keFtc4ysKk4uqNJMs2WYRPsNtDkUHFbURsH8x7yPQpBm9alWYBuhPI+8nrgu0OUljEctRsR7E35Br0t8D8sLHFeDGCzE/fxfcBt19Qftj0O/qeWJSxndDPGaqQE7Y5Re4dgAz0N73Fc/f1xafAs8Zcrl5lag0S6ms3sLUnyABLVVMaB53ipsxnYlsN3iX99Co5evPDL9GvaSONjkZHAo6oGPJlPi02dtQJNX0odMXw2lRP1UU0mmWLITQ0alVidS0KDsVoOpNohBJIFcydjz4dnykuSjOoaAXRSx9pEkdEayd7VVN+uB3aLvfqrxI4UyEQlurF2AeSzyIjs1vuavw7jI+I5jJJFl2sIKSDTGrax9hAKLBwKU3t1vytJqtnJxbWh2ykSLyZT5bjEnOyMUYQaS9bWdhfu61detdMI83FMwbuUijpZdCWCOakFbBxyPaKVDtK2/nGo91+HCLNFaoX22D2ygCavE5BIcSAuOoo67MgJNEn3HG/Y7Iz3K8iiGMyaIgmhYptm2VABpZasaQLtwb6FE4gJXUS6RqNFqCkBjRY0BfMnf1xXf0z8cbM5pMtBtBllAUL7JkI8TDoaFKPKj5nD4lzvehss7SVbLA43m/qcuUzrWFikaOXbnFIu5qr8OjUB1IGCnaDIJko8xnPB4V7vKxKgAjaQ21+ZaU2Tt4UUVsb+ep+N5mhDPPNJF1R3ZgNiAwBJ3F2MXl2r7TJnODQ5hQLmkjteeh0fU6+o1LQPUEHrjpxx4qiDdsr+TgcS5ZJpcwcvISe5cknVo3Yke0TrCsK35HGn/jXxP72X/0j/HHDjynMzQRU2hYY9fOliCjUR0s3QrrfUYsX9KJ/dZH/AE3/AJsCWRR0Hi2LHEeHxzju5o1K6rDamDXyoAEDzPnv6YQ9S5eUpCyzRhtHiUDWapz/AIAb5mjv5k4tyDsy5LsygMa0khrFWT7I3BuuYIF1jfL9h8qptYEBAYA1Ib38Jonw7bVvY8uWFjFpbHc1ysXvoz71YnnWUw5eyqqSKbxWzWfZUM2kdee/TDrleOskhAmEiXuHN0dwQDermP6rGLwhgTXUecvPfxAMSPIge+zyOOWb4G7Lt7VjlrqqFgA7Ve9nffywkoTu0wc0+ydmu1TCwqxi+TarPK/ZNb1Z6+7ATMyrLamd5FlBEg1MVI35rdEbEcumCeX7GZkAFZqvetV18GBx2XsrnbH6yA+rLR+a1+WJyjll3YU4Iqri8cMGYSATSMiUY2DMJIGFmkIPjoFVVSLtqvY3anBXmWBFlKxOLOlApIBJYBiQTqF70avAaD6KplbVryrt3hkLyKzPqJPJ1CnYE1d0SD9laMHgcsGlHzEQ1Gl1tI5LG6AZgSTfJb6YeanWrNzT7BnbRJ8zlJsranvTGurSBpAmiYt4dqABJHOhhR4N2PQZZ4cxH42iEjvG/iU67CkNa2KF1t5A3h//AEbKX7sZrL69RXTvesAkj2OYAJI8hiFHwecSMzT5VlLffYXQpQQIudAnn1PvxsXudS6Flx8C/wBnOFwfWmTLKBInikmPifoGjWzStfMjYAcsNPFOFxyXrANgjnRFgjUOgYA7H92PYewxYKyjK8ydSqVJPIkkJZO3M9d8TZ+zecbnPF/X/wALCSU34Y/JAfhPB5P1ZzOZmzBSiFYqsQcEFWCBb1AgEWxF71yovI8mo3ci3YLMbX067Y5/8KZv7M8Y+P8A+vHq9lcxZ1HLNfMkPZFUeQ9/zwko5Jd2ZOCFr6QctmJsvUDmPSx7xeQdD11gagB1XkQd+W6BwjszLJOyOvdRBlBeiRoKgkJt+sJXYkctVnni7ct2akU3py9jkQWFHpzjPkPlgInYbP8AhqbL2BRGuQhhtf2PCaFXR92L4lKMaoWTjfZz7I8FXJTSzCJASPA+vUO7ai0YAIoDQpG3JveAfyXFibDhegDAGjt4ieoF8sb/APD2bZzqkhEZ5BdVj09kWOe9jGZzs5KdWjuwKoeJgTtzNL571eIy93sZcCJxfs4MwyvmZA8IoiMNSagQQzG/GbG3IcwQcSeLBHX+2LEfZHiB/wDadJ6bVjRezuaVQFlQnqA7qOvktn37Y7ZfguZB3WI+Z1E/mMWjiclsm5U9ACLhLli0IkXSbBVjV+Y3H5YMRcIXSgfKZdjQ1EiiT57Cht/2HLB2HJSj7Kj3MP5cdjl5fIf5h/Lh4YYxFc2wN+gYbtYu7/wlSB+ION5uEsAAGU+QNgn0o88FXy8hFEfJ6/LGjZeaqCqR6uT+7Al6eDCskkI3aPs+JVKTLsfwPmD0PqMV/wAV+j4BT3MrE8wGoi/eAK/di8JcvmqICwlequxI+Bqx8bwOzfZPvQdSLG/7Llh+QPw3xJ4Zw/Sysc3hlRcI7X5nKMkXEo3kiDDRKKLqR5Hk/wASG3O55Ye+FwNmF+vSfrDKpWHQwKwxHofJmF6n+zy88Ssz2GzBGnVEykUdRvblyKnA3JfRxmsuxOXkWEN7QjldVbpuukrfww1N7aDzS0mSs6RrR2dakUjTpq1T2SDe6ragH9o8wFoYNDnagbq+V3e9dTencjqdjtguexGbJJZ45CQBbu5NdBZB257bAXjUdjc0DssHKr1nl/kxKUJN3QynFeRenhOl+QKqzISNro11JNN8T8MVXlOKsRokpgdwTzB3Jvzs+eLbX6PeLCeZw+WaNySqtI/hAXTHXgG4UKpu7oHmAQBy/wBC3E1VhryovSfbY3R2H9nsN7+GOnHj4kp5VJ2tFaTvZN4YeCZ1ny6ZJDTs+sK5CoW33BYgaiAoHmRXlTLJ9CvETvqyvwkb/p4ZX+imeXh4y03cieBf/Lzq7G7ZneNxoFLbUDvyBobg1Fcvo9TICbLZPu5gGhhAeInxd4OdqLIbbTv1sWN8Df0jH/eJ/pH+XGZH6MuKqjJJLEQ1nUJmvf2lPg3Bsn5+eNf/AAsz/wB6D5j+THLKDtlIy0XhjMZjMXImY8vHuMwTGXj3UceYzGMe6z544zwI9a0VqNjUoNEciLGxxmMwTGLlkDawihrvVpF2bBN1zon548TKoOSKPco92MxmAY6LjbGYzGMZjMZjMYxmMvGYzGMe6zjy8ZjMYx4cbZdjvjzGYxvB3Q45SZKNiSyAk8791fljMZhkKc/0RB/dJvz2xs/C4SbMSEk2bUc7u/feMxmCA2HD4hqqNPEKbwjceR8xjm3Dov7tP8oxmMxgkWLIRLusaDpsoG1g/mo+Qx1HDIaI7pK8tI9f4n5nGYzCoc1n4ZCbJjQnc2VHM8z+JxtBlEC6AoC1WkDajzFeWMxmMHwbjIx1/Zpy+6PX+J+eOD8OiFVFH/lHp6YzGYwhMChQAoAAGwHIY8bljMZgDHmNLxmMxm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64" y="160336"/>
            <a:ext cx="5252988" cy="658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686"/>
            <a:ext cx="5544616" cy="5589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</a:t>
            </a: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can I complete a strong OPCVL?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154430" lvl="2" indent="-514350"/>
            <a:r>
              <a:rPr lang="en-US" sz="2400" dirty="0" smtClean="0">
                <a:latin typeface="Arial Black"/>
              </a:rPr>
              <a:t>Add 1~2 sentences from todays lesson</a:t>
            </a:r>
          </a:p>
          <a:p>
            <a:pPr marL="1154430" lvl="2" indent="-514350"/>
            <a:r>
              <a:rPr lang="en-US" sz="2400" dirty="0" smtClean="0">
                <a:latin typeface="Arial Black"/>
              </a:rPr>
              <a:t>Did you add a </a:t>
            </a:r>
            <a:r>
              <a:rPr lang="en-US" sz="2400" dirty="0" smtClean="0">
                <a:solidFill>
                  <a:srgbClr val="0070C0"/>
                </a:solidFill>
                <a:latin typeface="Arial Black"/>
              </a:rPr>
              <a:t>vocab</a:t>
            </a:r>
            <a:r>
              <a:rPr lang="en-US" sz="2400" dirty="0" smtClean="0">
                <a:latin typeface="Arial Black"/>
              </a:rPr>
              <a:t> word?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/>
          <a:lstStyle/>
          <a:p>
            <a:r>
              <a:rPr lang="en-US" sz="4800" dirty="0" smtClean="0"/>
              <a:t>Note-taking Check!</a:t>
            </a:r>
            <a:endParaRPr lang="it-IT" sz="4800" dirty="0"/>
          </a:p>
        </p:txBody>
      </p:sp>
      <p:pic>
        <p:nvPicPr>
          <p:cNvPr id="1029" name="Picture 5" descr="http://www.gvsu.edu/cms3/assets/C714A380-E651-108F-5F88CA83BA764404/note_taking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42" y="3068960"/>
            <a:ext cx="3571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169097">
            <a:off x="5788915" y="1625132"/>
            <a:ext cx="288032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random books will be collected. Be ready!!!</a:t>
            </a:r>
            <a:endParaRPr lang="it-IT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19040" y="3993629"/>
            <a:ext cx="5780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Scoring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1~2 - incomplete (missing 1 or more days of notes)</a:t>
            </a:r>
          </a:p>
          <a:p>
            <a:r>
              <a:rPr lang="en-US" dirty="0">
                <a:solidFill>
                  <a:srgbClr val="FFC000"/>
                </a:solidFill>
              </a:rPr>
              <a:t>3 - has 1~2 sentences for each class</a:t>
            </a:r>
          </a:p>
          <a:p>
            <a:r>
              <a:rPr lang="en-US" i="1" dirty="0">
                <a:solidFill>
                  <a:srgbClr val="00B050"/>
                </a:solidFill>
              </a:rPr>
              <a:t>4 - has 1~2 sentences for each class + vocab + answers some of the essential question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5~6 - has 1~2 sentences for each class + vocab + answers most of the essential question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7 - has 1~2 sentences for each class + vocab + expertly answers the essential question, using main ideas from both class and the textbook.</a:t>
            </a:r>
            <a:endParaRPr lang="it-IT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reference to the origin, content and purpose, assess the values of </a:t>
            </a:r>
            <a:r>
              <a:rPr lang="en-US" b="1" u="sng" dirty="0" smtClean="0"/>
              <a:t>Source C (Pg. 58) </a:t>
            </a:r>
            <a:r>
              <a:rPr lang="en-US" dirty="0" smtClean="0"/>
              <a:t>for a historian studying the origins of WW2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Sentence 1 - What is the origin of the source?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Sentence 2 - What is the value of the origin?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Sentence 3 - What is the content?</a:t>
            </a: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Sentence 4 - What is the value of the content?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Sentence 5 - What is the Purpose?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Sentence 6 - What is the value of the purpose?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6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5696" y="1219200"/>
            <a:ext cx="7200800" cy="5306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</a:t>
            </a:r>
            <a:r>
              <a:rPr lang="en-US" u="sng" dirty="0" smtClean="0">
                <a:solidFill>
                  <a:srgbClr val="FF0000"/>
                </a:solidFill>
              </a:rPr>
              <a:t>a speech given by Hitler to the Reichstag in 1936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origin is valuable because </a:t>
            </a:r>
            <a:r>
              <a:rPr lang="en-US" u="sng" dirty="0" smtClean="0">
                <a:solidFill>
                  <a:srgbClr val="FF0000"/>
                </a:solidFill>
              </a:rPr>
              <a:t>it comes from Hitler, who was the decision maker in Germany.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content of the source </a:t>
            </a:r>
            <a:r>
              <a:rPr lang="en-US" u="sng" dirty="0" smtClean="0">
                <a:solidFill>
                  <a:srgbClr val="0000FF"/>
                </a:solidFill>
              </a:rPr>
              <a:t>explains why France and Germany should get along and “rule with reason”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content of the source is valuable because </a:t>
            </a:r>
            <a:r>
              <a:rPr lang="en-US" u="sng" dirty="0" smtClean="0">
                <a:solidFill>
                  <a:srgbClr val="0000FF"/>
                </a:solidFill>
              </a:rPr>
              <a:t>it provides an example of Hitler’s peaceful foreign policy towards France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purpose of the source </a:t>
            </a:r>
            <a:r>
              <a:rPr lang="en-US" u="sng" dirty="0" smtClean="0">
                <a:solidFill>
                  <a:srgbClr val="008000"/>
                </a:solidFill>
              </a:rPr>
              <a:t>is to convince the audience that Germany wants peace with France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purpose is valuable because </a:t>
            </a:r>
            <a:r>
              <a:rPr lang="en-US" u="sng" dirty="0" smtClean="0">
                <a:solidFill>
                  <a:srgbClr val="008000"/>
                </a:solidFill>
              </a:rPr>
              <a:t>it gives us insight into the attitude of Germans at the time regarding starting another war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Origin-Value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Content-Value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Purpose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Purpose-Value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dirty="0"/>
              <a:t>2</a:t>
            </a:r>
            <a:r>
              <a:rPr lang="en-US" dirty="0" smtClean="0"/>
              <a:t>e  – OPVCL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value</a:t>
            </a:r>
          </a:p>
          <a:p>
            <a:pPr lvl="1"/>
            <a:r>
              <a:rPr lang="en-US" dirty="0" smtClean="0"/>
              <a:t>Learn about the limits of a document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find the limit of a source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386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898776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content of this picture?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out your value sentences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 smtClean="0"/>
              <a:t> What does it say?</a:t>
            </a:r>
          </a:p>
          <a:p>
            <a:pPr lvl="1"/>
            <a:r>
              <a:rPr lang="en-US" dirty="0" smtClean="0"/>
              <a:t>Why did the author create this?</a:t>
            </a:r>
          </a:p>
          <a:p>
            <a:pPr lvl="1"/>
            <a:r>
              <a:rPr lang="en-US" dirty="0" smtClean="0"/>
              <a:t>“The origin is valuable because</a:t>
            </a:r>
            <a:r>
              <a:rPr lang="en-US" u="sng" dirty="0"/>
              <a:t>	</a:t>
            </a:r>
            <a:r>
              <a:rPr lang="en-US" u="sng" dirty="0" smtClean="0"/>
              <a:t>										</a:t>
            </a:r>
          </a:p>
          <a:p>
            <a:pPr lvl="1"/>
            <a:r>
              <a:rPr lang="en-US" dirty="0" smtClean="0"/>
              <a:t>The content is valuable</a:t>
            </a:r>
          </a:p>
          <a:p>
            <a:pPr lvl="1"/>
            <a:r>
              <a:rPr lang="en-US" dirty="0" smtClean="0"/>
              <a:t>The purpose is valuable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532"/>
            <a:ext cx="5254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Limitations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Personal involvement, which could lead to untruths, omissions, justifications for actions</a:t>
            </a:r>
          </a:p>
          <a:p>
            <a:r>
              <a:rPr lang="en-US" dirty="0" smtClean="0"/>
              <a:t>Needs to be cross referenced with other primary evidence</a:t>
            </a:r>
          </a:p>
          <a:p>
            <a:r>
              <a:rPr lang="en-US" dirty="0" smtClean="0"/>
              <a:t>Might be trying to persuade the reader</a:t>
            </a:r>
          </a:p>
          <a:p>
            <a:r>
              <a:rPr lang="en-US" dirty="0" smtClean="0"/>
              <a:t>Propaganda?</a:t>
            </a:r>
          </a:p>
          <a:p>
            <a:r>
              <a:rPr lang="en-US" dirty="0" smtClean="0"/>
              <a:t>Exaggeration?</a:t>
            </a:r>
          </a:p>
          <a:p>
            <a:r>
              <a:rPr lang="en-US" dirty="0" smtClean="0"/>
              <a:t>Only shows one aspect</a:t>
            </a:r>
          </a:p>
          <a:p>
            <a:r>
              <a:rPr lang="en-US" dirty="0" smtClean="0"/>
              <a:t>Doesn’t give reasons</a:t>
            </a:r>
          </a:p>
          <a:p>
            <a:r>
              <a:rPr lang="en-US" dirty="0" smtClean="0"/>
              <a:t>May not have access to other info</a:t>
            </a:r>
          </a:p>
          <a:p>
            <a:r>
              <a:rPr lang="en-US" dirty="0" smtClean="0"/>
              <a:t>Topic only briefly discussed</a:t>
            </a:r>
          </a:p>
          <a:p>
            <a:r>
              <a:rPr lang="en-US" dirty="0" smtClean="0"/>
              <a:t>Bias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 rot="1069924">
            <a:off x="6460363" y="3654486"/>
            <a:ext cx="216024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Write this list in your BOOKS!!!!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8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42829" cy="1175048"/>
          </a:xfrm>
        </p:spPr>
        <p:txBody>
          <a:bodyPr>
            <a:noAutofit/>
          </a:bodyPr>
          <a:lstStyle/>
          <a:p>
            <a:r>
              <a:rPr lang="en-US" sz="2400" dirty="0" smtClean="0"/>
              <a:t>Limit – Why can we not completely trust  this source?</a:t>
            </a:r>
            <a:endParaRPr lang="it-I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6386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 understand this topic? How does the type of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00B050"/>
                </a:solidFill>
              </a:rPr>
              <a:t>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C000"/>
                </a:solidFill>
              </a:rPr>
              <a:t>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limited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limited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limited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78916" y="0"/>
            <a:ext cx="529208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1969" y="1428746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  <p:sp>
        <p:nvSpPr>
          <p:cNvPr id="8" name="TextBox 7"/>
          <p:cNvSpPr txBox="1"/>
          <p:nvPr/>
        </p:nvSpPr>
        <p:spPr>
          <a:xfrm rot="20113329">
            <a:off x="502319" y="1938766"/>
            <a:ext cx="269156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can I find this information?</a:t>
            </a:r>
            <a:endParaRPr lang="it-IT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7988" y="2242691"/>
            <a:ext cx="508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it only shows one perspective of the Nazi Party.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851548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it doesn’t explain if the Nazi Party was successful doing this, only that they should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517232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     it is attempting to persuade his audience to take on this political strategy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42829" cy="1175048"/>
          </a:xfrm>
        </p:spPr>
        <p:txBody>
          <a:bodyPr>
            <a:noAutofit/>
          </a:bodyPr>
          <a:lstStyle/>
          <a:p>
            <a:r>
              <a:rPr lang="en-US" sz="2400" dirty="0" smtClean="0"/>
              <a:t>Limit – Why can we not completely trust  this source?</a:t>
            </a:r>
            <a:endParaRPr lang="it-I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6386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 understand this topic? How does the type of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00B050"/>
                </a:solidFill>
              </a:rPr>
              <a:t>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C000"/>
                </a:solidFill>
              </a:rPr>
              <a:t>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limited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limited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limited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242691"/>
            <a:ext cx="57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since the author is British, might be biased against the Germans and therefore untrustworthy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874677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it doesn’t give any strong reasons why Germany shouldn’t enter its own territory.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449" y="5525762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     it is attempting to persuade his audience, portraying the Germans in a negative light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15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2112" y="578340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37989" y="1137034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4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42829" cy="1175048"/>
          </a:xfrm>
        </p:spPr>
        <p:txBody>
          <a:bodyPr>
            <a:noAutofit/>
          </a:bodyPr>
          <a:lstStyle/>
          <a:p>
            <a:r>
              <a:rPr lang="en-US" sz="2400" dirty="0" smtClean="0"/>
              <a:t>Limit – Why can we not completely trust  this source?</a:t>
            </a:r>
            <a:endParaRPr lang="it-I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308"/>
            <a:ext cx="3394720" cy="56386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to think about?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Origin – How does the author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 understand this topic? How does the type of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</a:rPr>
              <a:t> help us?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Content – How is what is written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00B050"/>
                </a:solidFill>
              </a:rPr>
              <a:t> help us understand the topic?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Purpose – How does the reason why they created this source </a:t>
            </a:r>
            <a:r>
              <a:rPr lang="en-US" sz="2000" b="1" dirty="0" smtClean="0">
                <a:solidFill>
                  <a:srgbClr val="002060"/>
                </a:solidFill>
              </a:rPr>
              <a:t>NOT</a:t>
            </a:r>
            <a:r>
              <a:rPr lang="en-US" sz="2000" b="1" dirty="0" smtClean="0">
                <a:solidFill>
                  <a:srgbClr val="FFC000"/>
                </a:solidFill>
              </a:rPr>
              <a:t> help us understand the topic?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193323" y="1816880"/>
            <a:ext cx="6039156" cy="5041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the source is limited because </a:t>
            </a:r>
            <a:r>
              <a:rPr lang="en-US" u="sng" dirty="0" smtClean="0">
                <a:solidFill>
                  <a:srgbClr val="FF000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content of the source is limited because </a:t>
            </a:r>
            <a:r>
              <a:rPr lang="en-US" u="sng" dirty="0" smtClean="0">
                <a:solidFill>
                  <a:srgbClr val="00B050"/>
                </a:solidFill>
              </a:rPr>
              <a:t>																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purpose of the source is limited because </a:t>
            </a:r>
            <a:r>
              <a:rPr lang="en-US" u="sng" dirty="0" smtClean="0">
                <a:solidFill>
                  <a:srgbClr val="FFC000"/>
                </a:solidFill>
              </a:rPr>
              <a:t>																	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242691"/>
            <a:ext cx="57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since it is a speech, was only meant to be spoken, not analyzed as a historical source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874677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	     Hitler’s facts need to be referenced with other sources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449" y="5525762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     this is an example of propaganda, therefore cannot be considered truthful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4022278" y="93986"/>
            <a:ext cx="5094649" cy="16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78769" y="1344322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380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</a:p>
          <a:p>
            <a:r>
              <a:rPr lang="en-US" dirty="0" smtClean="0"/>
              <a:t>Primary Source</a:t>
            </a:r>
          </a:p>
          <a:p>
            <a:r>
              <a:rPr lang="en-US" dirty="0" smtClean="0"/>
              <a:t>Secondary Source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3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dirty="0"/>
              <a:t>2</a:t>
            </a:r>
            <a:r>
              <a:rPr lang="en-US" dirty="0" smtClean="0"/>
              <a:t>f  – OPVCL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limit</a:t>
            </a:r>
          </a:p>
          <a:p>
            <a:pPr lvl="1"/>
            <a:r>
              <a:rPr lang="en-US" dirty="0" smtClean="0"/>
              <a:t>Write a complete OPCVL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write out a complete OPCVL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356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898776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content of this picture?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out your limit sentences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en-US" dirty="0" smtClean="0"/>
              <a:t> What does it say?</a:t>
            </a:r>
          </a:p>
          <a:p>
            <a:pPr lvl="1"/>
            <a:r>
              <a:rPr lang="en-US" dirty="0" smtClean="0"/>
              <a:t>Why did the author create this?</a:t>
            </a:r>
          </a:p>
          <a:p>
            <a:pPr lvl="1"/>
            <a:r>
              <a:rPr lang="en-US" dirty="0" smtClean="0"/>
              <a:t>“The origin is limited because</a:t>
            </a:r>
            <a:r>
              <a:rPr lang="en-US" u="sng" dirty="0"/>
              <a:t>	</a:t>
            </a:r>
            <a:r>
              <a:rPr lang="en-US" u="sng" dirty="0" smtClean="0"/>
              <a:t>										</a:t>
            </a:r>
          </a:p>
          <a:p>
            <a:pPr lvl="1"/>
            <a:r>
              <a:rPr lang="en-US" dirty="0" smtClean="0"/>
              <a:t>The content is limited </a:t>
            </a:r>
          </a:p>
          <a:p>
            <a:pPr lvl="1"/>
            <a:r>
              <a:rPr lang="en-US" dirty="0" smtClean="0"/>
              <a:t>The purpose is limited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532"/>
            <a:ext cx="5254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237312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Live Germany!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620688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5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171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write this?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908" y="1214510"/>
            <a:ext cx="2561684" cy="56434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Paragraph 1 –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 sentence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Origin +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Content + value</a:t>
            </a:r>
          </a:p>
          <a:p>
            <a:r>
              <a:rPr lang="en-US" sz="2000" dirty="0" smtClean="0"/>
              <a:t>Paragraph 2 –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purpose +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origin or content + limit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78916" y="0"/>
            <a:ext cx="5292080" cy="12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814400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555776" y="1215234"/>
            <a:ext cx="6615220" cy="564276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B050"/>
                </a:solidFill>
              </a:rPr>
              <a:t>Source B has many values and limitations.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origin of this primary source, </a:t>
            </a:r>
            <a:r>
              <a:rPr lang="en-US" sz="2000" b="1" dirty="0" smtClean="0">
                <a:solidFill>
                  <a:srgbClr val="7030A0"/>
                </a:solidFill>
              </a:rPr>
              <a:t>which is written by Adolf Hitler in his book Mein </a:t>
            </a:r>
            <a:r>
              <a:rPr lang="en-US" sz="2000" b="1" dirty="0" err="1" smtClean="0">
                <a:solidFill>
                  <a:srgbClr val="7030A0"/>
                </a:solidFill>
              </a:rPr>
              <a:t>Kampf</a:t>
            </a:r>
            <a:r>
              <a:rPr lang="en-US" sz="2000" dirty="0" smtClean="0">
                <a:solidFill>
                  <a:srgbClr val="FF0000"/>
                </a:solidFill>
              </a:rPr>
              <a:t>, is valuable because </a:t>
            </a:r>
            <a:r>
              <a:rPr lang="en-US" sz="2000" dirty="0" smtClean="0">
                <a:solidFill>
                  <a:srgbClr val="0070C0"/>
                </a:solidFill>
              </a:rPr>
              <a:t>it </a:t>
            </a:r>
            <a:r>
              <a:rPr lang="en-US" sz="2000" dirty="0">
                <a:solidFill>
                  <a:srgbClr val="0070C0"/>
                </a:solidFill>
              </a:rPr>
              <a:t>is a statement/ personal thoughts of the future leader of Germany, Adolf Hitler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content of the source, </a:t>
            </a:r>
            <a:r>
              <a:rPr lang="en-US" sz="2000" b="1" dirty="0" smtClean="0">
                <a:solidFill>
                  <a:srgbClr val="7030A0"/>
                </a:solidFill>
              </a:rPr>
              <a:t>which shows </a:t>
            </a:r>
            <a:r>
              <a:rPr lang="en-US" sz="2000" b="1" dirty="0">
                <a:solidFill>
                  <a:srgbClr val="7030A0"/>
                </a:solidFill>
              </a:rPr>
              <a:t>that the supporters of the Nazi’s were the </a:t>
            </a:r>
            <a:r>
              <a:rPr lang="en-US" sz="2000" b="1" i="1" u="sng" dirty="0">
                <a:solidFill>
                  <a:srgbClr val="7030A0"/>
                </a:solidFill>
              </a:rPr>
              <a:t>“enemies of the peace treaties.”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, is valuable because it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informs us of the political strategy that Hitler </a:t>
            </a:r>
            <a:r>
              <a:rPr lang="en-US" sz="2000" dirty="0" smtClean="0">
                <a:solidFill>
                  <a:srgbClr val="0070C0"/>
                </a:solidFill>
              </a:rPr>
              <a:t>will </a:t>
            </a:r>
            <a:r>
              <a:rPr lang="en-US" sz="2000" dirty="0">
                <a:solidFill>
                  <a:srgbClr val="0070C0"/>
                </a:solidFill>
              </a:rPr>
              <a:t>employ.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Despite these values, source B has limitations.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The purpose of this </a:t>
            </a:r>
            <a:r>
              <a:rPr lang="en-US" sz="2000" dirty="0" smtClean="0">
                <a:solidFill>
                  <a:srgbClr val="FF0000"/>
                </a:solidFill>
              </a:rPr>
              <a:t>source, which </a:t>
            </a:r>
            <a:r>
              <a:rPr lang="en-US" sz="2000" dirty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7030A0"/>
                </a:solidFill>
              </a:rPr>
              <a:t>to </a:t>
            </a:r>
            <a:r>
              <a:rPr lang="en-US" sz="2000" b="1" dirty="0" smtClean="0">
                <a:solidFill>
                  <a:srgbClr val="7030A0"/>
                </a:solidFill>
              </a:rPr>
              <a:t>explain </a:t>
            </a:r>
            <a:r>
              <a:rPr lang="en-US" sz="2000" b="1" dirty="0">
                <a:solidFill>
                  <a:srgbClr val="7030A0"/>
                </a:solidFill>
              </a:rPr>
              <a:t>how Hitler planned to get the German people on his </a:t>
            </a:r>
            <a:r>
              <a:rPr lang="en-US" sz="2000" b="1" dirty="0" smtClean="0">
                <a:solidFill>
                  <a:srgbClr val="7030A0"/>
                </a:solidFill>
              </a:rPr>
              <a:t>side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is limited because </a:t>
            </a:r>
            <a:r>
              <a:rPr lang="en-US" sz="2000" dirty="0" smtClean="0">
                <a:solidFill>
                  <a:srgbClr val="0070C0"/>
                </a:solidFill>
              </a:rPr>
              <a:t>it </a:t>
            </a:r>
            <a:r>
              <a:rPr lang="en-US" sz="2000" dirty="0">
                <a:solidFill>
                  <a:srgbClr val="0070C0"/>
                </a:solidFill>
              </a:rPr>
              <a:t>is attempting to persuade his audience to take on this political </a:t>
            </a:r>
            <a:r>
              <a:rPr lang="en-US" sz="2000" dirty="0" smtClean="0">
                <a:solidFill>
                  <a:srgbClr val="0070C0"/>
                </a:solidFill>
              </a:rPr>
              <a:t>strategy</a:t>
            </a:r>
            <a:r>
              <a:rPr lang="en-US" sz="20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origin of the source is also limited because </a:t>
            </a:r>
            <a:r>
              <a:rPr lang="en-US" sz="2000" dirty="0">
                <a:solidFill>
                  <a:srgbClr val="0070C0"/>
                </a:solidFill>
              </a:rPr>
              <a:t>	     it only shows one perspective of the Nazi Party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171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write this?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908" y="1214510"/>
            <a:ext cx="2561684" cy="56434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Paragraph 1 –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 sentence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Origin +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Content + value</a:t>
            </a:r>
          </a:p>
          <a:p>
            <a:r>
              <a:rPr lang="en-US" sz="2000" dirty="0" smtClean="0"/>
              <a:t>Paragraph 2 –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purpose +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origin or content + limit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555776" y="1556792"/>
            <a:ext cx="6615220" cy="53012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B050"/>
                </a:solidFill>
              </a:rPr>
              <a:t>Source F has many values and limitations.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origin of this primary source, </a:t>
            </a:r>
            <a:r>
              <a:rPr lang="en-US" sz="2000" b="1" dirty="0" smtClean="0">
                <a:solidFill>
                  <a:srgbClr val="7030A0"/>
                </a:solidFill>
              </a:rPr>
              <a:t>which is written by a British cartoonist during the occupation of the Rhineland</a:t>
            </a:r>
            <a:r>
              <a:rPr lang="en-US" sz="2000" dirty="0" smtClean="0">
                <a:solidFill>
                  <a:srgbClr val="FF0000"/>
                </a:solidFill>
              </a:rPr>
              <a:t>, is valuable because </a:t>
            </a:r>
            <a:r>
              <a:rPr lang="en-US" sz="2000" dirty="0">
                <a:solidFill>
                  <a:srgbClr val="0070C0"/>
                </a:solidFill>
              </a:rPr>
              <a:t>since this was seen within a newspaper, it gives us insight into the public reaction to Nazi expansion at the time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purpose of the source, </a:t>
            </a:r>
            <a:r>
              <a:rPr lang="en-US" sz="2000" b="1" dirty="0">
                <a:solidFill>
                  <a:srgbClr val="7030A0"/>
                </a:solidFill>
              </a:rPr>
              <a:t>To explain German foreign policy in a simplistic way for the British </a:t>
            </a:r>
            <a:r>
              <a:rPr lang="en-US" sz="2000" b="1" dirty="0" smtClean="0">
                <a:solidFill>
                  <a:srgbClr val="7030A0"/>
                </a:solidFill>
              </a:rPr>
              <a:t>public</a:t>
            </a:r>
            <a:r>
              <a:rPr lang="en-US" sz="2000" dirty="0" smtClean="0">
                <a:solidFill>
                  <a:srgbClr val="FF0000"/>
                </a:solidFill>
              </a:rPr>
              <a:t>, is valuable because </a:t>
            </a:r>
            <a:r>
              <a:rPr lang="en-US" sz="2000" dirty="0" smtClean="0">
                <a:solidFill>
                  <a:srgbClr val="0070C0"/>
                </a:solidFill>
              </a:rPr>
              <a:t>it </a:t>
            </a:r>
            <a:r>
              <a:rPr lang="en-US" sz="2000" dirty="0">
                <a:solidFill>
                  <a:srgbClr val="0070C0"/>
                </a:solidFill>
              </a:rPr>
              <a:t>provides a visually stimulating piece of historical evidence that simplifies the issue of Nazi reoccupation of the Rhineland</a:t>
            </a:r>
            <a:r>
              <a:rPr lang="en-US" sz="2000" dirty="0" smtClean="0">
                <a:solidFill>
                  <a:srgbClr val="0070C0"/>
                </a:solidFill>
              </a:rPr>
              <a:t>...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Despite these values, source F has limitations.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content of </a:t>
            </a:r>
            <a:r>
              <a:rPr lang="en-US" sz="2000" dirty="0">
                <a:solidFill>
                  <a:srgbClr val="FF0000"/>
                </a:solidFill>
              </a:rPr>
              <a:t>this </a:t>
            </a:r>
            <a:r>
              <a:rPr lang="en-US" sz="2000" dirty="0" smtClean="0">
                <a:solidFill>
                  <a:srgbClr val="FF0000"/>
                </a:solidFill>
              </a:rPr>
              <a:t>source, which </a:t>
            </a:r>
            <a:r>
              <a:rPr lang="en-US" sz="2000" dirty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7030A0"/>
                </a:solidFill>
              </a:rPr>
              <a:t>Germany is ignoring previous agreement, such as the Locarno Treaty, which </a:t>
            </a:r>
            <a:r>
              <a:rPr lang="en-US" sz="2000" b="1" i="1" u="sng" dirty="0">
                <a:solidFill>
                  <a:srgbClr val="7030A0"/>
                </a:solidFill>
              </a:rPr>
              <a:t>is ripped and being stepped on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is limited because </a:t>
            </a:r>
            <a:r>
              <a:rPr lang="en-US" sz="2000" dirty="0">
                <a:solidFill>
                  <a:srgbClr val="0070C0"/>
                </a:solidFill>
              </a:rPr>
              <a:t>it doesn’t give any strong reasons why Germany shouldn’t enter its own territory.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purpose of the source is also limited because </a:t>
            </a:r>
            <a:r>
              <a:rPr lang="en-US" sz="2000" dirty="0" smtClean="0">
                <a:solidFill>
                  <a:srgbClr val="0070C0"/>
                </a:solidFill>
              </a:rPr>
              <a:t> this </a:t>
            </a:r>
            <a:r>
              <a:rPr lang="en-US" sz="2000" dirty="0">
                <a:solidFill>
                  <a:srgbClr val="0070C0"/>
                </a:solidFill>
              </a:rPr>
              <a:t>is an example of propaganda, therefore cannot be considered truthful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15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5632" y="856872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132064"/>
            <a:ext cx="2232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1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171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write this?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908" y="1214510"/>
            <a:ext cx="2561684" cy="56434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Paragraph 1 –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 sentence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Origin + value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Content + value</a:t>
            </a:r>
          </a:p>
          <a:p>
            <a:r>
              <a:rPr lang="en-US" sz="2000" dirty="0" smtClean="0"/>
              <a:t>Paragraph 2 –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1 – introduction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2 – purpose + limit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Sentence 3 – origin or content + limit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2648485" y="1988840"/>
            <a:ext cx="6089572" cy="29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8649" y="1128139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8309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827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 - </a:t>
            </a:r>
            <a:r>
              <a:rPr lang="en-US" dirty="0"/>
              <a:t>Where does it come from?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22616"/>
            <a:ext cx="3600400" cy="5872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to think about?</a:t>
            </a:r>
          </a:p>
          <a:p>
            <a:pPr lvl="1"/>
            <a:r>
              <a:rPr lang="en-US" sz="2600" dirty="0" smtClean="0">
                <a:solidFill>
                  <a:srgbClr val="00B050"/>
                </a:solidFill>
              </a:rPr>
              <a:t>Primary or secondary Source?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Who is the author? – How do you know?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What country does it come from?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Where did this originally appear? (newspaper?)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What is going on in the world at the time</a:t>
            </a:r>
            <a:r>
              <a:rPr lang="en-US" sz="2200" dirty="0" smtClean="0">
                <a:solidFill>
                  <a:srgbClr val="0070C0"/>
                </a:solidFill>
              </a:rPr>
              <a:t>?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88" y="3717032"/>
            <a:ext cx="5085144" cy="144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this </a:t>
            </a:r>
            <a:r>
              <a:rPr lang="en-US" dirty="0" smtClean="0">
                <a:solidFill>
                  <a:srgbClr val="00B050"/>
                </a:solidFill>
              </a:rPr>
              <a:t>primary source </a:t>
            </a:r>
            <a:r>
              <a:rPr lang="en-US" dirty="0" smtClean="0">
                <a:solidFill>
                  <a:srgbClr val="FF0000"/>
                </a:solidFill>
              </a:rPr>
              <a:t>is written by Adolf Hitler </a:t>
            </a:r>
            <a:r>
              <a:rPr lang="en-US" dirty="0" smtClean="0">
                <a:solidFill>
                  <a:srgbClr val="0070C0"/>
                </a:solidFill>
              </a:rPr>
              <a:t>in his book Mein </a:t>
            </a:r>
            <a:r>
              <a:rPr lang="en-US" dirty="0" err="1" smtClean="0">
                <a:solidFill>
                  <a:srgbClr val="0070C0"/>
                </a:solidFill>
              </a:rPr>
              <a:t>Kampf</a:t>
            </a:r>
            <a:r>
              <a:rPr lang="en-US" dirty="0" smtClean="0">
                <a:solidFill>
                  <a:srgbClr val="0070C0"/>
                </a:solidFill>
              </a:rPr>
              <a:t> which  he wrote in prison after his failed rebellion.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2708" r="12152" b="16459"/>
          <a:stretch/>
        </p:blipFill>
        <p:spPr bwMode="auto">
          <a:xfrm rot="10800000">
            <a:off x="3851920" y="22840"/>
            <a:ext cx="5292080" cy="27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9688" y="260648"/>
            <a:ext cx="4896544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Where can I find this information?</a:t>
            </a:r>
            <a:endParaRPr lang="it-IT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824101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47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5759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 </a:t>
            </a:r>
            <a:r>
              <a:rPr lang="en-US" dirty="0"/>
              <a:t>Where does it come from?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to think about?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Primary or secondary Source?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Who is the author? – How do you know?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What country does it come from?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Where did this originally appear? (newspaper</a:t>
            </a:r>
            <a:r>
              <a:rPr lang="en-US" dirty="0" smtClean="0">
                <a:solidFill>
                  <a:srgbClr val="0070C0"/>
                </a:solidFill>
              </a:rPr>
              <a:t>?)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What is going on in the world at the time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95936" y="4189694"/>
            <a:ext cx="5040560" cy="28397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this </a:t>
            </a:r>
            <a:r>
              <a:rPr lang="en-US" u="sng" dirty="0" smtClean="0">
                <a:solidFill>
                  <a:srgbClr val="00B05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 source is written by </a:t>
            </a:r>
            <a:r>
              <a:rPr lang="en-US" u="sng" dirty="0" smtClean="0">
                <a:solidFill>
                  <a:srgbClr val="FF0000"/>
                </a:solidFill>
              </a:rPr>
              <a:t>						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u="sng" dirty="0" smtClean="0">
                <a:solidFill>
                  <a:srgbClr val="0070C0"/>
                </a:solidFill>
              </a:rPr>
              <a:t>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13320" r="28062" b="11250"/>
          <a:stretch/>
        </p:blipFill>
        <p:spPr bwMode="auto">
          <a:xfrm rot="10800000">
            <a:off x="5220072" y="-2"/>
            <a:ext cx="3920480" cy="41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0592" y="1686175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51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356992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cartoon on the Rhineland, 18 March 1936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172574"/>
            <a:ext cx="42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primary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917" y="4769326"/>
            <a:ext cx="42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British cartoonist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52" y="5190033"/>
            <a:ext cx="429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 British newspaper in 1936 after Hitler’s occupation of the Rhineland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9651"/>
            <a:ext cx="3352487" cy="39285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86316"/>
            <a:ext cx="3448096" cy="32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 </a:t>
            </a:r>
            <a:r>
              <a:rPr lang="en-US" dirty="0"/>
              <a:t>Where does it come from?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00720"/>
            <a:ext cx="3394720" cy="5378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to think about?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Primary or secondary Source?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Who is the author? – How do you know?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What country does it come from?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Where did this originally appear? (newspaper</a:t>
            </a:r>
            <a:r>
              <a:rPr lang="en-US" dirty="0" smtClean="0">
                <a:solidFill>
                  <a:srgbClr val="0070C0"/>
                </a:solidFill>
              </a:rPr>
              <a:t>?)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What is going on in the world at the time?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85488" y="2924944"/>
            <a:ext cx="5040560" cy="26683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origin of this </a:t>
            </a:r>
            <a:r>
              <a:rPr lang="en-US" u="sng" dirty="0" smtClean="0">
                <a:solidFill>
                  <a:srgbClr val="00B05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 source is written by </a:t>
            </a:r>
            <a:r>
              <a:rPr lang="en-US" u="sng" dirty="0" smtClean="0">
                <a:solidFill>
                  <a:srgbClr val="FF0000"/>
                </a:solidFill>
              </a:rPr>
              <a:t>						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u="sng" dirty="0" smtClean="0">
                <a:solidFill>
                  <a:srgbClr val="0070C0"/>
                </a:solidFill>
              </a:rPr>
              <a:t>															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7652" r="7969" b="50097"/>
          <a:stretch/>
        </p:blipFill>
        <p:spPr bwMode="auto">
          <a:xfrm rot="10800000">
            <a:off x="4049349" y="332656"/>
            <a:ext cx="5094649" cy="18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5839" y="2002426"/>
            <a:ext cx="108012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Pg. 55</a:t>
            </a:r>
            <a:endParaRPr lang="it-IT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5157192"/>
            <a:ext cx="54988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Early Finishers Looking for a challenge: </a:t>
            </a:r>
            <a:r>
              <a:rPr lang="en-US" sz="2400" b="1" dirty="0" smtClean="0"/>
              <a:t>Find the origin of another source on Pg. 46 (It doesn’t say, but there are enough clues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20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686"/>
            <a:ext cx="5544616" cy="5589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</a:t>
            </a: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can I complete a strong OPCVL?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154430" lvl="2" indent="-514350"/>
            <a:r>
              <a:rPr lang="en-US" sz="2400" dirty="0" smtClean="0">
                <a:latin typeface="Arial Black"/>
              </a:rPr>
              <a:t>Add 1~2 sentences from todays lesson</a:t>
            </a:r>
          </a:p>
          <a:p>
            <a:pPr marL="1154430" lvl="2" indent="-514350"/>
            <a:r>
              <a:rPr lang="en-US" sz="2400" dirty="0" smtClean="0">
                <a:latin typeface="Arial Black"/>
              </a:rPr>
              <a:t>Did you add a </a:t>
            </a:r>
            <a:r>
              <a:rPr lang="en-US" sz="2400" dirty="0" smtClean="0">
                <a:solidFill>
                  <a:srgbClr val="0070C0"/>
                </a:solidFill>
                <a:latin typeface="Arial Black"/>
              </a:rPr>
              <a:t>vocab</a:t>
            </a:r>
            <a:r>
              <a:rPr lang="en-US" sz="2400" dirty="0" smtClean="0">
                <a:latin typeface="Arial Black"/>
              </a:rPr>
              <a:t> word?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/>
          <a:lstStyle/>
          <a:p>
            <a:r>
              <a:rPr lang="en-US" sz="4800" dirty="0" smtClean="0"/>
              <a:t>Note-taking Check!</a:t>
            </a:r>
            <a:endParaRPr lang="it-IT" sz="4800" dirty="0"/>
          </a:p>
        </p:txBody>
      </p:sp>
      <p:pic>
        <p:nvPicPr>
          <p:cNvPr id="1029" name="Picture 5" descr="http://www.gvsu.edu/cms3/assets/C714A380-E651-108F-5F88CA83BA764404/note_taking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42" y="3068960"/>
            <a:ext cx="3571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169097">
            <a:off x="5788915" y="1625132"/>
            <a:ext cx="288032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random books will be collected. Be ready!!!</a:t>
            </a:r>
            <a:endParaRPr lang="it-IT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19040" y="3993629"/>
            <a:ext cx="5780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Scoring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1~2 - incomplete (missing 1 or more days of notes)</a:t>
            </a:r>
          </a:p>
          <a:p>
            <a:r>
              <a:rPr lang="en-US" dirty="0">
                <a:solidFill>
                  <a:srgbClr val="FFC000"/>
                </a:solidFill>
              </a:rPr>
              <a:t>3 - has 1~2 sentences for each class</a:t>
            </a:r>
          </a:p>
          <a:p>
            <a:r>
              <a:rPr lang="en-US" i="1" dirty="0">
                <a:solidFill>
                  <a:srgbClr val="00B050"/>
                </a:solidFill>
              </a:rPr>
              <a:t>4 - has 1~2 sentences for each class + vocab + answers some of the essential question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5~6 - has 1~2 sentences for each class + vocab + answers most of the essential question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7 - has 1~2 sentences for each class + vocab + expertly answers the essential question, using main ideas from both class and the textbook.</a:t>
            </a:r>
            <a:endParaRPr lang="it-IT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48298"/>
            <a:ext cx="82478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2b  – OPVCL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97" y="1431213"/>
            <a:ext cx="7895292" cy="4854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rgbClr val="800000"/>
                </a:solidFill>
                <a:latin typeface="Arial Black"/>
                <a:cs typeface="Arial Black"/>
              </a:rPr>
              <a:t>Essential Question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How can I complete a strong OPCVL?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Outcomes - Students will:</a:t>
            </a:r>
            <a:endParaRPr lang="en-US" dirty="0"/>
          </a:p>
          <a:p>
            <a:pPr lvl="1"/>
            <a:r>
              <a:rPr lang="en-US" dirty="0" smtClean="0"/>
              <a:t>Preview – Origin</a:t>
            </a:r>
          </a:p>
          <a:p>
            <a:pPr lvl="1"/>
            <a:r>
              <a:rPr lang="en-US" dirty="0" smtClean="0"/>
              <a:t>Learn about the content of a document</a:t>
            </a:r>
          </a:p>
          <a:p>
            <a:pPr marL="68580" indent="0">
              <a:buNone/>
            </a:pPr>
            <a:endParaRPr lang="en-US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Success Criteria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latin typeface="Arial Black"/>
                <a:cs typeface="Arial Black"/>
              </a:rPr>
              <a:t>I can find the content of a source</a:t>
            </a:r>
            <a:endParaRPr lang="en-US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16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466</TotalTime>
  <Words>2945</Words>
  <Application>Microsoft Office PowerPoint</Application>
  <PresentationFormat>On-screen Show (4:3)</PresentationFormat>
  <Paragraphs>439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Black</vt:lpstr>
      <vt:lpstr>Bookman Old Style</vt:lpstr>
      <vt:lpstr>Calibri</vt:lpstr>
      <vt:lpstr>Gill Sans MT</vt:lpstr>
      <vt:lpstr>Wingdings</vt:lpstr>
      <vt:lpstr>Wingdings 3</vt:lpstr>
      <vt:lpstr>Origin</vt:lpstr>
      <vt:lpstr>PowerPoint Presentation</vt:lpstr>
      <vt:lpstr>Lesson 3a  – OPCVL</vt:lpstr>
      <vt:lpstr>Preview</vt:lpstr>
      <vt:lpstr>Vocab</vt:lpstr>
      <vt:lpstr>Origin - Where does it come from?</vt:lpstr>
      <vt:lpstr>Origin Where does it come from?</vt:lpstr>
      <vt:lpstr>Origin Where does it come from?</vt:lpstr>
      <vt:lpstr>Note-taking Check!</vt:lpstr>
      <vt:lpstr>Lesson 2b  – OPVCL</vt:lpstr>
      <vt:lpstr>Review</vt:lpstr>
      <vt:lpstr>Vocab</vt:lpstr>
      <vt:lpstr>Content – What does it say?</vt:lpstr>
      <vt:lpstr>Content – What does it say?</vt:lpstr>
      <vt:lpstr>Content – What does it say?</vt:lpstr>
      <vt:lpstr>Note-taking Check!</vt:lpstr>
      <vt:lpstr>Lesson 2c  – OPVCL</vt:lpstr>
      <vt:lpstr>Review</vt:lpstr>
      <vt:lpstr>Vocab</vt:lpstr>
      <vt:lpstr>Purpose – Why was it created?</vt:lpstr>
      <vt:lpstr>Purpose – Why was it created?</vt:lpstr>
      <vt:lpstr>Purpose – Why was it created?</vt:lpstr>
      <vt:lpstr>Note-taking Check!</vt:lpstr>
      <vt:lpstr>Lesson 2d  – OPVCL</vt:lpstr>
      <vt:lpstr>Review</vt:lpstr>
      <vt:lpstr>Vocab</vt:lpstr>
      <vt:lpstr>Possible Values</vt:lpstr>
      <vt:lpstr>Value – How can we use this source?</vt:lpstr>
      <vt:lpstr>Value – How can we use this source?</vt:lpstr>
      <vt:lpstr>Value – How can we use this source?</vt:lpstr>
      <vt:lpstr>Note-taking Check!</vt:lpstr>
      <vt:lpstr>Question</vt:lpstr>
      <vt:lpstr>Answer</vt:lpstr>
      <vt:lpstr>Lesson 2e  – OPVCL</vt:lpstr>
      <vt:lpstr>Review</vt:lpstr>
      <vt:lpstr>Vocab</vt:lpstr>
      <vt:lpstr>Possible Limitations</vt:lpstr>
      <vt:lpstr>Limit – Why can we not completely trust  this source?</vt:lpstr>
      <vt:lpstr>Limit – Why can we not completely trust  this source?</vt:lpstr>
      <vt:lpstr>Limit – Why can we not completely trust  this source?</vt:lpstr>
      <vt:lpstr>Lesson 2f  – OPVCL</vt:lpstr>
      <vt:lpstr>Review</vt:lpstr>
      <vt:lpstr>How do I write this?</vt:lpstr>
      <vt:lpstr>How do I write this?</vt:lpstr>
      <vt:lpstr>How do I write this?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1a  – Hitler’s Foreign Policy</dc:title>
  <dc:creator>Taylor McCarey</dc:creator>
  <cp:lastModifiedBy>Sandra Grudic</cp:lastModifiedBy>
  <cp:revision>30</cp:revision>
  <dcterms:created xsi:type="dcterms:W3CDTF">2015-10-23T09:27:03Z</dcterms:created>
  <dcterms:modified xsi:type="dcterms:W3CDTF">2016-06-13T13:48:12Z</dcterms:modified>
</cp:coreProperties>
</file>