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85" r:id="rId6"/>
    <p:sldId id="287" r:id="rId7"/>
    <p:sldId id="288" r:id="rId8"/>
    <p:sldId id="260" r:id="rId9"/>
    <p:sldId id="261" r:id="rId10"/>
    <p:sldId id="284" r:id="rId11"/>
    <p:sldId id="282" r:id="rId12"/>
    <p:sldId id="283" r:id="rId13"/>
    <p:sldId id="286" r:id="rId14"/>
    <p:sldId id="274" r:id="rId15"/>
    <p:sldId id="275" r:id="rId16"/>
    <p:sldId id="276" r:id="rId17"/>
    <p:sldId id="277" r:id="rId18"/>
    <p:sldId id="278" r:id="rId19"/>
    <p:sldId id="279" r:id="rId20"/>
    <p:sldId id="280" r:id="rId21"/>
    <p:sldId id="270" r:id="rId22"/>
    <p:sldId id="271" r:id="rId23"/>
    <p:sldId id="272"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snapToGrid="0">
      <p:cViewPr varScale="1">
        <p:scale>
          <a:sx n="70" d="100"/>
          <a:sy n="70" d="100"/>
        </p:scale>
        <p:origin x="7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8EA959-126F-4418-B3C9-3EB41E3C2318}" type="datetimeFigureOut">
              <a:rPr lang="en-CA" smtClean="0"/>
              <a:t>20/08/2018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7031B-A252-4443-BEFC-FBFB44D9017C}" type="slidenum">
              <a:rPr lang="en-CA" smtClean="0"/>
              <a:t>‹#›</a:t>
            </a:fld>
            <a:endParaRPr lang="en-CA"/>
          </a:p>
        </p:txBody>
      </p:sp>
    </p:spTree>
    <p:extLst>
      <p:ext uri="{BB962C8B-B14F-4D97-AF65-F5344CB8AC3E}">
        <p14:creationId xmlns:p14="http://schemas.microsoft.com/office/powerpoint/2010/main" val="348675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51AC29-611D-49FB-86C2-A565E3E53021}" type="datetimeFigureOut">
              <a:rPr lang="en-CA" smtClean="0"/>
              <a:t>20/08/2018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188620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51AC29-611D-49FB-86C2-A565E3E53021}" type="datetimeFigureOut">
              <a:rPr lang="en-CA" smtClean="0"/>
              <a:t>20/08/2018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300138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51AC29-611D-49FB-86C2-A565E3E53021}" type="datetimeFigureOut">
              <a:rPr lang="en-CA" smtClean="0"/>
              <a:t>20/08/2018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386911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51AC29-611D-49FB-86C2-A565E3E53021}" type="datetimeFigureOut">
              <a:rPr lang="en-CA" smtClean="0"/>
              <a:t>20/08/2018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126101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1AC29-611D-49FB-86C2-A565E3E53021}" type="datetimeFigureOut">
              <a:rPr lang="en-CA" smtClean="0"/>
              <a:t>20/08/2018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225870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51AC29-611D-49FB-86C2-A565E3E53021}" type="datetimeFigureOut">
              <a:rPr lang="en-CA" smtClean="0"/>
              <a:t>20/08/2018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428209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51AC29-611D-49FB-86C2-A565E3E53021}" type="datetimeFigureOut">
              <a:rPr lang="en-CA" smtClean="0"/>
              <a:t>20/08/2018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323413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51AC29-611D-49FB-86C2-A565E3E53021}" type="datetimeFigureOut">
              <a:rPr lang="en-CA" smtClean="0"/>
              <a:t>20/08/2018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359602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1AC29-611D-49FB-86C2-A565E3E53021}" type="datetimeFigureOut">
              <a:rPr lang="en-CA" smtClean="0"/>
              <a:t>20/08/2018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3202250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1AC29-611D-49FB-86C2-A565E3E53021}" type="datetimeFigureOut">
              <a:rPr lang="en-CA" smtClean="0"/>
              <a:t>20/08/2018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202193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1AC29-611D-49FB-86C2-A565E3E53021}" type="datetimeFigureOut">
              <a:rPr lang="en-CA" smtClean="0"/>
              <a:t>20/08/2018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906EF0C-FACA-4D2C-B612-D39FF5C4D745}" type="slidenum">
              <a:rPr lang="en-CA" smtClean="0"/>
              <a:t>‹#›</a:t>
            </a:fld>
            <a:endParaRPr lang="en-CA"/>
          </a:p>
        </p:txBody>
      </p:sp>
    </p:spTree>
    <p:extLst>
      <p:ext uri="{BB962C8B-B14F-4D97-AF65-F5344CB8AC3E}">
        <p14:creationId xmlns:p14="http://schemas.microsoft.com/office/powerpoint/2010/main" val="179979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1AC29-611D-49FB-86C2-A565E3E53021}" type="datetimeFigureOut">
              <a:rPr lang="en-CA" smtClean="0"/>
              <a:t>20/08/2018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6EF0C-FACA-4D2C-B612-D39FF5C4D745}" type="slidenum">
              <a:rPr lang="en-CA" smtClean="0"/>
              <a:t>‹#›</a:t>
            </a:fld>
            <a:endParaRPr lang="en-CA"/>
          </a:p>
        </p:txBody>
      </p:sp>
    </p:spTree>
    <p:extLst>
      <p:ext uri="{BB962C8B-B14F-4D97-AF65-F5344CB8AC3E}">
        <p14:creationId xmlns:p14="http://schemas.microsoft.com/office/powerpoint/2010/main" val="3327075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hyperlink" Target="http://www.youtube.com/watch?v=S2PUIQpAEAQ&amp;feature=related"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OPCVL</a:t>
            </a:r>
            <a:endParaRPr lang="en-CA" dirty="0"/>
          </a:p>
        </p:txBody>
      </p:sp>
      <p:sp>
        <p:nvSpPr>
          <p:cNvPr id="3" name="Subtitle 2"/>
          <p:cNvSpPr>
            <a:spLocks noGrp="1"/>
          </p:cNvSpPr>
          <p:nvPr>
            <p:ph type="subTitle" idx="1"/>
          </p:nvPr>
        </p:nvSpPr>
        <p:spPr/>
        <p:txBody>
          <a:bodyPr/>
          <a:lstStyle/>
          <a:p>
            <a:r>
              <a:rPr lang="en-CA" b="1" dirty="0" smtClean="0"/>
              <a:t>Learning Objective</a:t>
            </a:r>
            <a:r>
              <a:rPr lang="en-CA" dirty="0" smtClean="0"/>
              <a:t>: Understand how </a:t>
            </a:r>
            <a:r>
              <a:rPr lang="en-CA" b="1" dirty="0" smtClean="0"/>
              <a:t>to assess the value and limitations of a source with reference to its origin, purpose and content</a:t>
            </a:r>
            <a:endParaRPr lang="en-CA" b="1" dirty="0"/>
          </a:p>
        </p:txBody>
      </p:sp>
    </p:spTree>
    <p:extLst>
      <p:ext uri="{BB962C8B-B14F-4D97-AF65-F5344CB8AC3E}">
        <p14:creationId xmlns:p14="http://schemas.microsoft.com/office/powerpoint/2010/main" val="312079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109" charset="-128"/>
              </a:rPr>
              <a:t>Limitations Explained</a:t>
            </a:r>
            <a:endParaRPr lang="en-CA" dirty="0"/>
          </a:p>
        </p:txBody>
      </p:sp>
      <p:sp>
        <p:nvSpPr>
          <p:cNvPr id="3" name="Content Placeholder 2"/>
          <p:cNvSpPr>
            <a:spLocks noGrp="1"/>
          </p:cNvSpPr>
          <p:nvPr>
            <p:ph idx="1"/>
          </p:nvPr>
        </p:nvSpPr>
        <p:spPr/>
        <p:txBody>
          <a:bodyPr/>
          <a:lstStyle/>
          <a:p>
            <a:r>
              <a:rPr lang="en-US" altLang="en-US" sz="3600" dirty="0" smtClean="0"/>
              <a:t>The task here is not to point out weaknesses of the source, but rather to say: </a:t>
            </a:r>
            <a:r>
              <a:rPr lang="en-US" altLang="en-US" sz="3600" b="1" dirty="0" smtClean="0"/>
              <a:t>at what point does this source cease to be of value to us as historians?</a:t>
            </a:r>
          </a:p>
          <a:p>
            <a:endParaRPr lang="en-CA" dirty="0"/>
          </a:p>
        </p:txBody>
      </p:sp>
    </p:spTree>
    <p:extLst>
      <p:ext uri="{BB962C8B-B14F-4D97-AF65-F5344CB8AC3E}">
        <p14:creationId xmlns:p14="http://schemas.microsoft.com/office/powerpoint/2010/main" val="2546073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Limitations Explained</a:t>
            </a:r>
            <a:endParaRPr lang="en-CA" b="1" dirty="0"/>
          </a:p>
        </p:txBody>
      </p:sp>
      <p:sp>
        <p:nvSpPr>
          <p:cNvPr id="3" name="Content Placeholder 2"/>
          <p:cNvSpPr>
            <a:spLocks noGrp="1"/>
          </p:cNvSpPr>
          <p:nvPr>
            <p:ph idx="1"/>
          </p:nvPr>
        </p:nvSpPr>
        <p:spPr/>
        <p:txBody>
          <a:bodyPr/>
          <a:lstStyle/>
          <a:p>
            <a:r>
              <a:rPr lang="en-US" altLang="en-US" sz="3600" dirty="0" smtClean="0"/>
              <a:t>With a primary source document, having an incomplete picture of the whole is a given because the source was created by one person (or a small group of people), naturally they will not have given every detail of the context. </a:t>
            </a:r>
            <a:r>
              <a:rPr lang="en-US" altLang="en-US" sz="3600" b="1" dirty="0" smtClean="0"/>
              <a:t>Do not say that the author left out information unless you have concrete proof (from another source) that they </a:t>
            </a:r>
            <a:r>
              <a:rPr lang="en-US" altLang="en-US" sz="3600" b="1" i="1" dirty="0" smtClean="0"/>
              <a:t>chose </a:t>
            </a:r>
            <a:r>
              <a:rPr lang="en-US" altLang="en-US" sz="3600" b="1" dirty="0" smtClean="0"/>
              <a:t>to leave information out.</a:t>
            </a:r>
          </a:p>
          <a:p>
            <a:endParaRPr lang="en-CA" dirty="0"/>
          </a:p>
        </p:txBody>
      </p:sp>
    </p:spTree>
    <p:extLst>
      <p:ext uri="{BB962C8B-B14F-4D97-AF65-F5344CB8AC3E}">
        <p14:creationId xmlns:p14="http://schemas.microsoft.com/office/powerpoint/2010/main" val="88901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109" charset="-128"/>
              </a:rPr>
              <a:t>Limitations Explained</a:t>
            </a:r>
            <a:endParaRPr lang="en-CA" dirty="0"/>
          </a:p>
        </p:txBody>
      </p:sp>
      <p:sp>
        <p:nvSpPr>
          <p:cNvPr id="3" name="Content Placeholder 2"/>
          <p:cNvSpPr>
            <a:spLocks noGrp="1"/>
          </p:cNvSpPr>
          <p:nvPr>
            <p:ph idx="1"/>
          </p:nvPr>
        </p:nvSpPr>
        <p:spPr/>
        <p:txBody>
          <a:bodyPr>
            <a:normAutofit/>
          </a:bodyPr>
          <a:lstStyle/>
          <a:p>
            <a:r>
              <a:rPr lang="en-US" altLang="en-US" sz="3200" dirty="0" smtClean="0"/>
              <a:t>Also, it is obvious that the author did not have prior knowledge of events that came after the creation of the document. Do not state that the document “does not explain X” (if X happened later).</a:t>
            </a:r>
          </a:p>
        </p:txBody>
      </p:sp>
    </p:spTree>
    <p:extLst>
      <p:ext uri="{BB962C8B-B14F-4D97-AF65-F5344CB8AC3E}">
        <p14:creationId xmlns:p14="http://schemas.microsoft.com/office/powerpoint/2010/main" val="408110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Note on Bias</a:t>
            </a:r>
            <a:endParaRPr lang="en-CA" dirty="0"/>
          </a:p>
        </p:txBody>
      </p:sp>
      <p:sp>
        <p:nvSpPr>
          <p:cNvPr id="3" name="Content Placeholder 2"/>
          <p:cNvSpPr>
            <a:spLocks noGrp="1"/>
          </p:cNvSpPr>
          <p:nvPr>
            <p:ph idx="1"/>
          </p:nvPr>
        </p:nvSpPr>
        <p:spPr/>
        <p:txBody>
          <a:bodyPr>
            <a:normAutofit/>
          </a:bodyPr>
          <a:lstStyle/>
          <a:p>
            <a:r>
              <a:rPr lang="en-CA" sz="3600" b="1" u="sng" dirty="0"/>
              <a:t>Being biased does not limit the value of a source! </a:t>
            </a:r>
            <a:r>
              <a:rPr lang="en-CA" sz="3200" dirty="0"/>
              <a:t>If you are going to comment on the bias of a document, you must go into detail. Who is it biased towards? Who is it biased against? What part of a story does it leave out? Sometimes a biased piece of work shows much about the history you are </a:t>
            </a:r>
            <a:r>
              <a:rPr lang="en-CA" sz="3200" dirty="0" smtClean="0"/>
              <a:t>studying.</a:t>
            </a:r>
            <a:endParaRPr lang="en-CA" sz="3200" dirty="0"/>
          </a:p>
        </p:txBody>
      </p:sp>
    </p:spTree>
    <p:extLst>
      <p:ext uri="{BB962C8B-B14F-4D97-AF65-F5344CB8AC3E}">
        <p14:creationId xmlns:p14="http://schemas.microsoft.com/office/powerpoint/2010/main" val="3384070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808" y="365125"/>
            <a:ext cx="10493991" cy="1325563"/>
          </a:xfrm>
        </p:spPr>
        <p:txBody>
          <a:bodyPr/>
          <a:lstStyle/>
          <a:p>
            <a:pPr>
              <a:defRPr/>
            </a:pPr>
            <a:r>
              <a:rPr lang="en-US" b="1" dirty="0" smtClean="0"/>
              <a:t>How to write about: ORIGIN</a:t>
            </a:r>
            <a:endParaRPr lang="en-US" b="1" dirty="0"/>
          </a:p>
        </p:txBody>
      </p:sp>
      <p:sp>
        <p:nvSpPr>
          <p:cNvPr id="3" name="Content Placeholder 2"/>
          <p:cNvSpPr>
            <a:spLocks noGrp="1"/>
          </p:cNvSpPr>
          <p:nvPr>
            <p:ph idx="1"/>
          </p:nvPr>
        </p:nvSpPr>
        <p:spPr>
          <a:xfrm>
            <a:off x="1993900" y="1816100"/>
            <a:ext cx="7683500" cy="3670300"/>
          </a:xfrm>
        </p:spPr>
        <p:txBody>
          <a:bodyPr rtlCol="0">
            <a:normAutofit/>
          </a:bodyPr>
          <a:lstStyle/>
          <a:p>
            <a:pPr marL="285750" indent="-285750">
              <a:defRPr/>
            </a:pPr>
            <a:r>
              <a:rPr lang="en-US" sz="3600" dirty="0"/>
              <a:t>In one or two sentences state the origins of the source.</a:t>
            </a:r>
          </a:p>
          <a:p>
            <a:pPr marL="1028700" lvl="1" indent="-285750">
              <a:defRPr/>
            </a:pPr>
            <a:r>
              <a:rPr lang="en-US" sz="3600" dirty="0"/>
              <a:t>What type of document is it?</a:t>
            </a:r>
          </a:p>
          <a:p>
            <a:pPr marL="1028700" lvl="1" indent="-285750">
              <a:defRPr/>
            </a:pPr>
            <a:r>
              <a:rPr lang="en-US" sz="3600" dirty="0"/>
              <a:t>When and where was it produced?</a:t>
            </a:r>
          </a:p>
          <a:p>
            <a:pPr marL="1028700" lvl="1" indent="-285750">
              <a:defRPr/>
            </a:pPr>
            <a:r>
              <a:rPr lang="en-US" sz="3600" dirty="0"/>
              <a:t>Who produced it?</a:t>
            </a:r>
          </a:p>
          <a:p>
            <a:pPr indent="-274320">
              <a:defRPr/>
            </a:pPr>
            <a:endParaRPr lang="en-US" dirty="0"/>
          </a:p>
        </p:txBody>
      </p:sp>
    </p:spTree>
    <p:extLst>
      <p:ext uri="{BB962C8B-B14F-4D97-AF65-F5344CB8AC3E}">
        <p14:creationId xmlns:p14="http://schemas.microsoft.com/office/powerpoint/2010/main" val="968939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How to write about: PURPOSE</a:t>
            </a:r>
            <a:endParaRPr lang="en-US" b="1" dirty="0"/>
          </a:p>
        </p:txBody>
      </p:sp>
      <p:sp>
        <p:nvSpPr>
          <p:cNvPr id="3" name="Content Placeholder 2"/>
          <p:cNvSpPr>
            <a:spLocks noGrp="1"/>
          </p:cNvSpPr>
          <p:nvPr>
            <p:ph idx="1"/>
          </p:nvPr>
        </p:nvSpPr>
        <p:spPr>
          <a:xfrm>
            <a:off x="1206500" y="1690688"/>
            <a:ext cx="10312400" cy="4468812"/>
          </a:xfrm>
        </p:spPr>
        <p:txBody>
          <a:bodyPr rtlCol="0">
            <a:normAutofit/>
          </a:bodyPr>
          <a:lstStyle/>
          <a:p>
            <a:pPr marL="285750" indent="-285750">
              <a:defRPr/>
            </a:pPr>
            <a:r>
              <a:rPr lang="en-US" sz="3200" dirty="0" smtClean="0"/>
              <a:t>In </a:t>
            </a:r>
            <a:r>
              <a:rPr lang="en-US" sz="3200" dirty="0"/>
              <a:t>one or two sentences state the purpose of the source</a:t>
            </a:r>
            <a:r>
              <a:rPr lang="en-US" sz="3200" dirty="0" smtClean="0"/>
              <a:t>.</a:t>
            </a:r>
            <a:endParaRPr lang="en-US" sz="3200" dirty="0"/>
          </a:p>
          <a:p>
            <a:pPr indent="0">
              <a:buNone/>
              <a:defRPr/>
            </a:pPr>
            <a:r>
              <a:rPr lang="en-US" sz="3200" i="1" dirty="0" smtClean="0"/>
              <a:t>	The </a:t>
            </a:r>
            <a:r>
              <a:rPr lang="en-US" sz="3200" i="1" dirty="0"/>
              <a:t>purpose of the source…</a:t>
            </a:r>
            <a:endParaRPr lang="en-US" sz="3200" dirty="0"/>
          </a:p>
          <a:p>
            <a:pPr marL="1028700" lvl="1" indent="-285750">
              <a:defRPr/>
            </a:pPr>
            <a:r>
              <a:rPr lang="en-US" sz="2800" dirty="0" smtClean="0"/>
              <a:t>Who </a:t>
            </a:r>
            <a:r>
              <a:rPr lang="en-US" sz="2800" dirty="0"/>
              <a:t>was the intended audience?</a:t>
            </a:r>
          </a:p>
          <a:p>
            <a:pPr marL="1028700" lvl="1" indent="-285750">
              <a:defRPr/>
            </a:pPr>
            <a:r>
              <a:rPr lang="en-US" sz="2800" dirty="0" smtClean="0"/>
              <a:t>For </a:t>
            </a:r>
            <a:r>
              <a:rPr lang="en-US" sz="2800" dirty="0"/>
              <a:t>what purposes was it written?</a:t>
            </a:r>
          </a:p>
          <a:p>
            <a:pPr indent="-274320">
              <a:defRPr/>
            </a:pPr>
            <a:r>
              <a:rPr lang="en-US" sz="3200" b="1" dirty="0"/>
              <a:t>Key Words to possibly use here</a:t>
            </a:r>
            <a:r>
              <a:rPr lang="en-US" sz="3200" b="1" dirty="0" smtClean="0"/>
              <a:t>:</a:t>
            </a:r>
            <a:endParaRPr lang="en-US" sz="3200" b="1" dirty="0"/>
          </a:p>
          <a:p>
            <a:pPr indent="0">
              <a:buNone/>
              <a:defRPr/>
            </a:pPr>
            <a:r>
              <a:rPr lang="en-US" sz="3200" dirty="0" smtClean="0"/>
              <a:t>Persuade		Inform</a:t>
            </a:r>
            <a:r>
              <a:rPr lang="en-US" sz="3200" dirty="0"/>
              <a:t>	</a:t>
            </a:r>
            <a:r>
              <a:rPr lang="en-US" sz="3200" dirty="0" smtClean="0"/>
              <a:t>	Debate		Sell</a:t>
            </a:r>
            <a:r>
              <a:rPr lang="en-US" sz="3200" dirty="0"/>
              <a:t/>
            </a:r>
            <a:br>
              <a:rPr lang="en-US" sz="3200" dirty="0"/>
            </a:br>
            <a:r>
              <a:rPr lang="en-US" sz="3200" dirty="0" smtClean="0"/>
              <a:t>Convince		Detail</a:t>
            </a:r>
            <a:r>
              <a:rPr lang="en-US" sz="3200" dirty="0"/>
              <a:t>	</a:t>
            </a:r>
            <a:r>
              <a:rPr lang="en-US" sz="3200" dirty="0" smtClean="0"/>
              <a:t>	Outline		Rally</a:t>
            </a:r>
            <a:endParaRPr lang="en-US" sz="3200" dirty="0"/>
          </a:p>
          <a:p>
            <a:pPr indent="0">
              <a:buNone/>
              <a:defRPr/>
            </a:pPr>
            <a:r>
              <a:rPr lang="en-US" sz="3200" dirty="0" smtClean="0"/>
              <a:t>Communicate	Describe</a:t>
            </a:r>
            <a:r>
              <a:rPr lang="en-US" sz="3200" dirty="0"/>
              <a:t>	</a:t>
            </a:r>
            <a:r>
              <a:rPr lang="en-US" sz="3200" dirty="0" smtClean="0"/>
              <a:t>	Entice</a:t>
            </a:r>
            <a:endParaRPr lang="en-US" sz="3200" dirty="0"/>
          </a:p>
          <a:p>
            <a:pPr indent="0">
              <a:buNone/>
              <a:defRPr/>
            </a:pPr>
            <a:endParaRPr lang="en-US" dirty="0"/>
          </a:p>
          <a:p>
            <a:pPr indent="-274320">
              <a:defRPr/>
            </a:pPr>
            <a:endParaRPr lang="en-US" dirty="0"/>
          </a:p>
        </p:txBody>
      </p:sp>
    </p:spTree>
    <p:extLst>
      <p:ext uri="{BB962C8B-B14F-4D97-AF65-F5344CB8AC3E}">
        <p14:creationId xmlns:p14="http://schemas.microsoft.com/office/powerpoint/2010/main" val="325652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How to write about: VALUE</a:t>
            </a:r>
            <a:endParaRPr lang="en-US" b="1" dirty="0"/>
          </a:p>
        </p:txBody>
      </p:sp>
      <p:sp>
        <p:nvSpPr>
          <p:cNvPr id="12291" name="Content Placeholder 2"/>
          <p:cNvSpPr>
            <a:spLocks noGrp="1"/>
          </p:cNvSpPr>
          <p:nvPr>
            <p:ph idx="1"/>
          </p:nvPr>
        </p:nvSpPr>
        <p:spPr>
          <a:xfrm>
            <a:off x="711200" y="1574800"/>
            <a:ext cx="10553700" cy="3911600"/>
          </a:xfrm>
        </p:spPr>
        <p:txBody>
          <a:bodyPr>
            <a:noAutofit/>
          </a:bodyPr>
          <a:lstStyle/>
          <a:p>
            <a:pPr marL="285750" indent="-285750"/>
            <a:r>
              <a:rPr lang="en-US" altLang="en-US" sz="3600" dirty="0" smtClean="0"/>
              <a:t>In </a:t>
            </a:r>
            <a:r>
              <a:rPr lang="en-US" altLang="en-US" sz="3600" u="sng" dirty="0" smtClean="0"/>
              <a:t>one or two well-written paragraph(s) explain the value of the document </a:t>
            </a:r>
            <a:r>
              <a:rPr lang="en-US" altLang="en-US" sz="3600" dirty="0" smtClean="0"/>
              <a:t>for historians. </a:t>
            </a:r>
            <a:r>
              <a:rPr lang="en-US" altLang="en-US" sz="3600" u="sng" dirty="0" smtClean="0"/>
              <a:t>Provide and explain specific evidence </a:t>
            </a:r>
            <a:r>
              <a:rPr lang="en-US" altLang="en-US" sz="3600" dirty="0" smtClean="0"/>
              <a:t>from the document to support your answers. A minimum of </a:t>
            </a:r>
            <a:r>
              <a:rPr lang="en-US" altLang="en-US" sz="3600" b="1" dirty="0" smtClean="0"/>
              <a:t>two values </a:t>
            </a:r>
            <a:r>
              <a:rPr lang="en-US" altLang="en-US" sz="3600" dirty="0" smtClean="0"/>
              <a:t>must be proven </a:t>
            </a:r>
            <a:r>
              <a:rPr lang="en-US" altLang="en-US" sz="3600" b="1" dirty="0" smtClean="0"/>
              <a:t>with reference to origin, purpose, and content.</a:t>
            </a:r>
          </a:p>
          <a:p>
            <a:pPr marL="285750" indent="-285750"/>
            <a:r>
              <a:rPr lang="en-US" altLang="en-US" sz="3600" dirty="0" smtClean="0"/>
              <a:t>With reference to the origin and purpose, what is the value of the document for historians studying this event?</a:t>
            </a:r>
            <a:br>
              <a:rPr lang="en-US" altLang="en-US" sz="3600" dirty="0" smtClean="0"/>
            </a:br>
            <a:endParaRPr lang="en-US" altLang="en-US" sz="3600" dirty="0" smtClean="0"/>
          </a:p>
        </p:txBody>
      </p:sp>
    </p:spTree>
    <p:extLst>
      <p:ext uri="{BB962C8B-B14F-4D97-AF65-F5344CB8AC3E}">
        <p14:creationId xmlns:p14="http://schemas.microsoft.com/office/powerpoint/2010/main" val="4144345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0"/>
            <a:ext cx="10515600" cy="1309688"/>
          </a:xfrm>
        </p:spPr>
        <p:txBody>
          <a:bodyPr/>
          <a:lstStyle/>
          <a:p>
            <a:pPr>
              <a:defRPr/>
            </a:pPr>
            <a:r>
              <a:rPr lang="en-US" b="1" dirty="0" smtClean="0"/>
              <a:t>How to write about: Value (continued)</a:t>
            </a:r>
            <a:endParaRPr lang="en-US" b="1" dirty="0"/>
          </a:p>
        </p:txBody>
      </p:sp>
      <p:sp>
        <p:nvSpPr>
          <p:cNvPr id="3" name="Content Placeholder 2"/>
          <p:cNvSpPr>
            <a:spLocks noGrp="1"/>
          </p:cNvSpPr>
          <p:nvPr>
            <p:ph idx="1"/>
          </p:nvPr>
        </p:nvSpPr>
        <p:spPr>
          <a:xfrm>
            <a:off x="673100" y="1422400"/>
            <a:ext cx="10071100" cy="4546600"/>
          </a:xfrm>
        </p:spPr>
        <p:txBody>
          <a:bodyPr rtlCol="0">
            <a:noAutofit/>
          </a:bodyPr>
          <a:lstStyle/>
          <a:p>
            <a:pPr indent="0">
              <a:buNone/>
              <a:defRPr/>
            </a:pPr>
            <a:r>
              <a:rPr lang="en-US" dirty="0"/>
              <a:t>Example:</a:t>
            </a:r>
          </a:p>
          <a:p>
            <a:pPr indent="-274320">
              <a:defRPr/>
            </a:pPr>
            <a:r>
              <a:rPr lang="en-US" dirty="0"/>
              <a:t>B</a:t>
            </a:r>
            <a:r>
              <a:rPr lang="en-US" dirty="0" smtClean="0"/>
              <a:t>ecause </a:t>
            </a:r>
            <a:r>
              <a:rPr lang="en-US" dirty="0"/>
              <a:t>it was written </a:t>
            </a:r>
            <a:r>
              <a:rPr lang="en-US" dirty="0" smtClean="0"/>
              <a:t> by ______________________ </a:t>
            </a:r>
            <a:r>
              <a:rPr lang="en-US" dirty="0"/>
              <a:t>and the author was </a:t>
            </a:r>
            <a:r>
              <a:rPr lang="en-US" dirty="0" smtClean="0"/>
              <a:t>____________________, the value of the origin is ________________.</a:t>
            </a:r>
            <a:r>
              <a:rPr lang="en-US" dirty="0"/>
              <a:t>  This shows that </a:t>
            </a:r>
            <a:r>
              <a:rPr lang="en-US" dirty="0" smtClean="0"/>
              <a:t>____________________.</a:t>
            </a:r>
            <a:r>
              <a:rPr lang="en-US" dirty="0"/>
              <a:t/>
            </a:r>
            <a:br>
              <a:rPr lang="en-US" dirty="0"/>
            </a:br>
            <a:endParaRPr lang="en-US" dirty="0" smtClean="0"/>
          </a:p>
          <a:p>
            <a:pPr indent="-274320">
              <a:defRPr/>
            </a:pPr>
            <a:r>
              <a:rPr lang="en-US" dirty="0" smtClean="0"/>
              <a:t>Key </a:t>
            </a:r>
            <a:r>
              <a:rPr lang="en-US" dirty="0"/>
              <a:t>Words to possibly use here:</a:t>
            </a:r>
          </a:p>
          <a:p>
            <a:pPr indent="0">
              <a:buNone/>
              <a:defRPr/>
            </a:pPr>
            <a:r>
              <a:rPr lang="en-US" dirty="0" smtClean="0"/>
              <a:t>Bias			Propaganda</a:t>
            </a:r>
            <a:r>
              <a:rPr lang="en-US" dirty="0"/>
              <a:t>	Public </a:t>
            </a:r>
            <a:r>
              <a:rPr lang="en-US" dirty="0" smtClean="0"/>
              <a:t>Writing </a:t>
            </a:r>
          </a:p>
          <a:p>
            <a:pPr indent="0">
              <a:buNone/>
              <a:defRPr/>
            </a:pPr>
            <a:r>
              <a:rPr lang="en-US" dirty="0" smtClean="0"/>
              <a:t>Historical Perspective</a:t>
            </a:r>
            <a:r>
              <a:rPr lang="en-US" dirty="0"/>
              <a:t>	</a:t>
            </a:r>
            <a:r>
              <a:rPr lang="en-US" dirty="0" smtClean="0"/>
              <a:t>	Advertisement</a:t>
            </a:r>
            <a:r>
              <a:rPr lang="en-US" dirty="0"/>
              <a:t>	</a:t>
            </a:r>
            <a:r>
              <a:rPr lang="en-US" dirty="0" smtClean="0"/>
              <a:t>Campaign</a:t>
            </a:r>
            <a:endParaRPr lang="en-US" dirty="0"/>
          </a:p>
          <a:p>
            <a:pPr indent="0">
              <a:buNone/>
              <a:defRPr/>
            </a:pPr>
            <a:r>
              <a:rPr lang="en-US" dirty="0" smtClean="0"/>
              <a:t>Letter			Memoir</a:t>
            </a:r>
            <a:r>
              <a:rPr lang="en-US" dirty="0"/>
              <a:t>	</a:t>
            </a:r>
            <a:r>
              <a:rPr lang="en-US" dirty="0" smtClean="0"/>
              <a:t>	Private Writing	</a:t>
            </a:r>
          </a:p>
          <a:p>
            <a:pPr indent="0" algn="ctr">
              <a:buNone/>
              <a:defRPr/>
            </a:pPr>
            <a:r>
              <a:rPr lang="en-US" dirty="0" smtClean="0"/>
              <a:t>Written </a:t>
            </a:r>
            <a:r>
              <a:rPr lang="en-US" dirty="0"/>
              <a:t>at the time of the events</a:t>
            </a:r>
          </a:p>
          <a:p>
            <a:pPr indent="0">
              <a:buNone/>
              <a:defRPr/>
            </a:pPr>
            <a:endParaRPr lang="en-US" dirty="0"/>
          </a:p>
          <a:p>
            <a:pPr indent="-274320">
              <a:defRPr/>
            </a:pPr>
            <a:endParaRPr lang="en-US" dirty="0"/>
          </a:p>
        </p:txBody>
      </p:sp>
    </p:spTree>
    <p:extLst>
      <p:ext uri="{BB962C8B-B14F-4D97-AF65-F5344CB8AC3E}">
        <p14:creationId xmlns:p14="http://schemas.microsoft.com/office/powerpoint/2010/main" val="276607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How to write about: Limitations</a:t>
            </a:r>
            <a:endParaRPr lang="en-US" dirty="0"/>
          </a:p>
        </p:txBody>
      </p:sp>
      <p:sp>
        <p:nvSpPr>
          <p:cNvPr id="3" name="Content Placeholder 2"/>
          <p:cNvSpPr>
            <a:spLocks noGrp="1"/>
          </p:cNvSpPr>
          <p:nvPr>
            <p:ph idx="1"/>
          </p:nvPr>
        </p:nvSpPr>
        <p:spPr>
          <a:xfrm>
            <a:off x="1016000" y="1422400"/>
            <a:ext cx="10502900" cy="4330700"/>
          </a:xfrm>
        </p:spPr>
        <p:txBody>
          <a:bodyPr rtlCol="0">
            <a:normAutofit/>
          </a:bodyPr>
          <a:lstStyle/>
          <a:p>
            <a:pPr marL="285750" indent="-285750">
              <a:defRPr/>
            </a:pPr>
            <a:r>
              <a:rPr lang="en-US" sz="3200" dirty="0"/>
              <a:t>In </a:t>
            </a:r>
            <a:r>
              <a:rPr lang="en-US" sz="3200" u="sng" dirty="0"/>
              <a:t>one or two well-written paragraph(s) explain the limitations </a:t>
            </a:r>
            <a:r>
              <a:rPr lang="en-US" sz="3200" dirty="0"/>
              <a:t>of the document.  Remember to </a:t>
            </a:r>
            <a:r>
              <a:rPr lang="en-US" sz="3200" u="sng" dirty="0"/>
              <a:t>make specific references </a:t>
            </a:r>
            <a:r>
              <a:rPr lang="en-US" sz="3200" dirty="0"/>
              <a:t>to the document in your response.  A </a:t>
            </a:r>
            <a:r>
              <a:rPr lang="en-US" sz="3200" b="1" dirty="0"/>
              <a:t>minimum of two limitations</a:t>
            </a:r>
            <a:r>
              <a:rPr lang="en-US" sz="3200" dirty="0"/>
              <a:t> must be </a:t>
            </a:r>
            <a:r>
              <a:rPr lang="en-US" sz="3200" dirty="0" smtClean="0"/>
              <a:t>proven, with reference </a:t>
            </a:r>
            <a:r>
              <a:rPr lang="en-US" sz="3200" b="1" dirty="0" smtClean="0"/>
              <a:t>to origin, purpose, and content.</a:t>
            </a:r>
            <a:endParaRPr lang="en-US" sz="3200" b="1" dirty="0"/>
          </a:p>
          <a:p>
            <a:pPr marL="285750" indent="-285750">
              <a:defRPr/>
            </a:pPr>
            <a:r>
              <a:rPr lang="en-US" sz="3200" dirty="0"/>
              <a:t>With reference to the </a:t>
            </a:r>
            <a:r>
              <a:rPr lang="en-US" sz="3200" dirty="0" smtClean="0"/>
              <a:t>origin, purpose, and content </a:t>
            </a:r>
            <a:r>
              <a:rPr lang="en-US" sz="3200" dirty="0"/>
              <a:t>what are the limitations of the document for historians studying this event?</a:t>
            </a:r>
            <a:r>
              <a:rPr lang="en-US" dirty="0"/>
              <a:t/>
            </a:r>
            <a:br>
              <a:rPr lang="en-US" dirty="0"/>
            </a:br>
            <a:endParaRPr lang="en-US" dirty="0"/>
          </a:p>
        </p:txBody>
      </p:sp>
    </p:spTree>
    <p:extLst>
      <p:ext uri="{BB962C8B-B14F-4D97-AF65-F5344CB8AC3E}">
        <p14:creationId xmlns:p14="http://schemas.microsoft.com/office/powerpoint/2010/main" val="2969441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762000"/>
            <a:ext cx="10579100" cy="736600"/>
          </a:xfrm>
        </p:spPr>
        <p:txBody>
          <a:bodyPr>
            <a:normAutofit/>
          </a:bodyPr>
          <a:lstStyle/>
          <a:p>
            <a:pPr>
              <a:defRPr/>
            </a:pPr>
            <a:r>
              <a:rPr lang="en-US" dirty="0" smtClean="0"/>
              <a:t>How to write about: Limitations (continued)</a:t>
            </a:r>
            <a:endParaRPr lang="en-US" dirty="0"/>
          </a:p>
        </p:txBody>
      </p:sp>
      <p:sp>
        <p:nvSpPr>
          <p:cNvPr id="3" name="Content Placeholder 2"/>
          <p:cNvSpPr>
            <a:spLocks noGrp="1"/>
          </p:cNvSpPr>
          <p:nvPr>
            <p:ph idx="1"/>
          </p:nvPr>
        </p:nvSpPr>
        <p:spPr>
          <a:xfrm>
            <a:off x="990600" y="1498600"/>
            <a:ext cx="8763000" cy="4292600"/>
          </a:xfrm>
        </p:spPr>
        <p:txBody>
          <a:bodyPr rtlCol="0">
            <a:noAutofit/>
          </a:bodyPr>
          <a:lstStyle/>
          <a:p>
            <a:pPr indent="0">
              <a:buNone/>
              <a:defRPr/>
            </a:pPr>
            <a:r>
              <a:rPr lang="en-US" sz="2400" dirty="0"/>
              <a:t>Example:</a:t>
            </a:r>
          </a:p>
          <a:p>
            <a:pPr indent="-274320">
              <a:defRPr/>
            </a:pPr>
            <a:r>
              <a:rPr lang="en-US" sz="2400" dirty="0"/>
              <a:t>Because this document was written by _______________ in ________________, </a:t>
            </a:r>
            <a:r>
              <a:rPr lang="en-US" sz="2400" dirty="0" smtClean="0"/>
              <a:t>the limitation of the origin is ___________________.</a:t>
            </a:r>
            <a:r>
              <a:rPr lang="en-US" sz="2400" dirty="0"/>
              <a:t> </a:t>
            </a:r>
            <a:br>
              <a:rPr lang="en-US" sz="2400" dirty="0"/>
            </a:br>
            <a:endParaRPr lang="en-US" sz="2400" dirty="0"/>
          </a:p>
          <a:p>
            <a:pPr indent="-274320">
              <a:defRPr/>
            </a:pPr>
            <a:r>
              <a:rPr lang="en-US" sz="2400" dirty="0"/>
              <a:t>Key Words to possibly use here:</a:t>
            </a:r>
          </a:p>
          <a:p>
            <a:pPr indent="0">
              <a:buNone/>
              <a:defRPr/>
            </a:pPr>
            <a:r>
              <a:rPr lang="en-US" sz="2400" dirty="0"/>
              <a:t>Bias		Propaganda		Advertisement</a:t>
            </a:r>
          </a:p>
          <a:p>
            <a:pPr indent="0">
              <a:buNone/>
              <a:defRPr/>
            </a:pPr>
            <a:r>
              <a:rPr lang="en-US" sz="2400" dirty="0"/>
              <a:t>Historical Perspective	Campaign			Letter</a:t>
            </a:r>
          </a:p>
          <a:p>
            <a:pPr indent="0">
              <a:buNone/>
              <a:defRPr/>
            </a:pPr>
            <a:r>
              <a:rPr lang="en-US" sz="2400" dirty="0"/>
              <a:t>Memoir		Private Writing		Public Writing</a:t>
            </a:r>
          </a:p>
          <a:p>
            <a:pPr indent="0" algn="ctr">
              <a:buNone/>
              <a:defRPr/>
            </a:pPr>
            <a:r>
              <a:rPr lang="en-US" sz="2400" dirty="0"/>
              <a:t>Written at the time of the events</a:t>
            </a:r>
            <a:br>
              <a:rPr lang="en-US" sz="2400" dirty="0"/>
            </a:br>
            <a:endParaRPr lang="en-US" sz="2400" dirty="0"/>
          </a:p>
        </p:txBody>
      </p:sp>
    </p:spTree>
    <p:extLst>
      <p:ext uri="{BB962C8B-B14F-4D97-AF65-F5344CB8AC3E}">
        <p14:creationId xmlns:p14="http://schemas.microsoft.com/office/powerpoint/2010/main" val="116743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pPr eaLnBrk="1" hangingPunct="1"/>
            <a:r>
              <a:rPr lang="en-US" altLang="en-US" cap="none" dirty="0" smtClean="0"/>
              <a:t>OPCVL</a:t>
            </a:r>
            <a:br>
              <a:rPr lang="en-US" altLang="en-US" cap="none" dirty="0" smtClean="0"/>
            </a:br>
            <a:r>
              <a:rPr lang="en-US" altLang="en-US" cap="none" dirty="0" smtClean="0"/>
              <a:t>	</a:t>
            </a:r>
          </a:p>
        </p:txBody>
      </p:sp>
      <p:sp>
        <p:nvSpPr>
          <p:cNvPr id="14338" name="Content Placeholder 2"/>
          <p:cNvSpPr>
            <a:spLocks noGrp="1"/>
          </p:cNvSpPr>
          <p:nvPr>
            <p:ph sz="quarter" idx="1"/>
          </p:nvPr>
        </p:nvSpPr>
        <p:spPr>
          <a:xfrm>
            <a:off x="0" y="1600201"/>
            <a:ext cx="11163300" cy="5016499"/>
          </a:xfrm>
        </p:spPr>
        <p:txBody>
          <a:bodyPr>
            <a:normAutofit/>
          </a:bodyPr>
          <a:lstStyle/>
          <a:p>
            <a:pPr eaLnBrk="1" hangingPunct="1"/>
            <a:r>
              <a:rPr lang="en-US" altLang="en-US" sz="3600" dirty="0" smtClean="0"/>
              <a:t>What</a:t>
            </a:r>
            <a:r>
              <a:rPr lang="ja-JP" altLang="en-US" sz="3600" dirty="0" smtClean="0"/>
              <a:t>’</a:t>
            </a:r>
            <a:r>
              <a:rPr lang="en-US" altLang="ja-JP" sz="3600" dirty="0" smtClean="0"/>
              <a:t>s the point?</a:t>
            </a:r>
          </a:p>
          <a:p>
            <a:pPr lvl="1" eaLnBrk="1" hangingPunct="1"/>
            <a:r>
              <a:rPr lang="en-US" altLang="en-US" sz="3200" dirty="0" smtClean="0"/>
              <a:t>All sources must be approached with caution</a:t>
            </a:r>
          </a:p>
          <a:p>
            <a:pPr lvl="1" eaLnBrk="1" hangingPunct="1"/>
            <a:r>
              <a:rPr lang="en-US" altLang="en-US" sz="3200" dirty="0" smtClean="0"/>
              <a:t>When reading a source </a:t>
            </a:r>
            <a:r>
              <a:rPr lang="en-US" altLang="en-US" sz="3200" b="1" dirty="0" smtClean="0"/>
              <a:t>one must consider who wrote it, why they wrote it, what is included, what is left out, and how helpful this source will be to </a:t>
            </a:r>
            <a:r>
              <a:rPr lang="en-CA" altLang="en-US" sz="3200" b="1" dirty="0" smtClean="0"/>
              <a:t>a historian’s </a:t>
            </a:r>
            <a:r>
              <a:rPr lang="en-US" altLang="ja-JP" sz="3200" b="1" dirty="0" smtClean="0"/>
              <a:t>investigation </a:t>
            </a:r>
          </a:p>
          <a:p>
            <a:pPr lvl="2"/>
            <a:r>
              <a:rPr lang="en-US" altLang="ja-JP" sz="2800" dirty="0" smtClean="0"/>
              <a:t>(N.B. </a:t>
            </a:r>
            <a:r>
              <a:rPr lang="en-US" altLang="ja-JP" sz="2800" i="1" dirty="0" smtClean="0"/>
              <a:t>What a historian is trying to learn is crucial to how we must understand a source’s values and limitations.)</a:t>
            </a:r>
            <a:endParaRPr lang="en-US" altLang="en-US" sz="2800" i="1" dirty="0" smtClean="0"/>
          </a:p>
        </p:txBody>
      </p:sp>
    </p:spTree>
    <p:extLst>
      <p:ext uri="{BB962C8B-B14F-4D97-AF65-F5344CB8AC3E}">
        <p14:creationId xmlns:p14="http://schemas.microsoft.com/office/powerpoint/2010/main" val="68602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Template</a:t>
            </a:r>
            <a:endParaRPr lang="en-US" dirty="0"/>
          </a:p>
        </p:txBody>
      </p:sp>
      <p:sp>
        <p:nvSpPr>
          <p:cNvPr id="16387" name="Content Placeholder 2"/>
          <p:cNvSpPr>
            <a:spLocks noGrp="1"/>
          </p:cNvSpPr>
          <p:nvPr>
            <p:ph idx="1"/>
          </p:nvPr>
        </p:nvSpPr>
        <p:spPr>
          <a:xfrm>
            <a:off x="1092200" y="1690688"/>
            <a:ext cx="9944100" cy="4303712"/>
          </a:xfrm>
        </p:spPr>
        <p:txBody>
          <a:bodyPr>
            <a:normAutofit lnSpcReduction="10000"/>
          </a:bodyPr>
          <a:lstStyle/>
          <a:p>
            <a:pPr indent="0">
              <a:buNone/>
            </a:pPr>
            <a:r>
              <a:rPr lang="en-US" altLang="en-US" sz="4000" dirty="0" smtClean="0"/>
              <a:t>This origin of this source is a _____________ that was written by ____________in ____________in___________.  Its purpose was to _______________ so _____________. A value of </a:t>
            </a:r>
            <a:r>
              <a:rPr lang="en-US" altLang="en-US" sz="4000" dirty="0" smtClean="0"/>
              <a:t>the origin/ purpose/ content is </a:t>
            </a:r>
            <a:r>
              <a:rPr lang="en-US" altLang="en-US" sz="4000" dirty="0" smtClean="0"/>
              <a:t>that it __________________. However, a limitation of the </a:t>
            </a:r>
            <a:r>
              <a:rPr lang="en-US" altLang="en-US" sz="4000" dirty="0" smtClean="0"/>
              <a:t>origin/purpose/content is </a:t>
            </a:r>
            <a:r>
              <a:rPr lang="en-US" altLang="en-US" sz="4000" dirty="0" smtClean="0"/>
              <a:t>that it ___________________.</a:t>
            </a:r>
          </a:p>
        </p:txBody>
      </p:sp>
    </p:spTree>
    <p:extLst>
      <p:ext uri="{BB962C8B-B14F-4D97-AF65-F5344CB8AC3E}">
        <p14:creationId xmlns:p14="http://schemas.microsoft.com/office/powerpoint/2010/main" val="2409642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60528" y="0"/>
            <a:ext cx="10515600" cy="1325563"/>
          </a:xfrm>
        </p:spPr>
        <p:txBody>
          <a:bodyPr/>
          <a:lstStyle/>
          <a:p>
            <a:pPr>
              <a:defRPr/>
            </a:pPr>
            <a:r>
              <a:rPr lang="en-US" b="1" dirty="0" smtClean="0">
                <a:ea typeface="ＭＳ Ｐゴシック" pitchFamily="-109" charset="-128"/>
              </a:rPr>
              <a:t>Recall</a:t>
            </a:r>
            <a:r>
              <a:rPr lang="en-US" dirty="0" smtClean="0">
                <a:ea typeface="ＭＳ Ｐゴシック" pitchFamily="-109" charset="-128"/>
              </a:rPr>
              <a:t>	</a:t>
            </a:r>
            <a:endParaRPr lang="en-US" dirty="0">
              <a:ea typeface="ＭＳ Ｐゴシック" pitchFamily="-109" charset="-128"/>
            </a:endParaRPr>
          </a:p>
        </p:txBody>
      </p:sp>
      <p:pic>
        <p:nvPicPr>
          <p:cNvPr id="27650" name="Content Placeholder 8"/>
          <p:cNvPicPr>
            <a:picLocks noGrp="1" noChangeAspect="1"/>
          </p:cNvPicPr>
          <p:nvPr>
            <p:ph sz="quarter" idx="1"/>
          </p:nvPr>
        </p:nvPicPr>
        <p:blipFill>
          <a:blip r:embed="rId2">
            <a:extLst>
              <a:ext uri="{28A0092B-C50C-407E-A947-70E740481C1C}">
                <a14:useLocalDpi xmlns:a14="http://schemas.microsoft.com/office/drawing/2010/main" val="0"/>
              </a:ext>
            </a:extLst>
          </a:blip>
          <a:srcRect t="1906" b="1906"/>
          <a:stretch>
            <a:fillRect/>
          </a:stretch>
        </p:blipFill>
        <p:spPr>
          <a:xfrm>
            <a:off x="360528" y="1030666"/>
            <a:ext cx="10822675" cy="5827334"/>
          </a:xfrm>
        </p:spPr>
      </p:pic>
    </p:spTree>
    <p:extLst>
      <p:ext uri="{BB962C8B-B14F-4D97-AF65-F5344CB8AC3E}">
        <p14:creationId xmlns:p14="http://schemas.microsoft.com/office/powerpoint/2010/main" val="830747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sz="quarter" idx="1"/>
          </p:nvPr>
        </p:nvSpPr>
        <p:spPr>
          <a:xfrm>
            <a:off x="1981200" y="1600201"/>
            <a:ext cx="7467600" cy="4873625"/>
          </a:xfrm>
        </p:spPr>
        <p:txBody>
          <a:bodyPr/>
          <a:lstStyle/>
          <a:p>
            <a:endParaRPr lang="en-US" altLang="en-US" smtClean="0"/>
          </a:p>
        </p:txBody>
      </p:sp>
      <p:graphicFrame>
        <p:nvGraphicFramePr>
          <p:cNvPr id="28675" name="Object 3"/>
          <p:cNvGraphicFramePr>
            <a:graphicFrameLocks noChangeAspect="1"/>
          </p:cNvGraphicFramePr>
          <p:nvPr/>
        </p:nvGraphicFramePr>
        <p:xfrm>
          <a:off x="1524001" y="0"/>
          <a:ext cx="11153775" cy="6756400"/>
        </p:xfrm>
        <a:graphic>
          <a:graphicData uri="http://schemas.openxmlformats.org/presentationml/2006/ole">
            <mc:AlternateContent xmlns:mc="http://schemas.openxmlformats.org/markup-compatibility/2006">
              <mc:Choice xmlns:v="urn:schemas-microsoft-com:vml" Requires="v">
                <p:oleObj spid="_x0000_s1039" name="Document" r:id="rId3" imgW="9245260" imgH="5600494" progId="Word.Document.12">
                  <p:embed/>
                </p:oleObj>
              </mc:Choice>
              <mc:Fallback>
                <p:oleObj name="Document" r:id="rId3" imgW="9245260" imgH="560049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0"/>
                        <a:ext cx="11153775" cy="675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550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67600" cy="417512"/>
          </a:xfrm>
        </p:spPr>
        <p:txBody>
          <a:bodyPr vert="horz" wrap="square" lIns="91440" tIns="45720" rIns="91440" bIns="45720" numCol="1" rtlCol="0" anchor="ctr" anchorCtr="0" compatLnSpc="1">
            <a:prstTxWarp prst="textNoShape">
              <a:avLst/>
            </a:prstTxWarp>
            <a:normAutofit fontScale="90000"/>
          </a:bodyPr>
          <a:lstStyle/>
          <a:p>
            <a:r>
              <a:rPr lang="en-US" altLang="en-US" sz="2700"/>
              <a:t>Churchill’s Iron Curtain Speech</a:t>
            </a:r>
          </a:p>
        </p:txBody>
      </p:sp>
      <p:sp>
        <p:nvSpPr>
          <p:cNvPr id="7" name="Content Placeholder 6"/>
          <p:cNvSpPr>
            <a:spLocks noGrp="1"/>
          </p:cNvSpPr>
          <p:nvPr>
            <p:ph sz="quarter" idx="1"/>
          </p:nvPr>
        </p:nvSpPr>
        <p:spPr>
          <a:xfrm>
            <a:off x="1524000" y="692150"/>
            <a:ext cx="9144000" cy="6165850"/>
          </a:xfrm>
        </p:spPr>
        <p:txBody>
          <a:bodyPr/>
          <a:lstStyle/>
          <a:p>
            <a:r>
              <a:rPr lang="en-US" altLang="en-US" sz="3000" b="1"/>
              <a:t>“From Stettin in the Baltic to Trieste in the Adriatic, an iron curtain has descended across the continent. Behind that line lie all the capitals of the ancient states of Central and Eastern Europe.”</a:t>
            </a:r>
          </a:p>
          <a:p>
            <a:pPr>
              <a:buFont typeface="Wingdings" panose="05000000000000000000" pitchFamily="2" charset="2"/>
              <a:buNone/>
            </a:pPr>
            <a:r>
              <a:rPr lang="en-US" altLang="en-US" sz="3000" b="1"/>
              <a:t>			 -</a:t>
            </a:r>
            <a:r>
              <a:rPr lang="en-US" altLang="en-US" b="1" smtClean="0"/>
              <a:t>Winston Churchill - March 5, 1946</a:t>
            </a:r>
          </a:p>
          <a:p>
            <a:pPr>
              <a:buFont typeface="Wingdings" panose="05000000000000000000" pitchFamily="2" charset="2"/>
              <a:buNone/>
            </a:pPr>
            <a:endParaRPr lang="en-US" altLang="en-US" sz="1800"/>
          </a:p>
          <a:p>
            <a:r>
              <a:rPr lang="en-US" altLang="en-US" sz="1800">
                <a:hlinkClick r:id="rId2"/>
              </a:rPr>
              <a:t>http://www.youtube.com/watch?v=S2PUIQpAEAQ&amp;feature=related</a:t>
            </a:r>
            <a:endParaRPr lang="en-US" altLang="en-US" sz="1800"/>
          </a:p>
          <a:p>
            <a:endParaRPr lang="en-US" altLang="en-US" sz="1800"/>
          </a:p>
          <a:p>
            <a:endParaRPr lang="en-US" altLang="en-US" sz="1800"/>
          </a:p>
        </p:txBody>
      </p:sp>
    </p:spTree>
    <p:extLst>
      <p:ext uri="{BB962C8B-B14F-4D97-AF65-F5344CB8AC3E}">
        <p14:creationId xmlns:p14="http://schemas.microsoft.com/office/powerpoint/2010/main" val="2951077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964" y="274638"/>
            <a:ext cx="8936037" cy="671512"/>
          </a:xfrm>
        </p:spPr>
        <p:txBody>
          <a:bodyPr vert="horz" wrap="square" lIns="91440" tIns="45720" rIns="91440" bIns="45720" numCol="1" rtlCol="0" anchor="ctr" anchorCtr="0" compatLnSpc="1">
            <a:prstTxWarp prst="textNoShape">
              <a:avLst/>
            </a:prstTxWarp>
            <a:normAutofit fontScale="90000"/>
          </a:bodyPr>
          <a:lstStyle/>
          <a:p>
            <a:r>
              <a:rPr lang="en-US" altLang="en-US" sz="2700"/>
              <a:t>Example – </a:t>
            </a:r>
            <a:br>
              <a:rPr lang="en-US" altLang="en-US" sz="2700"/>
            </a:br>
            <a:r>
              <a:rPr lang="en-US" altLang="en-US" sz="2700"/>
              <a:t>Churchill’s Iron Curtain Speech</a:t>
            </a:r>
          </a:p>
        </p:txBody>
      </p:sp>
      <p:sp>
        <p:nvSpPr>
          <p:cNvPr id="30722" name="Content Placeholder 6"/>
          <p:cNvSpPr>
            <a:spLocks noGrp="1"/>
          </p:cNvSpPr>
          <p:nvPr>
            <p:ph sz="quarter" idx="1"/>
          </p:nvPr>
        </p:nvSpPr>
        <p:spPr>
          <a:xfrm>
            <a:off x="1524000" y="946150"/>
            <a:ext cx="4114800" cy="5911850"/>
          </a:xfrm>
        </p:spPr>
        <p:txBody>
          <a:bodyPr>
            <a:normAutofit lnSpcReduction="10000"/>
          </a:bodyPr>
          <a:lstStyle/>
          <a:p>
            <a:r>
              <a:rPr lang="en-US" altLang="en-US" b="1" smtClean="0"/>
              <a:t>Origin -</a:t>
            </a:r>
            <a:endParaRPr lang="en-US" altLang="en-US" smtClean="0"/>
          </a:p>
          <a:p>
            <a:pPr lvl="1"/>
            <a:r>
              <a:rPr lang="en-US" altLang="en-US" smtClean="0"/>
              <a:t>Speech so it is a primary source - straight from the speakers mouth </a:t>
            </a:r>
          </a:p>
          <a:p>
            <a:pPr lvl="1"/>
            <a:r>
              <a:rPr lang="en-US" altLang="en-US" smtClean="0"/>
              <a:t>Given by Churchill (former Prime Minister of Great Britain)</a:t>
            </a:r>
          </a:p>
          <a:p>
            <a:pPr lvl="1"/>
            <a:r>
              <a:rPr lang="en-US" altLang="en-US" smtClean="0"/>
              <a:t>March 5, 1946</a:t>
            </a:r>
          </a:p>
          <a:p>
            <a:r>
              <a:rPr lang="en-US" altLang="en-US" b="1" smtClean="0"/>
              <a:t>Purpose -</a:t>
            </a:r>
            <a:endParaRPr lang="en-US" altLang="en-US" smtClean="0"/>
          </a:p>
          <a:p>
            <a:pPr lvl="1"/>
            <a:r>
              <a:rPr lang="en-US" altLang="en-US" smtClean="0"/>
              <a:t>Tell Americans that they need the US alliance - didn't want to be all alone</a:t>
            </a:r>
          </a:p>
          <a:p>
            <a:pPr lvl="1"/>
            <a:r>
              <a:rPr lang="en-US" altLang="en-US" smtClean="0"/>
              <a:t>To spread the ideas of the "iron curtain" - making America know about this threat</a:t>
            </a:r>
          </a:p>
        </p:txBody>
      </p:sp>
      <p:sp>
        <p:nvSpPr>
          <p:cNvPr id="30723" name="Content Placeholder 7"/>
          <p:cNvSpPr>
            <a:spLocks noGrp="1"/>
          </p:cNvSpPr>
          <p:nvPr>
            <p:ph sz="quarter" idx="2"/>
          </p:nvPr>
        </p:nvSpPr>
        <p:spPr>
          <a:xfrm>
            <a:off x="5794376" y="946150"/>
            <a:ext cx="4873625" cy="5911850"/>
          </a:xfrm>
        </p:spPr>
        <p:txBody>
          <a:bodyPr>
            <a:normAutofit lnSpcReduction="10000"/>
          </a:bodyPr>
          <a:lstStyle/>
          <a:p>
            <a:r>
              <a:rPr lang="en-US" altLang="en-US" b="1" smtClean="0"/>
              <a:t>Value -</a:t>
            </a:r>
            <a:endParaRPr lang="en-US" altLang="en-US" smtClean="0"/>
          </a:p>
          <a:p>
            <a:pPr lvl="1"/>
            <a:r>
              <a:rPr lang="en-US" altLang="en-US" smtClean="0"/>
              <a:t>Clear expectation of what Great Britain wants and their view during the Cold War</a:t>
            </a:r>
          </a:p>
          <a:p>
            <a:pPr lvl="1"/>
            <a:r>
              <a:rPr lang="en-US" altLang="en-US" smtClean="0"/>
              <a:t>Hearing from someone very important to Great Britain</a:t>
            </a:r>
          </a:p>
          <a:p>
            <a:pPr lvl="1"/>
            <a:r>
              <a:rPr lang="en-US" altLang="en-US" smtClean="0"/>
              <a:t>Real implications - primary source</a:t>
            </a:r>
          </a:p>
          <a:p>
            <a:r>
              <a:rPr lang="en-US" altLang="en-US" b="1" smtClean="0"/>
              <a:t>Limitations - </a:t>
            </a:r>
            <a:endParaRPr lang="en-US" altLang="en-US" smtClean="0"/>
          </a:p>
          <a:p>
            <a:pPr lvl="1"/>
            <a:r>
              <a:rPr lang="en-US" altLang="en-US" smtClean="0"/>
              <a:t>Is this what the British Government really wants?</a:t>
            </a:r>
          </a:p>
          <a:p>
            <a:pPr lvl="1"/>
            <a:r>
              <a:rPr lang="en-US" altLang="en-US" smtClean="0"/>
              <a:t>We don't have the Soviet side of the argument</a:t>
            </a:r>
          </a:p>
          <a:p>
            <a:pPr lvl="1"/>
            <a:r>
              <a:rPr lang="en-US" altLang="en-US" smtClean="0"/>
              <a:t>What are his private thoughts about this topic?</a:t>
            </a:r>
          </a:p>
          <a:p>
            <a:endParaRPr lang="en-US" altLang="en-US" smtClean="0"/>
          </a:p>
          <a:p>
            <a:endParaRPr lang="en-US" altLang="en-US" smtClean="0"/>
          </a:p>
        </p:txBody>
      </p:sp>
      <p:sp>
        <p:nvSpPr>
          <p:cNvPr id="30724" name="TextBox 8"/>
          <p:cNvSpPr txBox="1">
            <a:spLocks noChangeArrowheads="1"/>
          </p:cNvSpPr>
          <p:nvPr/>
        </p:nvSpPr>
        <p:spPr bwMode="auto">
          <a:xfrm>
            <a:off x="4830764" y="6488114"/>
            <a:ext cx="58372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400"/>
              <a:t>http://mikem1142.blogspot.com/2011/04/practice-in-class-opvl.html</a:t>
            </a:r>
          </a:p>
        </p:txBody>
      </p:sp>
    </p:spTree>
    <p:extLst>
      <p:ext uri="{BB962C8B-B14F-4D97-AF65-F5344CB8AC3E}">
        <p14:creationId xmlns:p14="http://schemas.microsoft.com/office/powerpoint/2010/main" val="3516689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xfrm>
            <a:off x="360529" y="274638"/>
            <a:ext cx="10515600" cy="1325563"/>
          </a:xfrm>
        </p:spPr>
        <p:txBody>
          <a:bodyPr vert="horz" wrap="square" lIns="91440" tIns="45720" rIns="91440" bIns="45720" numCol="1" rtlCol="0" anchor="ctr" anchorCtr="0" compatLnSpc="1">
            <a:prstTxWarp prst="textNoShape">
              <a:avLst/>
            </a:prstTxWarp>
            <a:normAutofit/>
          </a:bodyPr>
          <a:lstStyle/>
          <a:p>
            <a:pPr eaLnBrk="1" hangingPunct="1"/>
            <a:r>
              <a:rPr lang="en-US" altLang="en-US" b="1" cap="none" dirty="0" smtClean="0"/>
              <a:t>ORIGINS</a:t>
            </a:r>
          </a:p>
        </p:txBody>
      </p:sp>
      <p:sp>
        <p:nvSpPr>
          <p:cNvPr id="15362" name="Content Placeholder 2"/>
          <p:cNvSpPr>
            <a:spLocks noGrp="1"/>
          </p:cNvSpPr>
          <p:nvPr>
            <p:ph sz="quarter" idx="1"/>
          </p:nvPr>
        </p:nvSpPr>
        <p:spPr>
          <a:xfrm>
            <a:off x="360529" y="1600201"/>
            <a:ext cx="9088271" cy="4873625"/>
          </a:xfrm>
        </p:spPr>
        <p:txBody>
          <a:bodyPr/>
          <a:lstStyle/>
          <a:p>
            <a:pPr eaLnBrk="1" hangingPunct="1"/>
            <a:r>
              <a:rPr lang="en-US" altLang="en-US" dirty="0" smtClean="0"/>
              <a:t>Author</a:t>
            </a:r>
          </a:p>
          <a:p>
            <a:pPr eaLnBrk="1" hangingPunct="1"/>
            <a:r>
              <a:rPr lang="en-US" altLang="en-US" dirty="0" smtClean="0"/>
              <a:t>Date of original publication</a:t>
            </a:r>
          </a:p>
          <a:p>
            <a:pPr eaLnBrk="1" hangingPunct="1"/>
            <a:r>
              <a:rPr lang="en-US" altLang="en-US" dirty="0" smtClean="0"/>
              <a:t>Date of any additional additions</a:t>
            </a:r>
          </a:p>
          <a:p>
            <a:pPr eaLnBrk="1" hangingPunct="1"/>
            <a:r>
              <a:rPr lang="en-US" altLang="en-US" dirty="0" smtClean="0"/>
              <a:t>Location of publication</a:t>
            </a:r>
          </a:p>
          <a:p>
            <a:pPr eaLnBrk="1" hangingPunct="1"/>
            <a:r>
              <a:rPr lang="en-US" altLang="en-US" dirty="0" smtClean="0"/>
              <a:t>How might the time, place, and author of this work affect the work produced?</a:t>
            </a:r>
          </a:p>
          <a:p>
            <a:pPr lvl="1" eaLnBrk="1" hangingPunct="1"/>
            <a:r>
              <a:rPr lang="en-US" altLang="en-US" dirty="0" smtClean="0"/>
              <a:t>For example: Mao Zedong or Ho Chi Minh will have different interpretations of their respective civil conflicts than the American government officials who supported interference with them</a:t>
            </a:r>
          </a:p>
        </p:txBody>
      </p:sp>
    </p:spTree>
    <p:extLst>
      <p:ext uri="{BB962C8B-B14F-4D97-AF65-F5344CB8AC3E}">
        <p14:creationId xmlns:p14="http://schemas.microsoft.com/office/powerpoint/2010/main" val="679253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xfrm>
            <a:off x="210403" y="274638"/>
            <a:ext cx="10515600" cy="1325563"/>
          </a:xfrm>
        </p:spPr>
        <p:txBody>
          <a:bodyPr vert="horz" wrap="square" lIns="91440" tIns="45720" rIns="91440" bIns="45720" numCol="1" rtlCol="0" anchor="ctr" anchorCtr="0" compatLnSpc="1">
            <a:prstTxWarp prst="textNoShape">
              <a:avLst/>
            </a:prstTxWarp>
            <a:normAutofit/>
          </a:bodyPr>
          <a:lstStyle/>
          <a:p>
            <a:pPr eaLnBrk="1" hangingPunct="1"/>
            <a:r>
              <a:rPr lang="en-US" altLang="en-US" b="1" cap="none" dirty="0" smtClean="0"/>
              <a:t>PURPOSE</a:t>
            </a:r>
          </a:p>
        </p:txBody>
      </p:sp>
      <p:sp>
        <p:nvSpPr>
          <p:cNvPr id="16386" name="Content Placeholder 2"/>
          <p:cNvSpPr>
            <a:spLocks noGrp="1"/>
          </p:cNvSpPr>
          <p:nvPr>
            <p:ph sz="quarter" idx="1"/>
          </p:nvPr>
        </p:nvSpPr>
        <p:spPr>
          <a:xfrm>
            <a:off x="439002" y="1354542"/>
            <a:ext cx="11107003" cy="4873625"/>
          </a:xfrm>
        </p:spPr>
        <p:txBody>
          <a:bodyPr>
            <a:normAutofit/>
          </a:bodyPr>
          <a:lstStyle/>
          <a:p>
            <a:pPr eaLnBrk="1" hangingPunct="1">
              <a:buFont typeface="Wingdings" panose="05000000000000000000" pitchFamily="2" charset="2"/>
              <a:buNone/>
            </a:pPr>
            <a:r>
              <a:rPr lang="en-US" altLang="en-US" sz="3200" dirty="0" smtClean="0"/>
              <a:t>Why did the author write/draw/compose this work?</a:t>
            </a:r>
          </a:p>
          <a:p>
            <a:pPr eaLnBrk="1" hangingPunct="1">
              <a:buFont typeface="Wingdings" panose="05000000000000000000" pitchFamily="2" charset="2"/>
              <a:buNone/>
            </a:pPr>
            <a:r>
              <a:rPr lang="en-US" altLang="en-US" sz="3200" dirty="0" smtClean="0"/>
              <a:t>	* Who is the intended audience?</a:t>
            </a:r>
          </a:p>
          <a:p>
            <a:pPr eaLnBrk="1" hangingPunct="1">
              <a:buFont typeface="Wingdings" panose="05000000000000000000" pitchFamily="2" charset="2"/>
              <a:buNone/>
            </a:pPr>
            <a:r>
              <a:rPr lang="en-US" altLang="en-US" sz="3200" dirty="0" smtClean="0"/>
              <a:t>	* Does this author have something to hide?</a:t>
            </a:r>
          </a:p>
          <a:p>
            <a:pPr eaLnBrk="1" hangingPunct="1">
              <a:buFont typeface="Wingdings" panose="05000000000000000000" pitchFamily="2" charset="2"/>
              <a:buNone/>
            </a:pPr>
            <a:r>
              <a:rPr lang="en-US" altLang="en-US" sz="3200" dirty="0" smtClean="0"/>
              <a:t>	* Is he/she trying to convince anyone of something?</a:t>
            </a:r>
          </a:p>
          <a:p>
            <a:pPr eaLnBrk="1" hangingPunct="1">
              <a:buFont typeface="Wingdings" panose="05000000000000000000" pitchFamily="2" charset="2"/>
              <a:buNone/>
            </a:pPr>
            <a:r>
              <a:rPr lang="en-US" altLang="en-US" sz="3200" dirty="0" smtClean="0"/>
              <a:t>	* For example: Is this a textbook that is written to inform a high school student or a press conference given to reassure the American public?</a:t>
            </a:r>
          </a:p>
        </p:txBody>
      </p:sp>
    </p:spTree>
    <p:extLst>
      <p:ext uri="{BB962C8B-B14F-4D97-AF65-F5344CB8AC3E}">
        <p14:creationId xmlns:p14="http://schemas.microsoft.com/office/powerpoint/2010/main" val="4285868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Content</a:t>
            </a:r>
            <a:endParaRPr lang="en-CA" b="1" dirty="0"/>
          </a:p>
        </p:txBody>
      </p:sp>
      <p:sp>
        <p:nvSpPr>
          <p:cNvPr id="3" name="Content Placeholder 2"/>
          <p:cNvSpPr>
            <a:spLocks noGrp="1"/>
          </p:cNvSpPr>
          <p:nvPr>
            <p:ph idx="1"/>
          </p:nvPr>
        </p:nvSpPr>
        <p:spPr>
          <a:xfrm>
            <a:off x="838200" y="1310185"/>
            <a:ext cx="10515600" cy="4866778"/>
          </a:xfrm>
        </p:spPr>
        <p:txBody>
          <a:bodyPr/>
          <a:lstStyle/>
          <a:p>
            <a:r>
              <a:rPr lang="en-CA" sz="3200" dirty="0" smtClean="0"/>
              <a:t>What is the message of the source? </a:t>
            </a:r>
          </a:p>
          <a:p>
            <a:r>
              <a:rPr lang="en-CA" sz="3200" dirty="0" smtClean="0"/>
              <a:t>How is the message conveyed through pictures and images? </a:t>
            </a:r>
          </a:p>
          <a:p>
            <a:pPr lvl="1"/>
            <a:r>
              <a:rPr lang="en-CA" sz="2800" dirty="0" smtClean="0"/>
              <a:t>What is the tone? </a:t>
            </a:r>
          </a:p>
          <a:p>
            <a:pPr lvl="1"/>
            <a:r>
              <a:rPr lang="en-CA" sz="2800" dirty="0" smtClean="0"/>
              <a:t>Is the language objective or does it sound exaggerated or one-sided?</a:t>
            </a:r>
          </a:p>
          <a:p>
            <a:r>
              <a:rPr lang="en-CA" sz="3200" dirty="0" smtClean="0"/>
              <a:t>What information or examples does the author use to support their point? </a:t>
            </a:r>
          </a:p>
          <a:p>
            <a:pPr lvl="1"/>
            <a:endParaRPr lang="en-CA" dirty="0"/>
          </a:p>
        </p:txBody>
      </p:sp>
    </p:spTree>
    <p:extLst>
      <p:ext uri="{BB962C8B-B14F-4D97-AF65-F5344CB8AC3E}">
        <p14:creationId xmlns:p14="http://schemas.microsoft.com/office/powerpoint/2010/main" val="267650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1325563"/>
          </a:xfrm>
        </p:spPr>
        <p:txBody>
          <a:bodyPr/>
          <a:lstStyle/>
          <a:p>
            <a:r>
              <a:rPr lang="en-CA" b="1" dirty="0" smtClean="0"/>
              <a:t>A Definition of Primary and Secondary Sources</a:t>
            </a:r>
            <a:endParaRPr lang="en-CA" b="1" dirty="0"/>
          </a:p>
        </p:txBody>
      </p:sp>
      <p:sp>
        <p:nvSpPr>
          <p:cNvPr id="3" name="Content Placeholder 2"/>
          <p:cNvSpPr>
            <a:spLocks noGrp="1"/>
          </p:cNvSpPr>
          <p:nvPr>
            <p:ph idx="1"/>
          </p:nvPr>
        </p:nvSpPr>
        <p:spPr/>
        <p:txBody>
          <a:bodyPr>
            <a:normAutofit fontScale="92500" lnSpcReduction="10000"/>
          </a:bodyPr>
          <a:lstStyle/>
          <a:p>
            <a:pPr fontAlgn="base"/>
            <a:r>
              <a:rPr lang="en-CA" b="1" dirty="0"/>
              <a:t>a. Primary </a:t>
            </a:r>
            <a:r>
              <a:rPr lang="en-CA" dirty="0"/>
              <a:t>– letter, journal, interview, speeches, photos, paintings, etc. </a:t>
            </a:r>
            <a:r>
              <a:rPr lang="en-CA" b="1" dirty="0"/>
              <a:t>Primary sources are created by someone who is the “first person”; these documents can also be called “original source documents.”</a:t>
            </a:r>
            <a:r>
              <a:rPr lang="en-CA" dirty="0"/>
              <a:t> The author or creator is presenting original materials as a result of discovery or to share new information or opinions. </a:t>
            </a:r>
            <a:r>
              <a:rPr lang="en-CA" b="1" dirty="0"/>
              <a:t>Primary documents have not been filtered through interpretation or evaluation by others. </a:t>
            </a:r>
            <a:r>
              <a:rPr lang="en-CA" dirty="0"/>
              <a:t>In order to get a complete picture of an event or era, it is necessary to consult multiple—and often contradictory—sources.</a:t>
            </a:r>
          </a:p>
          <a:p>
            <a:pPr fontAlgn="base"/>
            <a:r>
              <a:rPr lang="en-CA" b="1" dirty="0"/>
              <a:t>b. Secondary </a:t>
            </a:r>
            <a:r>
              <a:rPr lang="en-CA" dirty="0"/>
              <a:t>– materials that are written with the benefit of hindsight and materials that filter primary sources through interpretation or evaluation. Books commenting on a historical incident in history are secondary sources. Political cartoons can be tricky because they can be considered either primary or secondary.</a:t>
            </a:r>
          </a:p>
          <a:p>
            <a:endParaRPr lang="en-CA" dirty="0"/>
          </a:p>
        </p:txBody>
      </p:sp>
    </p:spTree>
    <p:extLst>
      <p:ext uri="{BB962C8B-B14F-4D97-AF65-F5344CB8AC3E}">
        <p14:creationId xmlns:p14="http://schemas.microsoft.com/office/powerpoint/2010/main" val="2344003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Note on Primary and Secondary Sources</a:t>
            </a:r>
            <a:endParaRPr lang="en-CA" dirty="0"/>
          </a:p>
        </p:txBody>
      </p:sp>
      <p:sp>
        <p:nvSpPr>
          <p:cNvPr id="3" name="Content Placeholder 2"/>
          <p:cNvSpPr>
            <a:spLocks noGrp="1"/>
          </p:cNvSpPr>
          <p:nvPr>
            <p:ph idx="1"/>
          </p:nvPr>
        </p:nvSpPr>
        <p:spPr/>
        <p:txBody>
          <a:bodyPr>
            <a:normAutofit fontScale="92500" lnSpcReduction="10000"/>
          </a:bodyPr>
          <a:lstStyle/>
          <a:p>
            <a:r>
              <a:rPr lang="en-CA" sz="4800" dirty="0" smtClean="0"/>
              <a:t>For the purposes of evaluation, a source has no more or less intrinsic value to historians just because it is primary or secondary. </a:t>
            </a:r>
          </a:p>
          <a:p>
            <a:r>
              <a:rPr lang="en-CA" sz="4800" dirty="0" smtClean="0"/>
              <a:t>Always focus on the specific origins and purpose of the source – not whether it is primary or secondary. You do not need to give this distinction in your answer. </a:t>
            </a:r>
            <a:endParaRPr lang="en-CA" sz="4800" dirty="0"/>
          </a:p>
        </p:txBody>
      </p:sp>
    </p:spTree>
    <p:extLst>
      <p:ext uri="{BB962C8B-B14F-4D97-AF65-F5344CB8AC3E}">
        <p14:creationId xmlns:p14="http://schemas.microsoft.com/office/powerpoint/2010/main" val="1012888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pPr eaLnBrk="1" hangingPunct="1"/>
            <a:r>
              <a:rPr lang="en-US" altLang="en-US" b="1" cap="none" dirty="0" smtClean="0"/>
              <a:t>VALUE</a:t>
            </a:r>
          </a:p>
        </p:txBody>
      </p:sp>
      <p:sp>
        <p:nvSpPr>
          <p:cNvPr id="17410" name="Content Placeholder 2"/>
          <p:cNvSpPr>
            <a:spLocks noGrp="1"/>
          </p:cNvSpPr>
          <p:nvPr>
            <p:ph sz="quarter" idx="1"/>
          </p:nvPr>
        </p:nvSpPr>
        <p:spPr>
          <a:xfrm>
            <a:off x="450376" y="1600201"/>
            <a:ext cx="8998424" cy="4873625"/>
          </a:xfrm>
        </p:spPr>
        <p:txBody>
          <a:bodyPr/>
          <a:lstStyle/>
          <a:p>
            <a:pPr eaLnBrk="1" hangingPunct="1"/>
            <a:r>
              <a:rPr lang="en-US" altLang="en-US" dirty="0" smtClean="0"/>
              <a:t>How is this source useful to your investigation?</a:t>
            </a:r>
          </a:p>
          <a:p>
            <a:pPr eaLnBrk="1" hangingPunct="1"/>
            <a:r>
              <a:rPr lang="en-US" altLang="en-US" dirty="0" smtClean="0"/>
              <a:t>What is the author</a:t>
            </a:r>
            <a:r>
              <a:rPr lang="ja-JP" altLang="en-US" dirty="0" smtClean="0"/>
              <a:t>’</a:t>
            </a:r>
            <a:r>
              <a:rPr lang="en-US" altLang="ja-JP" dirty="0" smtClean="0"/>
              <a:t>s purpose and how can that perception aid your investigation?</a:t>
            </a:r>
          </a:p>
          <a:p>
            <a:pPr eaLnBrk="1" hangingPunct="1"/>
            <a:r>
              <a:rPr lang="en-US" altLang="en-US" dirty="0" smtClean="0"/>
              <a:t>Has this work been particularly well researched?</a:t>
            </a:r>
          </a:p>
          <a:p>
            <a:pPr eaLnBrk="1" hangingPunct="1"/>
            <a:r>
              <a:rPr lang="en-US" altLang="en-US" dirty="0" smtClean="0"/>
              <a:t>Is this a </a:t>
            </a:r>
            <a:r>
              <a:rPr lang="en-US" altLang="en-US" i="1" dirty="0" smtClean="0"/>
              <a:t>secondary source</a:t>
            </a:r>
            <a:r>
              <a:rPr lang="en-US" altLang="en-US" dirty="0" smtClean="0"/>
              <a:t>?  If so, does that allow the author distance to create an </a:t>
            </a:r>
            <a:r>
              <a:rPr lang="en-US" altLang="en-US" dirty="0"/>
              <a:t>o</a:t>
            </a:r>
            <a:r>
              <a:rPr lang="en-US" altLang="en-US" dirty="0" smtClean="0"/>
              <a:t>bjective argument?</a:t>
            </a:r>
          </a:p>
          <a:p>
            <a:pPr eaLnBrk="1" hangingPunct="1"/>
            <a:r>
              <a:rPr lang="en-US" altLang="en-US" dirty="0" smtClean="0"/>
              <a:t>Is this a </a:t>
            </a:r>
            <a:r>
              <a:rPr lang="en-US" altLang="en-US" i="1" dirty="0" smtClean="0"/>
              <a:t>primary source</a:t>
            </a:r>
            <a:r>
              <a:rPr lang="en-US" altLang="en-US" dirty="0" smtClean="0"/>
              <a:t>?  If so, does that allow the author to provide a viewpoint that no one else can? (since they experienced it for themselves?)</a:t>
            </a:r>
          </a:p>
        </p:txBody>
      </p:sp>
    </p:spTree>
    <p:extLst>
      <p:ext uri="{BB962C8B-B14F-4D97-AF65-F5344CB8AC3E}">
        <p14:creationId xmlns:p14="http://schemas.microsoft.com/office/powerpoint/2010/main" val="514067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bwMode="auto"/>
        <p:txBody>
          <a:bodyPr vert="horz" wrap="square" lIns="91440" tIns="45720" rIns="91440" bIns="45720" numCol="1" rtlCol="0" anchor="ctr" anchorCtr="0" compatLnSpc="1">
            <a:prstTxWarp prst="textNoShape">
              <a:avLst/>
            </a:prstTxWarp>
            <a:normAutofit/>
          </a:bodyPr>
          <a:lstStyle/>
          <a:p>
            <a:pPr eaLnBrk="1" hangingPunct="1"/>
            <a:r>
              <a:rPr lang="en-US" altLang="en-US" b="1" cap="none" dirty="0" smtClean="0"/>
              <a:t>LIMITATIONS</a:t>
            </a:r>
          </a:p>
        </p:txBody>
      </p:sp>
      <p:sp>
        <p:nvSpPr>
          <p:cNvPr id="18434" name="Content Placeholder 2"/>
          <p:cNvSpPr>
            <a:spLocks noGrp="1"/>
          </p:cNvSpPr>
          <p:nvPr>
            <p:ph sz="quarter" idx="1"/>
          </p:nvPr>
        </p:nvSpPr>
        <p:spPr>
          <a:xfrm>
            <a:off x="600501" y="1600201"/>
            <a:ext cx="8848299" cy="4873625"/>
          </a:xfrm>
        </p:spPr>
        <p:txBody>
          <a:bodyPr/>
          <a:lstStyle/>
          <a:p>
            <a:pPr eaLnBrk="1" hangingPunct="1"/>
            <a:r>
              <a:rPr lang="en-US" altLang="en-US" dirty="0" smtClean="0"/>
              <a:t>What about this source hinders your investigation?</a:t>
            </a:r>
          </a:p>
          <a:p>
            <a:pPr eaLnBrk="1" hangingPunct="1"/>
            <a:r>
              <a:rPr lang="en-US" altLang="en-US" dirty="0" smtClean="0"/>
              <a:t>Does this author only present part of the story?</a:t>
            </a:r>
          </a:p>
          <a:p>
            <a:pPr eaLnBrk="1" hangingPunct="1"/>
            <a:r>
              <a:rPr lang="en-US" altLang="en-US" dirty="0" smtClean="0"/>
              <a:t>If this is a </a:t>
            </a:r>
            <a:r>
              <a:rPr lang="en-US" altLang="en-US" i="1" dirty="0" smtClean="0"/>
              <a:t>secondary source, </a:t>
            </a:r>
            <a:r>
              <a:rPr lang="en-US" altLang="en-US" dirty="0" smtClean="0"/>
              <a:t>does the author deliver only part of the story? (i.e. Are there any important details/perspectives missing?)</a:t>
            </a:r>
          </a:p>
          <a:p>
            <a:pPr eaLnBrk="1" hangingPunct="1"/>
            <a:r>
              <a:rPr lang="en-US" altLang="en-US" dirty="0" smtClean="0"/>
              <a:t>If this is a </a:t>
            </a:r>
            <a:r>
              <a:rPr lang="en-US" altLang="en-US" i="1" dirty="0" smtClean="0"/>
              <a:t>primary source, </a:t>
            </a:r>
            <a:r>
              <a:rPr lang="en-US" altLang="en-US" dirty="0" smtClean="0"/>
              <a:t>what viewpoint does the author present?  What is missing from his/her side of the story?</a:t>
            </a:r>
          </a:p>
        </p:txBody>
      </p:sp>
      <p:sp>
        <p:nvSpPr>
          <p:cNvPr id="18435" name="TextBox 3"/>
          <p:cNvSpPr txBox="1">
            <a:spLocks noChangeArrowheads="1"/>
          </p:cNvSpPr>
          <p:nvPr/>
        </p:nvSpPr>
        <p:spPr bwMode="auto">
          <a:xfrm>
            <a:off x="4030663" y="4278314"/>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en-US" altLang="en-US" sz="1800">
              <a:latin typeface="Century Schoolbook" panose="02040604050505020304" pitchFamily="18" charset="0"/>
            </a:endParaRPr>
          </a:p>
        </p:txBody>
      </p:sp>
    </p:spTree>
    <p:extLst>
      <p:ext uri="{BB962C8B-B14F-4D97-AF65-F5344CB8AC3E}">
        <p14:creationId xmlns:p14="http://schemas.microsoft.com/office/powerpoint/2010/main" val="814969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1039</Words>
  <Application>Microsoft Office PowerPoint</Application>
  <PresentationFormat>Widescreen</PresentationFormat>
  <Paragraphs>111</Paragraphs>
  <Slides>24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MS PGothic</vt:lpstr>
      <vt:lpstr>MS PGothic</vt:lpstr>
      <vt:lpstr>Arial</vt:lpstr>
      <vt:lpstr>Calibri</vt:lpstr>
      <vt:lpstr>Calibri Light</vt:lpstr>
      <vt:lpstr>Century Schoolbook</vt:lpstr>
      <vt:lpstr>Wingdings</vt:lpstr>
      <vt:lpstr>Office Theme</vt:lpstr>
      <vt:lpstr>Document</vt:lpstr>
      <vt:lpstr>OPCVL</vt:lpstr>
      <vt:lpstr>OPCVL  </vt:lpstr>
      <vt:lpstr>ORIGINS</vt:lpstr>
      <vt:lpstr>PURPOSE</vt:lpstr>
      <vt:lpstr>Content</vt:lpstr>
      <vt:lpstr>A Definition of Primary and Secondary Sources</vt:lpstr>
      <vt:lpstr>A Note on Primary and Secondary Sources</vt:lpstr>
      <vt:lpstr>VALUE</vt:lpstr>
      <vt:lpstr>LIMITATIONS</vt:lpstr>
      <vt:lpstr>Limitations Explained</vt:lpstr>
      <vt:lpstr>Limitations Explained</vt:lpstr>
      <vt:lpstr>Limitations Explained</vt:lpstr>
      <vt:lpstr>A Note on Bias</vt:lpstr>
      <vt:lpstr>How to write about: ORIGIN</vt:lpstr>
      <vt:lpstr>How to write about: PURPOSE</vt:lpstr>
      <vt:lpstr>How to write about: VALUE</vt:lpstr>
      <vt:lpstr>How to write about: Value (continued)</vt:lpstr>
      <vt:lpstr>How to write about: Limitations</vt:lpstr>
      <vt:lpstr>How to write about: Limitations (continued)</vt:lpstr>
      <vt:lpstr>Template</vt:lpstr>
      <vt:lpstr>Recall </vt:lpstr>
      <vt:lpstr>PowerPoint Presentation</vt:lpstr>
      <vt:lpstr>Churchill’s Iron Curtain Speech</vt:lpstr>
      <vt:lpstr>Example –  Churchill’s Iron Curtain Speech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OPCVL</dc:title>
  <dc:creator>Alden</dc:creator>
  <cp:lastModifiedBy>Grudic Sandra</cp:lastModifiedBy>
  <cp:revision>11</cp:revision>
  <dcterms:created xsi:type="dcterms:W3CDTF">2015-10-21T18:48:33Z</dcterms:created>
  <dcterms:modified xsi:type="dcterms:W3CDTF">2018-08-21T10:18:59Z</dcterms:modified>
</cp:coreProperties>
</file>